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26" r:id="rId3"/>
    <p:sldId id="307" r:id="rId4"/>
    <p:sldId id="278" r:id="rId5"/>
    <p:sldId id="308" r:id="rId6"/>
    <p:sldId id="279" r:id="rId7"/>
    <p:sldId id="309" r:id="rId8"/>
    <p:sldId id="348" r:id="rId9"/>
    <p:sldId id="469" r:id="rId10"/>
    <p:sldId id="263" r:id="rId11"/>
    <p:sldId id="468" r:id="rId12"/>
    <p:sldId id="340" r:id="rId13"/>
    <p:sldId id="347" r:id="rId14"/>
    <p:sldId id="472" r:id="rId15"/>
    <p:sldId id="262" r:id="rId16"/>
    <p:sldId id="261" r:id="rId17"/>
    <p:sldId id="473" r:id="rId18"/>
    <p:sldId id="474" r:id="rId19"/>
    <p:sldId id="476" r:id="rId20"/>
    <p:sldId id="341" r:id="rId21"/>
    <p:sldId id="475" r:id="rId22"/>
    <p:sldId id="338" r:id="rId23"/>
    <p:sldId id="334" r:id="rId24"/>
    <p:sldId id="327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rows, Susannah" initials="BS" lastIdx="19" clrIdx="0">
    <p:extLst>
      <p:ext uri="{19B8F6BF-5375-455C-9EA6-DF929625EA0E}">
        <p15:presenceInfo xmlns:p15="http://schemas.microsoft.com/office/powerpoint/2012/main" userId="S::susannah.burrows@pnnl.gov::c4bdb965-7719-4005-bd41-1c998e89df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1"/>
    <p:restoredTop sz="82938"/>
  </p:normalViewPr>
  <p:slideViewPr>
    <p:cSldViewPr snapToGrid="0" snapToObjects="1">
      <p:cViewPr varScale="1">
        <p:scale>
          <a:sx n="85" d="100"/>
          <a:sy n="85" d="100"/>
        </p:scale>
        <p:origin x="30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2534-5336-B14D-814B-14EED7F1706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2808-098E-084F-9DBA-8EAA0192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629A1-401D-754A-9B62-19B26A6663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difference between </a:t>
            </a:r>
            <a:r>
              <a:rPr lang="en-US" dirty="0" err="1"/>
              <a:t>BCRx</a:t>
            </a:r>
            <a:r>
              <a:rPr lang="en-US" dirty="0"/>
              <a:t> and </a:t>
            </a:r>
            <a:r>
              <a:rPr lang="en-US" dirty="0" err="1"/>
              <a:t>BDRx</a:t>
            </a:r>
            <a:r>
              <a:rPr lang="en-US" dirty="0"/>
              <a:t> is due to CO2 fertilization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629A1-401D-754A-9B62-19B26A6663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Soil carbon turnover depends on temperature – warmer temperature leads to more decomposition  and loss of carbon. So although CO2 fertilization effect leads to more growth and more soil carbon, rising temperature would lead to a loss of soil carbon in </a:t>
            </a:r>
            <a:r>
              <a:rPr lang="en-US" dirty="0" err="1"/>
              <a:t>BxRD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629A1-401D-754A-9B62-19B26A6663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of interest: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BCRC looks physically plausible, so nothing went “off the rails”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BCRC – CNTL shows the huge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hemispherically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asymmetric impact of aerosols (LULCC wrapped up in there too)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Full effect of carbon shows strong arctic amplification and intensification of the hydrological cycle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Radiation dominates the warming effect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Physiology temperature effects strongest at high latitudes and Australia (no idea why there)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Nonlinear temperature effects highest over N. America, mid-latitude Pacific, N. Central Asia, and Arctic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Strong nonlinearities across the tropics for precipitation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Amazon precipitation change dominated by nonlinear interaction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also a weird blip in the N. Atlantic temperature difference between BCRC and CNTL.  I am not sure what’s happening there.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of interest: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BCRC looks physically plausible, so nothing went “off the rails”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BCRC – CNTL shows the huge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hemispherically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asymmetric impact of aerosols (LULCC wrapped up in there too)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Full effect of carbon shows strong arctic amplification and intensification of the hydrological cycle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Radiation dominates the warming effect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Physiology temperature effects strongest at high latitudes and Australia (no idea why there)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Nonlinear temperature effects highest over N. America, mid-latitude Pacific, N. Central Asia, and Arctic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Strong nonlinearities across the tropics for precipitation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Amazon precipitation change dominated by nonlinear interaction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also a weird blip in the N. Atlantic temperature difference between BCRC and CNTL.  I am not sure what’s happening there.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good- LAI high bias in the tropics</a:t>
            </a:r>
          </a:p>
          <a:p>
            <a:r>
              <a:rPr lang="en-US" dirty="0"/>
              <a:t>But noting that observational LAI is based on MODIS, which has a known low bias in the tropical region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629A1-401D-754A-9B62-19B26A6663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ILAMB takes the model simulated NEE and use an impulse response function to calculate CO2 concentration at NOAA flask sites and then compare that with observed(NOAA flask data)</a:t>
            </a:r>
          </a:p>
          <a:p>
            <a:endParaRPr lang="en-US" dirty="0"/>
          </a:p>
          <a:p>
            <a:r>
              <a:rPr lang="en-US" dirty="0"/>
              <a:t>CBGC is concentration driven for v1 – this provides an estimate on how land carbon flux might affect atmospheric CO2 concentration.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Amplitude(seasonal cycle):  pretty well in the northern hemisphere, but too large compared with observation in Southern hemisphere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Interannual variability: similar to amplitude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Timing of maximum: again good in the northern hemisphere but missed mostly in southern hemisphere, especially tropical region due to complex seasonal dynamics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Comparisons from selected four sites: BRW(high latitude) AZR( middle of Atlantic Ocean) SMO (Tropical pacific)   SPO (south pole) 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dirty="0"/>
              <a:t>Too much amplitude going south : too much seasonality and interannual variability  in the Tropics  - too much response to drought or other drivers or  uncertainties in the transport process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629A1-401D-754A-9B62-19B26A6663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6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6416-1714-8B4B-8D47-9941328C5630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7775-8F31-FA44-85DD-F6B351ED3E03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F96E-3AE4-F248-AA10-227FE9F6438A}" type="datetime1">
              <a:rPr lang="en-US" smtClean="0"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FA17-5230-DB4B-92B8-C06B1B6C2C3C}" type="datetime1">
              <a:rPr lang="en-US" smtClean="0"/>
              <a:t>4/2/2019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86E-1844-5047-87DC-3600ADFE8D23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80A4-5EB6-0A45-8B64-5A99EDD9A06F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FCC-8911-424B-BB73-F37CD8CFE6D8}" type="datetime1">
              <a:rPr lang="en-US" smtClean="0"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EAE7-D711-A24C-BDF4-1373AA47AE4E}" type="datetime1">
              <a:rPr lang="en-US" smtClean="0"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6EE6D2-55B7-D64F-B83B-FA14A79F952A}" type="datetime1">
              <a:rPr lang="en-US" smtClean="0"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Biogeochemistry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Susannah Burrows (deputy), Kate Calvin (lead)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2054-B663-4741-B381-3B741738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8" y="1131094"/>
            <a:ext cx="894657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Biogeochemical influence of transient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concentration dominates for total ecosystem carbon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3B085-3EDF-8045-BC64-AFEF5FD88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181225"/>
            <a:ext cx="7181850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75DC9-39B9-7747-BD8F-C02DBF80B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10" y="4557100"/>
            <a:ext cx="6380453" cy="244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217AC-1EE5-7E42-B2E2-A18E6450D7E3}"/>
              </a:ext>
            </a:extLst>
          </p:cNvPr>
          <p:cNvSpPr txBox="1"/>
          <p:nvPr/>
        </p:nvSpPr>
        <p:spPr>
          <a:xfrm>
            <a:off x="7299613" y="281516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645FF4-D3F5-6E4B-AB9F-C28D1B0B5EAD}"/>
              </a:ext>
            </a:extLst>
          </p:cNvPr>
          <p:cNvSpPr txBox="1"/>
          <p:nvPr/>
        </p:nvSpPr>
        <p:spPr>
          <a:xfrm>
            <a:off x="7299613" y="406332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352795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5513E-A4DE-6042-A958-C3FBBF9A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1131094"/>
            <a:ext cx="8738755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Radiative influence and biogeochemical influence of transient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soil organic carbon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AA62D-3DF3-074F-83DB-626FBEE0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166938"/>
            <a:ext cx="7067550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E1F65-B253-8F40-B634-FDE53960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3" y="2162175"/>
            <a:ext cx="7191375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9ADEA4-7E3E-5545-B034-7D627422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545" y="4557100"/>
            <a:ext cx="6380453" cy="244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9A522F-F033-3240-9A75-2914BE6B0436}"/>
              </a:ext>
            </a:extLst>
          </p:cNvPr>
          <p:cNvSpPr txBox="1"/>
          <p:nvPr/>
        </p:nvSpPr>
        <p:spPr>
          <a:xfrm>
            <a:off x="6956938" y="2107730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BDRC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B29E5-E0ED-C34D-8A0D-C993AE734C44}"/>
              </a:ext>
            </a:extLst>
          </p:cNvPr>
          <p:cNvSpPr txBox="1"/>
          <p:nvPr/>
        </p:nvSpPr>
        <p:spPr>
          <a:xfrm>
            <a:off x="6951522" y="278718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BDRD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29945-7D6B-694D-95F9-D314CB5570E8}"/>
              </a:ext>
            </a:extLst>
          </p:cNvPr>
          <p:cNvSpPr txBox="1"/>
          <p:nvPr/>
        </p:nvSpPr>
        <p:spPr>
          <a:xfrm>
            <a:off x="6951522" y="3592098"/>
            <a:ext cx="6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BCRC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57A59-45F4-3B47-8A0E-902F8BB6E568}"/>
              </a:ext>
            </a:extLst>
          </p:cNvPr>
          <p:cNvSpPr txBox="1"/>
          <p:nvPr/>
        </p:nvSpPr>
        <p:spPr>
          <a:xfrm>
            <a:off x="6951521" y="398569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BCRD</a:t>
            </a:r>
          </a:p>
        </p:txBody>
      </p:sp>
    </p:spTree>
    <p:extLst>
      <p:ext uri="{BB962C8B-B14F-4D97-AF65-F5344CB8AC3E}">
        <p14:creationId xmlns:p14="http://schemas.microsoft.com/office/powerpoint/2010/main" val="345137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65-08E2-5A4B-9E15-AC056CD1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Temperature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B082F9-D7B3-2940-A544-10805D1FD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96556"/>
            <a:ext cx="9144000" cy="3502380"/>
          </a:xfrm>
        </p:spPr>
      </p:pic>
    </p:spTree>
    <p:extLst>
      <p:ext uri="{BB962C8B-B14F-4D97-AF65-F5344CB8AC3E}">
        <p14:creationId xmlns:p14="http://schemas.microsoft.com/office/powerpoint/2010/main" val="187718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65-08E2-5A4B-9E15-AC056CD1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82943"/>
          </a:xfrm>
        </p:spPr>
        <p:txBody>
          <a:bodyPr/>
          <a:lstStyle/>
          <a:p>
            <a:r>
              <a:rPr lang="en-US" dirty="0"/>
              <a:t>Preliminary Results: precipitation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143916-F3BB-C443-B0D6-EB7FF567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795286"/>
            <a:ext cx="9097118" cy="3484423"/>
          </a:xfrm>
        </p:spPr>
      </p:pic>
    </p:spTree>
    <p:extLst>
      <p:ext uri="{BB962C8B-B14F-4D97-AF65-F5344CB8AC3E}">
        <p14:creationId xmlns:p14="http://schemas.microsoft.com/office/powerpoint/2010/main" val="244019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B816-2E78-CF47-9AE5-244721C7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8649"/>
            <a:ext cx="2814638" cy="1611576"/>
          </a:xfrm>
        </p:spPr>
        <p:txBody>
          <a:bodyPr/>
          <a:lstStyle/>
          <a:p>
            <a:pPr algn="ctr"/>
            <a:r>
              <a:rPr lang="en-US" dirty="0"/>
              <a:t>Leaf area index (BDRD)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11C3C-4413-E146-810C-A0B747CF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664775"/>
            <a:ext cx="5580604" cy="2408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0279EC-7E33-9A40-9895-AF15D365E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159" y="143833"/>
            <a:ext cx="6002225" cy="3520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4F919D-9C56-BA42-B138-036D065DF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113" y="3511088"/>
            <a:ext cx="3671887" cy="25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9BFD8-D077-8447-8E10-10990FCF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99" y="50725"/>
            <a:ext cx="7886701" cy="994172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concentrations (Transported CO</a:t>
            </a:r>
            <a:r>
              <a:rPr lang="en-US" baseline="-25000" dirty="0"/>
              <a:t>2</a:t>
            </a:r>
            <a:r>
              <a:rPr lang="en-US" dirty="0"/>
              <a:t> fluxes)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CE647-DC2C-E549-ACE9-2CD11EE6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0" y="1150025"/>
            <a:ext cx="8813723" cy="5479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E84AAC-A496-3F46-905B-BEE94490401D}"/>
              </a:ext>
            </a:extLst>
          </p:cNvPr>
          <p:cNvSpPr/>
          <p:nvPr/>
        </p:nvSpPr>
        <p:spPr>
          <a:xfrm>
            <a:off x="4572000" y="3857624"/>
            <a:ext cx="4362403" cy="2771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0C06B0-F3A3-8C47-A376-834A20151FE3}"/>
              </a:ext>
            </a:extLst>
          </p:cNvPr>
          <p:cNvGrpSpPr/>
          <p:nvPr/>
        </p:nvGrpSpPr>
        <p:grpSpPr>
          <a:xfrm>
            <a:off x="4651446" y="4171950"/>
            <a:ext cx="4281248" cy="1987662"/>
            <a:chOff x="4651445" y="3602358"/>
            <a:chExt cx="4492555" cy="20857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895F8A-E5FC-4F49-B729-7A9F90FA6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014" y="3602358"/>
              <a:ext cx="4208885" cy="4955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A24FC4-C5A0-E841-B988-9E0AA948F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2070" y="4050843"/>
              <a:ext cx="4109450" cy="5895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70AA22-68B3-234F-AD8C-F33D2F669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1445" y="4637152"/>
              <a:ext cx="4492555" cy="4517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FC0E59-CE50-1245-9C51-1F851D862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6014" y="5057564"/>
              <a:ext cx="4208884" cy="630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87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2233-DF1E-6A45-8DFD-7EB18364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36833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  <a:br>
              <a:rPr lang="en-US" sz="2400" dirty="0">
                <a:solidFill>
                  <a:schemeClr val="accent1"/>
                </a:solidFill>
              </a:rPr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Annual Sea Ice Primary Production Per Area </a:t>
            </a:r>
            <a:endParaRPr lang="en-US" sz="2400" dirty="0"/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AE672EFF-B6DF-2042-AF74-95BAB391F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3023"/>
          <a:stretch/>
        </p:blipFill>
        <p:spPr>
          <a:xfrm>
            <a:off x="4416425" y="1371599"/>
            <a:ext cx="4934052" cy="555369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8A67B-38C3-5041-B6AD-419A2EB09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-395" r="-4000" b="50296"/>
          <a:stretch/>
        </p:blipFill>
        <p:spPr>
          <a:xfrm>
            <a:off x="35459240" y="34116037"/>
            <a:ext cx="8670774" cy="2548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75CA9-5A25-1A4C-ABF1-5DD88509E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-395" r="-4000" b="50296"/>
          <a:stretch/>
        </p:blipFill>
        <p:spPr>
          <a:xfrm>
            <a:off x="35611640" y="34268437"/>
            <a:ext cx="8670774" cy="2548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0542E-4466-8041-BF4F-CE03B2D8C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-395" r="-4000" b="50296"/>
          <a:stretch/>
        </p:blipFill>
        <p:spPr>
          <a:xfrm>
            <a:off x="35764040" y="34420837"/>
            <a:ext cx="8670774" cy="2548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7F334-E1D7-CA47-BEFE-955D266CE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" t="-395" r="-4000" b="50296"/>
          <a:stretch/>
        </p:blipFill>
        <p:spPr>
          <a:xfrm>
            <a:off x="35916440" y="34573237"/>
            <a:ext cx="8670774" cy="25489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08BBA4-5AAB-A242-B54C-3CB845F99735}"/>
              </a:ext>
            </a:extLst>
          </p:cNvPr>
          <p:cNvSpPr txBox="1"/>
          <p:nvPr/>
        </p:nvSpPr>
        <p:spPr>
          <a:xfrm>
            <a:off x="2106593" y="1133028"/>
            <a:ext cx="78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Arctic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160AAB-5EEE-A449-9F39-2CCEFE56CB52}"/>
              </a:ext>
            </a:extLst>
          </p:cNvPr>
          <p:cNvSpPr txBox="1"/>
          <p:nvPr/>
        </p:nvSpPr>
        <p:spPr>
          <a:xfrm>
            <a:off x="6404713" y="1157438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Southern Ocean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C4412C8A-7824-4644-8BB4-D8CA9866E5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t="12636"/>
          <a:stretch/>
        </p:blipFill>
        <p:spPr>
          <a:xfrm>
            <a:off x="-85518" y="1371600"/>
            <a:ext cx="4886117" cy="55241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9D449-E189-F740-8EF6-F329D654B04C}"/>
              </a:ext>
            </a:extLst>
          </p:cNvPr>
          <p:cNvSpPr txBox="1"/>
          <p:nvPr/>
        </p:nvSpPr>
        <p:spPr>
          <a:xfrm>
            <a:off x="1350552" y="715381"/>
            <a:ext cx="229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Mostly climate effects</a:t>
            </a:r>
          </a:p>
        </p:txBody>
      </p:sp>
    </p:spTree>
    <p:extLst>
      <p:ext uri="{BB962C8B-B14F-4D97-AF65-F5344CB8AC3E}">
        <p14:creationId xmlns:p14="http://schemas.microsoft.com/office/powerpoint/2010/main" val="2762566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2478E6-2184-493C-BEA7-AC9FCCCEE4B5}"/>
              </a:ext>
            </a:extLst>
          </p:cNvPr>
          <p:cNvGrpSpPr/>
          <p:nvPr/>
        </p:nvGrpSpPr>
        <p:grpSpPr>
          <a:xfrm>
            <a:off x="3534748" y="1604224"/>
            <a:ext cx="5300663" cy="4715882"/>
            <a:chOff x="4642163" y="360608"/>
            <a:chExt cx="7067550" cy="62878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AAF349E-E7D6-4086-A7C4-8460531D6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24"/>
            <a:stretch/>
          </p:blipFill>
          <p:spPr>
            <a:xfrm>
              <a:off x="4642163" y="360608"/>
              <a:ext cx="7067550" cy="6287842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A0179BF-6D2D-475D-8D60-07A12EFB7A69}"/>
                </a:ext>
              </a:extLst>
            </p:cNvPr>
            <p:cNvSpPr/>
            <p:nvPr/>
          </p:nvSpPr>
          <p:spPr>
            <a:xfrm>
              <a:off x="6980349" y="3799268"/>
              <a:ext cx="399245" cy="3477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FA5B762-1EBB-4EC0-9C43-FCF7E87B37B9}"/>
              </a:ext>
            </a:extLst>
          </p:cNvPr>
          <p:cNvSpPr txBox="1"/>
          <p:nvPr/>
        </p:nvSpPr>
        <p:spPr>
          <a:xfrm>
            <a:off x="5587822" y="2395169"/>
            <a:ext cx="24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E3SM v1 BGC </a:t>
            </a:r>
            <a:r>
              <a:rPr lang="en-US" sz="2000" dirty="0"/>
              <a:t>estimate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7F862F-5971-4FE6-AFCA-4C1C9E1A9D5C}"/>
              </a:ext>
            </a:extLst>
          </p:cNvPr>
          <p:cNvCxnSpPr>
            <a:cxnSpLocks/>
          </p:cNvCxnSpPr>
          <p:nvPr/>
        </p:nvCxnSpPr>
        <p:spPr>
          <a:xfrm flipH="1">
            <a:off x="5587822" y="2795279"/>
            <a:ext cx="960583" cy="1329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0EE23D-752F-4059-813E-F6E2E4830306}"/>
              </a:ext>
            </a:extLst>
          </p:cNvPr>
          <p:cNvSpPr txBox="1"/>
          <p:nvPr/>
        </p:nvSpPr>
        <p:spPr>
          <a:xfrm>
            <a:off x="391196" y="3369435"/>
            <a:ext cx="2917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physical climate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land model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Physics and BGC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Active P cycle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E3SM is using dynamic LULCC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4C97F-B509-4F4C-A872-5F8013E67B6C}"/>
              </a:ext>
            </a:extLst>
          </p:cNvPr>
          <p:cNvSpPr txBox="1"/>
          <p:nvPr/>
        </p:nvSpPr>
        <p:spPr>
          <a:xfrm>
            <a:off x="294604" y="5834763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EC0AA4-25F8-8243-842B-C238A178E160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95604" cy="21688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E3SM land CO</a:t>
            </a:r>
            <a:r>
              <a:rPr lang="en-US" baseline="-25000" dirty="0"/>
              <a:t>2</a:t>
            </a:r>
            <a:r>
              <a:rPr lang="en-US" dirty="0"/>
              <a:t> – climate feedbacks are comparatively weak (~expected)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5AB1DE-9401-294D-B9D2-99C8122B422F}"/>
              </a:ext>
            </a:extLst>
          </p:cNvPr>
          <p:cNvSpPr/>
          <p:nvPr/>
        </p:nvSpPr>
        <p:spPr>
          <a:xfrm>
            <a:off x="211999" y="1748838"/>
            <a:ext cx="30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Beta (Response of CO</a:t>
            </a:r>
            <a:r>
              <a:rPr lang="en-US" sz="2400" baseline="-25000" dirty="0"/>
              <a:t>2</a:t>
            </a:r>
            <a:r>
              <a:rPr lang="en-US" sz="2400" dirty="0"/>
              <a:t> uptake to CO</a:t>
            </a:r>
            <a:r>
              <a:rPr lang="en-US" sz="2400" baseline="-25000" dirty="0"/>
              <a:t>2</a:t>
            </a:r>
            <a:r>
              <a:rPr lang="en-US" sz="2400" dirty="0"/>
              <a:t> concentration, </a:t>
            </a:r>
            <a:r>
              <a:rPr lang="en-US" sz="2400" dirty="0" err="1"/>
              <a:t>PgC</a:t>
            </a:r>
            <a:r>
              <a:rPr lang="en-US" sz="2400" dirty="0"/>
              <a:t>/</a:t>
            </a:r>
            <a:r>
              <a:rPr lang="en-US" sz="2400" dirty="0" err="1"/>
              <a:t>ppmv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060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864582-FF8F-44AF-A8CE-DC499397C963}"/>
              </a:ext>
            </a:extLst>
          </p:cNvPr>
          <p:cNvGrpSpPr/>
          <p:nvPr/>
        </p:nvGrpSpPr>
        <p:grpSpPr>
          <a:xfrm>
            <a:off x="3335629" y="1515104"/>
            <a:ext cx="5486400" cy="4685042"/>
            <a:chOff x="4447505" y="305638"/>
            <a:chExt cx="7315200" cy="62467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98E891-9D12-4E45-80A9-FAE71B21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15"/>
            <a:stretch/>
          </p:blipFill>
          <p:spPr>
            <a:xfrm>
              <a:off x="4447505" y="305638"/>
              <a:ext cx="7315200" cy="624672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44CA74D-5C57-4359-8C11-08FD23318251}"/>
                </a:ext>
              </a:extLst>
            </p:cNvPr>
            <p:cNvSpPr/>
            <p:nvPr/>
          </p:nvSpPr>
          <p:spPr>
            <a:xfrm>
              <a:off x="7083380" y="1423116"/>
              <a:ext cx="412124" cy="1030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0CE08A-94F2-4540-A669-166D28CEF212}"/>
              </a:ext>
            </a:extLst>
          </p:cNvPr>
          <p:cNvSpPr txBox="1"/>
          <p:nvPr/>
        </p:nvSpPr>
        <p:spPr>
          <a:xfrm>
            <a:off x="4172755" y="4414838"/>
            <a:ext cx="303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6F30E-9DD0-4301-B339-00AEF41F058B}"/>
              </a:ext>
            </a:extLst>
          </p:cNvPr>
          <p:cNvCxnSpPr>
            <a:cxnSpLocks/>
          </p:cNvCxnSpPr>
          <p:nvPr/>
        </p:nvCxnSpPr>
        <p:spPr>
          <a:xfrm flipH="1" flipV="1">
            <a:off x="5500689" y="2557463"/>
            <a:ext cx="120939" cy="1844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D8F277-AC28-4F85-B59B-C5633921F526}"/>
              </a:ext>
            </a:extLst>
          </p:cNvPr>
          <p:cNvSpPr txBox="1"/>
          <p:nvPr/>
        </p:nvSpPr>
        <p:spPr>
          <a:xfrm>
            <a:off x="381536" y="3345519"/>
            <a:ext cx="2917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physical climate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land model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Physics and BGC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Active P cycle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E3SM is using dynamic LULCC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55238-8FA6-4593-9D3B-B320EEFF1900}"/>
              </a:ext>
            </a:extLst>
          </p:cNvPr>
          <p:cNvSpPr txBox="1"/>
          <p:nvPr/>
        </p:nvSpPr>
        <p:spPr>
          <a:xfrm>
            <a:off x="183524" y="5900064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8743A9-7E3F-8A41-BA92-526E353AA12C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95604" cy="21688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E3SM land CO</a:t>
            </a:r>
            <a:r>
              <a:rPr lang="en-US" baseline="-25000" dirty="0"/>
              <a:t>2</a:t>
            </a:r>
            <a:r>
              <a:rPr lang="en-US" dirty="0"/>
              <a:t> – climate feedbacks are comparatively weak (~expected)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1D9D1-6ECB-3A46-83E6-BC161854E238}"/>
              </a:ext>
            </a:extLst>
          </p:cNvPr>
          <p:cNvSpPr/>
          <p:nvPr/>
        </p:nvSpPr>
        <p:spPr>
          <a:xfrm>
            <a:off x="183524" y="1623708"/>
            <a:ext cx="2917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Gamma (Response of CO</a:t>
            </a:r>
            <a:r>
              <a:rPr lang="en-US" sz="2400" baseline="-25000" dirty="0"/>
              <a:t>2</a:t>
            </a:r>
            <a:r>
              <a:rPr lang="en-US" sz="2400" dirty="0"/>
              <a:t> uptake to temperature, </a:t>
            </a:r>
            <a:r>
              <a:rPr lang="en-US" sz="2400" dirty="0" err="1"/>
              <a:t>PgC</a:t>
            </a:r>
            <a:r>
              <a:rPr lang="en-US" sz="2400" dirty="0"/>
              <a:t>/K)</a:t>
            </a:r>
          </a:p>
        </p:txBody>
      </p:sp>
    </p:spTree>
    <p:extLst>
      <p:ext uri="{BB962C8B-B14F-4D97-AF65-F5344CB8AC3E}">
        <p14:creationId xmlns:p14="http://schemas.microsoft.com/office/powerpoint/2010/main" val="165654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18D8-4D88-7F43-95D1-9363FDEB5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steps: CBGC-ECA, prognostic CO</a:t>
            </a:r>
            <a:r>
              <a:rPr lang="en-US" baseline="-25000" dirty="0"/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55BD1-EB31-F540-8FA8-32E4EE940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437B-388D-E74F-A2AB-FB8EB4D3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BGC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A36B-3F03-384C-8C96-13FBE1C3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Mathew </a:t>
            </a:r>
            <a:r>
              <a:rPr lang="en-US" dirty="0" err="1"/>
              <a:t>Maltrud</a:t>
            </a:r>
            <a:r>
              <a:rPr lang="en-US" dirty="0"/>
              <a:t>, </a:t>
            </a:r>
            <a:r>
              <a:rPr lang="en-US" dirty="0" err="1"/>
              <a:t>Xiaojuan</a:t>
            </a:r>
            <a:r>
              <a:rPr lang="en-US" dirty="0"/>
              <a:t> Yang, Qing Zhu, Nicole Jeffery, </a:t>
            </a:r>
            <a:r>
              <a:rPr lang="en-US" dirty="0" err="1"/>
              <a:t>Xiaoying</a:t>
            </a:r>
            <a:r>
              <a:rPr lang="en-US" dirty="0"/>
              <a:t> Shi, Daniel </a:t>
            </a:r>
            <a:r>
              <a:rPr lang="en-US" dirty="0" err="1"/>
              <a:t>Ricciuto</a:t>
            </a:r>
            <a:r>
              <a:rPr lang="en-US" dirty="0"/>
              <a:t>, </a:t>
            </a:r>
            <a:r>
              <a:rPr lang="en-US" dirty="0" err="1"/>
              <a:t>Shanlin</a:t>
            </a:r>
            <a:r>
              <a:rPr lang="en-US" dirty="0"/>
              <a:t> Wang, Gautam Bisht, </a:t>
            </a:r>
            <a:r>
              <a:rPr lang="en-US" dirty="0" err="1"/>
              <a:t>Jinyun</a:t>
            </a:r>
            <a:r>
              <a:rPr lang="en-US" dirty="0"/>
              <a:t> Tang, Jon Wolfe, Bryce Harrop, </a:t>
            </a:r>
            <a:r>
              <a:rPr lang="en-US" dirty="0" err="1"/>
              <a:t>Balwinder</a:t>
            </a:r>
            <a:r>
              <a:rPr lang="en-US" dirty="0"/>
              <a:t> Singh, Philip Cameron-Smith, </a:t>
            </a:r>
            <a:r>
              <a:rPr lang="en-US" dirty="0" err="1"/>
              <a:t>Hailong</a:t>
            </a:r>
            <a:r>
              <a:rPr lang="en-US" dirty="0"/>
              <a:t> Wang, Chris </a:t>
            </a:r>
            <a:r>
              <a:rPr lang="en-US" dirty="0" err="1"/>
              <a:t>Golaz</a:t>
            </a:r>
            <a:r>
              <a:rPr lang="en-US" dirty="0"/>
              <a:t>, Forrest M. Hoffman, William Riley, Peter Thornton, Noel Keen</a:t>
            </a:r>
          </a:p>
        </p:txBody>
      </p:sp>
    </p:spTree>
    <p:extLst>
      <p:ext uri="{BB962C8B-B14F-4D97-AF65-F5344CB8AC3E}">
        <p14:creationId xmlns:p14="http://schemas.microsoft.com/office/powerpoint/2010/main" val="267176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AF465-08E2-5A4B-9E15-AC056CD1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74320"/>
            <a:ext cx="8229600" cy="487680"/>
          </a:xfrm>
        </p:spPr>
        <p:txBody>
          <a:bodyPr/>
          <a:lstStyle/>
          <a:p>
            <a:r>
              <a:rPr lang="en-US" dirty="0"/>
              <a:t>ECA </a:t>
            </a:r>
            <a:r>
              <a:rPr lang="en-US" dirty="0" err="1"/>
              <a:t>spinup</a:t>
            </a:r>
            <a:r>
              <a:rPr lang="en-US" dirty="0"/>
              <a:t> </a:t>
            </a:r>
            <a:r>
              <a:rPr lang="en-US" sz="3200" dirty="0"/>
              <a:t>(Net Biological Productivity)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49C24-616A-9540-AB68-37EBAF2A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7112000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2D4BD1-9174-9F47-A554-20362EF64C73}"/>
              </a:ext>
            </a:extLst>
          </p:cNvPr>
          <p:cNvSpPr txBox="1"/>
          <p:nvPr/>
        </p:nvSpPr>
        <p:spPr>
          <a:xfrm>
            <a:off x="6886575" y="1085850"/>
            <a:ext cx="1928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ECA historical simulations are now in production</a:t>
            </a:r>
          </a:p>
        </p:txBody>
      </p:sp>
    </p:spTree>
    <p:extLst>
      <p:ext uri="{BB962C8B-B14F-4D97-AF65-F5344CB8AC3E}">
        <p14:creationId xmlns:p14="http://schemas.microsoft.com/office/powerpoint/2010/main" val="1601327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FA9FE-9948-D649-806F-A79C74A3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 CO2 test revealed tracer mass conservation problem</a:t>
            </a:r>
          </a:p>
        </p:txBody>
      </p:sp>
      <p:pic>
        <p:nvPicPr>
          <p:cNvPr id="10" name="Content Placeholder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40FD1E-2472-E54E-B582-A8B7A7738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493838"/>
            <a:ext cx="6915150" cy="4610100"/>
          </a:xfrm>
        </p:spPr>
      </p:pic>
    </p:spTree>
    <p:extLst>
      <p:ext uri="{BB962C8B-B14F-4D97-AF65-F5344CB8AC3E}">
        <p14:creationId xmlns:p14="http://schemas.microsoft.com/office/powerpoint/2010/main" val="209648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9DE7-CC9E-BA45-97D4-AEA688B6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8929-6164-364F-9F36-2515EDFE1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E3SM v1 BGC (Burrows)</a:t>
            </a:r>
          </a:p>
          <a:p>
            <a:r>
              <a:rPr lang="en-US" dirty="0"/>
              <a:t>Overview of MPAS-O BGC (Jeffrey)</a:t>
            </a:r>
          </a:p>
          <a:p>
            <a:r>
              <a:rPr lang="en-US" dirty="0"/>
              <a:t>Implications of P on the carbon cycle (Thornton)</a:t>
            </a:r>
          </a:p>
          <a:p>
            <a:r>
              <a:rPr lang="en-US" dirty="0"/>
              <a:t>Effects of structural uncertainty on BGC (Bond-</a:t>
            </a:r>
            <a:r>
              <a:rPr lang="en-US" dirty="0" err="1"/>
              <a:t>Lamberty</a:t>
            </a:r>
            <a:r>
              <a:rPr lang="en-US" dirty="0"/>
              <a:t>)</a:t>
            </a:r>
          </a:p>
          <a:p>
            <a:r>
              <a:rPr lang="en-US" dirty="0"/>
              <a:t>Nutrient limitations on the carbon cycle (Zhu)</a:t>
            </a:r>
          </a:p>
          <a:p>
            <a:r>
              <a:rPr lang="en-US" dirty="0"/>
              <a:t>Plant, soil responses in the BGC simulations (Riley)</a:t>
            </a:r>
          </a:p>
          <a:p>
            <a:r>
              <a:rPr lang="en-US" dirty="0"/>
              <a:t>Atmospheric effects of BGC simulations (Harrop)</a:t>
            </a:r>
          </a:p>
        </p:txBody>
      </p:sp>
    </p:spTree>
    <p:extLst>
      <p:ext uri="{BB962C8B-B14F-4D97-AF65-F5344CB8AC3E}">
        <p14:creationId xmlns:p14="http://schemas.microsoft.com/office/powerpoint/2010/main" val="320718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78D6-9860-E84A-A444-F665227E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456AF-334B-7F4F-90C7-47408B198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and analyze simulations</a:t>
            </a:r>
          </a:p>
          <a:p>
            <a:r>
              <a:rPr lang="en-US" dirty="0"/>
              <a:t>Complete papers documenting the model and the simulations</a:t>
            </a:r>
          </a:p>
          <a:p>
            <a:r>
              <a:rPr lang="en-US" dirty="0"/>
              <a:t>Submit to ESGF for use in C4MIP and CMIP6</a:t>
            </a:r>
          </a:p>
        </p:txBody>
      </p:sp>
    </p:spTree>
    <p:extLst>
      <p:ext uri="{BB962C8B-B14F-4D97-AF65-F5344CB8AC3E}">
        <p14:creationId xmlns:p14="http://schemas.microsoft.com/office/powerpoint/2010/main" val="1522926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437B-388D-E74F-A2AB-FB8EB4D3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BGC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5A36B-3F03-384C-8C96-13FBE1C3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Mathew </a:t>
            </a:r>
            <a:r>
              <a:rPr lang="en-US" dirty="0" err="1"/>
              <a:t>Maltrud</a:t>
            </a:r>
            <a:r>
              <a:rPr lang="en-US" dirty="0"/>
              <a:t>, </a:t>
            </a:r>
            <a:r>
              <a:rPr lang="en-US" dirty="0" err="1"/>
              <a:t>Xiaojuan</a:t>
            </a:r>
            <a:r>
              <a:rPr lang="en-US" dirty="0"/>
              <a:t> Yang, Qing Zhu, Nicole Jeffery, </a:t>
            </a:r>
            <a:r>
              <a:rPr lang="en-US" dirty="0" err="1"/>
              <a:t>Xiaoying</a:t>
            </a:r>
            <a:r>
              <a:rPr lang="en-US" dirty="0"/>
              <a:t> Shi, Daniel </a:t>
            </a:r>
            <a:r>
              <a:rPr lang="en-US" dirty="0" err="1"/>
              <a:t>Ricciuto</a:t>
            </a:r>
            <a:r>
              <a:rPr lang="en-US" dirty="0"/>
              <a:t>, </a:t>
            </a:r>
            <a:r>
              <a:rPr lang="en-US" dirty="0" err="1"/>
              <a:t>Shanlin</a:t>
            </a:r>
            <a:r>
              <a:rPr lang="en-US" dirty="0"/>
              <a:t> Wang, Gautam Bisht, </a:t>
            </a:r>
            <a:r>
              <a:rPr lang="en-US" dirty="0" err="1"/>
              <a:t>Jinyun</a:t>
            </a:r>
            <a:r>
              <a:rPr lang="en-US" dirty="0"/>
              <a:t> Tang, Jon Wolfe, Bryce Harrop, </a:t>
            </a:r>
            <a:r>
              <a:rPr lang="en-US" dirty="0" err="1"/>
              <a:t>Balwinder</a:t>
            </a:r>
            <a:r>
              <a:rPr lang="en-US" dirty="0"/>
              <a:t> Singh, Philip Cameron-Smith, </a:t>
            </a:r>
            <a:r>
              <a:rPr lang="en-US" dirty="0" err="1"/>
              <a:t>Hailong</a:t>
            </a:r>
            <a:r>
              <a:rPr lang="en-US" dirty="0"/>
              <a:t> Wang, Chris </a:t>
            </a:r>
            <a:r>
              <a:rPr lang="en-US" dirty="0" err="1"/>
              <a:t>Golaz</a:t>
            </a:r>
            <a:r>
              <a:rPr lang="en-US" dirty="0"/>
              <a:t>, Forrest M. Hoffman, William Riley, Peter Thornton, Noel Keen</a:t>
            </a:r>
          </a:p>
        </p:txBody>
      </p:sp>
    </p:spTree>
    <p:extLst>
      <p:ext uri="{BB962C8B-B14F-4D97-AF65-F5344CB8AC3E}">
        <p14:creationId xmlns:p14="http://schemas.microsoft.com/office/powerpoint/2010/main" val="267888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F204E-06A0-DD46-8908-E8ACA68BF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76" y="604252"/>
            <a:ext cx="6311249" cy="5515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9108A-F225-D145-8B03-DFB3FF765422}"/>
              </a:ext>
            </a:extLst>
          </p:cNvPr>
          <p:cNvSpPr txBox="1"/>
          <p:nvPr/>
        </p:nvSpPr>
        <p:spPr>
          <a:xfrm>
            <a:off x="2537792" y="234920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Global Carbon 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D5E10-B87A-8D4F-A2B8-4D8F9C3464D0}"/>
              </a:ext>
            </a:extLst>
          </p:cNvPr>
          <p:cNvSpPr txBox="1"/>
          <p:nvPr/>
        </p:nvSpPr>
        <p:spPr>
          <a:xfrm>
            <a:off x="2801424" y="6119686"/>
            <a:ext cx="364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IPCC AR5 WG1 Ch6</a:t>
            </a:r>
          </a:p>
        </p:txBody>
      </p:sp>
    </p:spTree>
    <p:extLst>
      <p:ext uri="{BB962C8B-B14F-4D97-AF65-F5344CB8AC3E}">
        <p14:creationId xmlns:p14="http://schemas.microsoft.com/office/powerpoint/2010/main" val="301443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Motivation: There is large uncertainty in future changes in terrestrial and ocean carbon.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11793-1CDC-4E48-B325-94BC9021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920"/>
            <a:ext cx="3717235" cy="4114800"/>
          </a:xfrm>
        </p:spPr>
        <p:txBody>
          <a:bodyPr/>
          <a:lstStyle/>
          <a:p>
            <a:r>
              <a:rPr lang="en-US" dirty="0"/>
              <a:t>Changes in carbon vary dramatically across models in CMIP5. </a:t>
            </a:r>
          </a:p>
          <a:p>
            <a:r>
              <a:rPr lang="en-US" dirty="0"/>
              <a:t>Land models that included nitrogen limitations tended to have weaker terrestrial carbon uptake.</a:t>
            </a:r>
          </a:p>
          <a:p>
            <a:r>
              <a:rPr lang="en-US" dirty="0"/>
              <a:t>These results suggest that model structure and nutrient limits matter.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9108A-F225-D145-8B03-DFB3FF765422}"/>
              </a:ext>
            </a:extLst>
          </p:cNvPr>
          <p:cNvSpPr txBox="1"/>
          <p:nvPr/>
        </p:nvSpPr>
        <p:spPr>
          <a:xfrm>
            <a:off x="4803914" y="1663144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Change in Vegetation Carbon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D5E10-B87A-8D4F-A2B8-4D8F9C3464D0}"/>
              </a:ext>
            </a:extLst>
          </p:cNvPr>
          <p:cNvSpPr txBox="1"/>
          <p:nvPr/>
        </p:nvSpPr>
        <p:spPr>
          <a:xfrm>
            <a:off x="4803914" y="5070278"/>
            <a:ext cx="364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Jones et al. (2013)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E4882-3C68-EF43-953D-6FC8FC809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37"/>
          <a:stretch/>
        </p:blipFill>
        <p:spPr>
          <a:xfrm>
            <a:off x="4465983" y="2107622"/>
            <a:ext cx="457200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CDBF-8278-D148-AC28-F5494FC6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AE9F-BEDF-5444-B66C-4C3F4D86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V1 Science Question: What are the effects of </a:t>
            </a:r>
            <a:r>
              <a:rPr lang="en-US" b="1" u="sng" dirty="0">
                <a:solidFill>
                  <a:srgbClr val="C00000"/>
                </a:solidFill>
              </a:rPr>
              <a:t>nitrogen and phosphorous</a:t>
            </a:r>
            <a:r>
              <a:rPr lang="en-US" dirty="0"/>
              <a:t> on climate-biogeochemistry interactions, and how sensitive are these interactions to </a:t>
            </a:r>
            <a:r>
              <a:rPr lang="en-US" b="1" u="sng" dirty="0">
                <a:solidFill>
                  <a:srgbClr val="C00000"/>
                </a:solidFill>
              </a:rPr>
              <a:t>model structural uncertainty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C437-CB0F-7A4D-ADBA-312E0ACB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v1 BGC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E8C91-BC5A-C44F-BE62-EF45D413F2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Terrestrial:</a:t>
            </a:r>
          </a:p>
          <a:p>
            <a:pPr lvl="1"/>
            <a:r>
              <a:rPr lang="en-US" dirty="0"/>
              <a:t>Two approaches to soil biogeochemistry (ECA and CTC), both including N and P limits on C uptake</a:t>
            </a:r>
          </a:p>
          <a:p>
            <a:r>
              <a:rPr lang="en-US" dirty="0"/>
              <a:t>Ocean/ice:</a:t>
            </a:r>
          </a:p>
          <a:p>
            <a:pPr lvl="1"/>
            <a:r>
              <a:rPr lang="en-US" dirty="0"/>
              <a:t>Based on the Biogeochemical Elemental Cycling model (BEC), including N, P, Si, Fe</a:t>
            </a:r>
          </a:p>
          <a:p>
            <a:pPr lvl="1"/>
            <a:r>
              <a:rPr lang="en-US" dirty="0"/>
              <a:t>Includes ocean-ice biogeochemical interactions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ACB0A6-6A62-7047-BD1E-08C3FCBE5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38793" y="1951041"/>
            <a:ext cx="3319502" cy="4114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3EA82-02A4-B24C-B4AB-009755B86301}"/>
              </a:ext>
            </a:extLst>
          </p:cNvPr>
          <p:cNvSpPr txBox="1"/>
          <p:nvPr/>
        </p:nvSpPr>
        <p:spPr>
          <a:xfrm>
            <a:off x="4896556" y="1322754"/>
            <a:ext cx="350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ELM v1 CNP dynamics in vegetation and soil</a:t>
            </a:r>
          </a:p>
        </p:txBody>
      </p:sp>
    </p:spTree>
    <p:extLst>
      <p:ext uri="{BB962C8B-B14F-4D97-AF65-F5344CB8AC3E}">
        <p14:creationId xmlns:p14="http://schemas.microsoft.com/office/powerpoint/2010/main" val="159088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172E-7F59-8F44-ACB3-70D832B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Simulation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B802E-2681-1C43-ACFF-CD1C5F6C355A}"/>
              </a:ext>
            </a:extLst>
          </p:cNvPr>
          <p:cNvSpPr txBox="1"/>
          <p:nvPr/>
        </p:nvSpPr>
        <p:spPr>
          <a:xfrm>
            <a:off x="6262253" y="4297597"/>
            <a:ext cx="2877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sensitivities: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BCRD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8.5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3.4 overshoot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1%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F9B3434-70B3-C34C-93A9-0EE3029A6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40083"/>
              </p:ext>
            </p:extLst>
          </p:nvPr>
        </p:nvGraphicFramePr>
        <p:xfrm>
          <a:off x="111278" y="1573106"/>
          <a:ext cx="1943812" cy="441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12">
                  <a:extLst>
                    <a:ext uri="{9D8B030D-6E8A-4147-A177-3AD203B41FA5}">
                      <a16:colId xmlns:a16="http://schemas.microsoft.com/office/drawing/2014/main" val="1577348663"/>
                    </a:ext>
                  </a:extLst>
                </a:gridCol>
              </a:tblGrid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CTC-CNP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89253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CNTL: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Pre-Industrial Control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83753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BCRC: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1312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BDRC: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71949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BDRD: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1875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06EB049-BA09-2B4A-9BFF-B22386E08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05107"/>
              </p:ext>
            </p:extLst>
          </p:nvPr>
        </p:nvGraphicFramePr>
        <p:xfrm>
          <a:off x="2214640" y="1573106"/>
          <a:ext cx="1943812" cy="441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12">
                  <a:extLst>
                    <a:ext uri="{9D8B030D-6E8A-4147-A177-3AD203B41FA5}">
                      <a16:colId xmlns:a16="http://schemas.microsoft.com/office/drawing/2014/main" val="1577348663"/>
                    </a:ext>
                  </a:extLst>
                </a:gridCol>
              </a:tblGrid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ECA-CNP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89253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CNTL: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Pre-Industrial Control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83753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BCRC: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1312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BDRC: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71949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BDRD: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1875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C28F6AD-A8AC-5D43-82B3-F14C7487F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46162"/>
              </p:ext>
            </p:extLst>
          </p:nvPr>
        </p:nvGraphicFramePr>
        <p:xfrm>
          <a:off x="4244441" y="1573106"/>
          <a:ext cx="1943812" cy="441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12">
                  <a:extLst>
                    <a:ext uri="{9D8B030D-6E8A-4147-A177-3AD203B41FA5}">
                      <a16:colId xmlns:a16="http://schemas.microsoft.com/office/drawing/2014/main" val="1577348663"/>
                    </a:ext>
                  </a:extLst>
                </a:gridCol>
              </a:tblGrid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CTC-CN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89253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CNTL: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Pre-Industrial Control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83753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BCRC: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51312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BDRC: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71949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BDRD: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Diagnostic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1875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1DAA4AA-E728-C14D-9A03-FB4A48A44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47322"/>
              </p:ext>
            </p:extLst>
          </p:nvPr>
        </p:nvGraphicFramePr>
        <p:xfrm>
          <a:off x="6274242" y="1581572"/>
          <a:ext cx="1943812" cy="246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812">
                  <a:extLst>
                    <a:ext uri="{9D8B030D-6E8A-4147-A177-3AD203B41FA5}">
                      <a16:colId xmlns:a16="http://schemas.microsoft.com/office/drawing/2014/main" val="1577348663"/>
                    </a:ext>
                  </a:extLst>
                </a:gridCol>
              </a:tblGrid>
              <a:tr h="7281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 CTC-CNP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892532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CNTL: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Pre-Industrial Control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483753"/>
                  </a:ext>
                </a:extLst>
              </a:tr>
              <a:tr h="441289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BPRP: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Biogeochemical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Prognostic, Radiative CO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Prognostic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1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18D8-4D88-7F43-95D1-9363FDEB5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CBGC-CTC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55BD1-EB31-F540-8FA8-32E4EE940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2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6F2D8-FB52-AF41-AF9A-5A6A30F2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42530"/>
            <a:ext cx="8915400" cy="18109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Radiative influence of transient 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concentration dominates for surface temperature 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B336A-C611-C049-A91A-A2608B9B3BD3}"/>
              </a:ext>
            </a:extLst>
          </p:cNvPr>
          <p:cNvSpPr/>
          <p:nvPr/>
        </p:nvSpPr>
        <p:spPr>
          <a:xfrm>
            <a:off x="6838764" y="2433638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B206B-282B-BA4F-BE2C-BC79F70BB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2" y="2053471"/>
            <a:ext cx="7128159" cy="2394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8801E2-7DAF-7D4F-9267-F21C4149F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98" y="4349278"/>
            <a:ext cx="6380453" cy="244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DC5C4E-E526-F249-A49E-AC0EEB980FE5}"/>
              </a:ext>
            </a:extLst>
          </p:cNvPr>
          <p:cNvSpPr txBox="1"/>
          <p:nvPr/>
        </p:nvSpPr>
        <p:spPr>
          <a:xfrm>
            <a:off x="7286625" y="243363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B3EEB-FBF0-FC40-8CE4-038304B9AC91}"/>
              </a:ext>
            </a:extLst>
          </p:cNvPr>
          <p:cNvSpPr txBox="1"/>
          <p:nvPr/>
        </p:nvSpPr>
        <p:spPr>
          <a:xfrm>
            <a:off x="7286625" y="3834722"/>
            <a:ext cx="43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RC</a:t>
            </a:r>
          </a:p>
        </p:txBody>
      </p:sp>
    </p:spTree>
    <p:extLst>
      <p:ext uri="{BB962C8B-B14F-4D97-AF65-F5344CB8AC3E}">
        <p14:creationId xmlns:p14="http://schemas.microsoft.com/office/powerpoint/2010/main" val="324366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993</Words>
  <Application>Microsoft Office PowerPoint</Application>
  <PresentationFormat>On-screen Show (4:3)</PresentationFormat>
  <Paragraphs>163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Biogeochemistry</vt:lpstr>
      <vt:lpstr>The BGC Team</vt:lpstr>
      <vt:lpstr>PowerPoint Presentation</vt:lpstr>
      <vt:lpstr>Motivation: There is large uncertainty in future changes in terrestrial and ocean carbon.</vt:lpstr>
      <vt:lpstr>Simulation Plan</vt:lpstr>
      <vt:lpstr>The v1 BGC model</vt:lpstr>
      <vt:lpstr>Simulation Plan</vt:lpstr>
      <vt:lpstr>CBGC-CTC</vt:lpstr>
      <vt:lpstr>Radiative influence of transient CO2 concentration dominates for surface temperature </vt:lpstr>
      <vt:lpstr>Biogeochemical influence of transient CO2 concentration dominates for total ecosystem carbon</vt:lpstr>
      <vt:lpstr>Radiative influence and biogeochemical influence of transient CO2 for soil organic carbon  </vt:lpstr>
      <vt:lpstr>Preliminary Results: Temperature</vt:lpstr>
      <vt:lpstr>Preliminary Results: precipitation</vt:lpstr>
      <vt:lpstr>Leaf area index (BDRD)</vt:lpstr>
      <vt:lpstr>CO2 concentrations (Transported CO2 fluxes)</vt:lpstr>
      <vt:lpstr>   Annual Sea Ice Primary Production Per Area </vt:lpstr>
      <vt:lpstr>PowerPoint Presentation</vt:lpstr>
      <vt:lpstr>PowerPoint Presentation</vt:lpstr>
      <vt:lpstr>Next steps: CBGC-ECA, prognostic CO2</vt:lpstr>
      <vt:lpstr>ECA spinup (Net Biological Productivity)</vt:lpstr>
      <vt:lpstr>Prognostic CO2 test revealed tracer mass conservation problem</vt:lpstr>
      <vt:lpstr>Planned Papers</vt:lpstr>
      <vt:lpstr>Next steps</vt:lpstr>
      <vt:lpstr>The BGC Team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Biogeochemistry</dc:title>
  <dc:creator>Burrows, Susannah</dc:creator>
  <cp:lastModifiedBy>Reshel, Tanya J.</cp:lastModifiedBy>
  <cp:revision>5</cp:revision>
  <dcterms:created xsi:type="dcterms:W3CDTF">2019-03-19T13:27:25Z</dcterms:created>
  <dcterms:modified xsi:type="dcterms:W3CDTF">2019-04-02T15:40:03Z</dcterms:modified>
</cp:coreProperties>
</file>