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rrows, Susannah" initials="BS" lastIdx="19" clrIdx="0">
    <p:extLst>
      <p:ext uri="{19B8F6BF-5375-455C-9EA6-DF929625EA0E}">
        <p15:presenceInfo xmlns:p15="http://schemas.microsoft.com/office/powerpoint/2012/main" userId="S::susannah.burrows@pnnl.gov::c4bdb965-7719-4005-bd41-1c998e89dfe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5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6"/>
    <p:restoredTop sz="83570"/>
  </p:normalViewPr>
  <p:slideViewPr>
    <p:cSldViewPr snapToGrid="0" snapToObjects="1">
      <p:cViewPr varScale="1">
        <p:scale>
          <a:sx n="86" d="100"/>
          <a:sy n="86" d="100"/>
        </p:scale>
        <p:origin x="29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92534-5336-B14D-814B-14EED7F1706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42808-098E-084F-9DBA-8EAA0192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85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7772400" cy="1371600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43400"/>
            <a:ext cx="7772400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36416-1714-8B4B-8D47-9941328C5630}" type="datetime1">
              <a:rPr lang="en-US" smtClean="0"/>
              <a:t>4/2/2019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049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C7775-8F31-FA44-85DD-F6B351ED3E03}" type="datetime1">
              <a:rPr lang="en-US" smtClean="0"/>
              <a:t>4/2/2019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9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388620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45920"/>
            <a:ext cx="388620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F96E-3AE4-F248-AA10-227FE9F6438A}" type="datetime1">
              <a:rPr lang="en-US" smtClean="0"/>
              <a:t>4/2/2019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1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45920"/>
            <a:ext cx="3886200" cy="45720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31720"/>
            <a:ext cx="3886200" cy="3429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45920"/>
            <a:ext cx="3886200" cy="45720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331720"/>
            <a:ext cx="3886200" cy="3429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FA17-5230-DB4B-92B8-C06B1B6C2C3C}" type="datetime1">
              <a:rPr lang="en-US" smtClean="0"/>
              <a:t>4/2/2019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19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086E-1844-5047-87DC-3600ADFE8D23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21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80A4-5EB6-0A45-8B64-5A99EDD9A06F}" type="datetime1">
              <a:rPr lang="en-US" smtClean="0"/>
              <a:t>4/2/2019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3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2960"/>
            <a:ext cx="3200400" cy="1828800"/>
          </a:xfrm>
        </p:spPr>
        <p:txBody>
          <a:bodyPr anchor="t" anchorCtr="0"/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822960"/>
            <a:ext cx="4800600" cy="49377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34640"/>
            <a:ext cx="3200400" cy="29260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5FCC-8911-424B-BB73-F37CD8CFE6D8}" type="datetime1">
              <a:rPr lang="en-US" smtClean="0"/>
              <a:t>4/2/2019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78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0"/>
            <a:ext cx="8229600" cy="5943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685800"/>
            <a:ext cx="8229600" cy="3657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12080"/>
            <a:ext cx="8229600" cy="685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EAE7-D711-A24C-BDF4-1373AA47AE4E}" type="datetime1">
              <a:rPr lang="en-US" smtClean="0"/>
              <a:t>4/2/2019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28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09728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45920"/>
            <a:ext cx="8229600" cy="4114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0" y="6357008"/>
            <a:ext cx="1371600" cy="13716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B86EE6D2-55B7-D64F-B83B-FA14A79F952A}" type="datetime1">
              <a:rPr lang="en-US" smtClean="0"/>
              <a:t>4/2/2019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86200" y="6504908"/>
            <a:ext cx="1371600" cy="1371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6896CD2-FB3A-5340-99F8-A4C5A2774A8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73BB62-E7BD-394F-AF02-0A171ED3ACC6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648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accent1">
              <a:lumMod val="75000"/>
            </a:schemeClr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cme-climate.atlassian.net/people/557058:ce01656e-a803-4e9f-8625-cf41f4b3d82d?ref=confluence" TargetMode="External"/><Relationship Id="rId7" Type="http://schemas.openxmlformats.org/officeDocument/2006/relationships/hyperlink" Target="https://acme-climate.atlassian.net/people/557058:29fda3bb-44be-44db-b082-3c5dd9cf74a5?ref=confluence" TargetMode="External"/><Relationship Id="rId2" Type="http://schemas.openxmlformats.org/officeDocument/2006/relationships/hyperlink" Target="https://acme-climate.atlassian.net/people/557058:bbae6333-bb63-4511-99d8-b6e707344f48?ref=confluenc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cme-climate.atlassian.net/people/557058:8e83e32a-4a28-4548-81cd-ae9d1d94964d?ref=confluence" TargetMode="External"/><Relationship Id="rId5" Type="http://schemas.openxmlformats.org/officeDocument/2006/relationships/hyperlink" Target="https://acme-climate.atlassian.net/people/557058:cbc937af-4afd-43a6-9828-2bc72fc28d65?ref=confluence" TargetMode="External"/><Relationship Id="rId4" Type="http://schemas.openxmlformats.org/officeDocument/2006/relationships/hyperlink" Target="https://acme-climate.atlassian.net/people/557058:6b714ce9-7f8f-4120-a75b-5c47984cb9d7?ref=confluence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acme-climate.atlassian.net/people/557058:2579085f-56a6-4f10-90d5-742b134b665a?ref=confluence" TargetMode="External"/><Relationship Id="rId3" Type="http://schemas.openxmlformats.org/officeDocument/2006/relationships/hyperlink" Target="https://acme-climate.atlassian.net/people/557058:2e6fcd42-16d2-4a3b-95cb-42524ea4e7be?ref=confluence" TargetMode="External"/><Relationship Id="rId7" Type="http://schemas.openxmlformats.org/officeDocument/2006/relationships/hyperlink" Target="https://acme-climate.atlassian.net/people/557058:29fda3bb-44be-44db-b082-3c5dd9cf74a5?ref=confluence" TargetMode="External"/><Relationship Id="rId2" Type="http://schemas.openxmlformats.org/officeDocument/2006/relationships/hyperlink" Target="https://acme-climate.atlassian.net/people/557058:1301d0f6-3b9f-4a6d-8573-4244ba0dcf4e?ref=confluenc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cme-climate.atlassian.net/people/557058:8e83e32a-4a28-4548-81cd-ae9d1d94964d?ref=confluence" TargetMode="External"/><Relationship Id="rId5" Type="http://schemas.openxmlformats.org/officeDocument/2006/relationships/hyperlink" Target="https://acme-climate.atlassian.net/people/557058:cbc937af-4afd-43a6-9828-2bc72fc28d65?ref=confluence" TargetMode="External"/><Relationship Id="rId4" Type="http://schemas.openxmlformats.org/officeDocument/2006/relationships/hyperlink" Target="https://acme-climate.atlassian.net/people/557058:6b714ce9-7f8f-4120-a75b-5c47984cb9d7?ref=confluenc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cme-climate.atlassian.net/people/557058:ce01656e-a803-4e9f-8625-cf41f4b3d82d?ref=confluence" TargetMode="External"/><Relationship Id="rId7" Type="http://schemas.openxmlformats.org/officeDocument/2006/relationships/hyperlink" Target="https://acme-climate.atlassian.net/people/557058:2579085f-56a6-4f10-90d5-742b134b665a?ref=confluence" TargetMode="External"/><Relationship Id="rId2" Type="http://schemas.openxmlformats.org/officeDocument/2006/relationships/hyperlink" Target="https://acme-climate.atlassian.net/people/557058:bbae6333-bb63-4511-99d8-b6e707344f48?ref=confluenc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cme-climate.atlassian.net/people/557058:3155df9a-60ed-4039-90e1-9f36c86c8ba4?ref=confluence" TargetMode="External"/><Relationship Id="rId5" Type="http://schemas.openxmlformats.org/officeDocument/2006/relationships/hyperlink" Target="https://acme-climate.atlassian.net/people/557058:cbc937af-4afd-43a6-9828-2bc72fc28d65?ref=confluence" TargetMode="External"/><Relationship Id="rId4" Type="http://schemas.openxmlformats.org/officeDocument/2006/relationships/hyperlink" Target="https://acme-climate.atlassian.net/people/557058:590f2b23-6b93-4feb-8d8a-55bd707d4262?ref=conflue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cme-climate.atlassian.net/people/557058:6b714ce9-7f8f-4120-a75b-5c47984cb9d7?ref=confluence" TargetMode="External"/><Relationship Id="rId2" Type="http://schemas.openxmlformats.org/officeDocument/2006/relationships/hyperlink" Target="https://acme-climate.atlassian.net/people/557058:cbc937af-4afd-43a6-9828-2bc72fc28d65?ref=confluenc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cme-climate.atlassian.net/people/557058:bbae6333-bb63-4511-99d8-b6e707344f48?ref=confluence" TargetMode="External"/><Relationship Id="rId2" Type="http://schemas.openxmlformats.org/officeDocument/2006/relationships/hyperlink" Target="https://acme-climate.atlassian.net/people/557058:05a06af7-824c-4638-8359-e82c1b7c0332?ref=confluenc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cme-climate.atlassian.net/people/557058:52daa78c-30d8-4043-bb02-98f1b5b3fff9?ref=confluence" TargetMode="External"/><Relationship Id="rId4" Type="http://schemas.openxmlformats.org/officeDocument/2006/relationships/hyperlink" Target="https://acme-climate.atlassian.net/people/557058:d7953ff7-ce3b-4cf1-827c-7613f01e445b?ref=confluence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acme-climate.atlassian.net/people/557058:440ca787-d74e-4f21-9798-86604b4db3e5?ref=confluence" TargetMode="External"/><Relationship Id="rId3" Type="http://schemas.openxmlformats.org/officeDocument/2006/relationships/hyperlink" Target="https://acme-climate.atlassian.net/people/557058:f90e933b-2527-494f-9440-c05a17aa6a9a?ref=confluence" TargetMode="External"/><Relationship Id="rId7" Type="http://schemas.openxmlformats.org/officeDocument/2006/relationships/hyperlink" Target="https://acme-climate.atlassian.net/people/557058:1301d0f6-3b9f-4a6d-8573-4244ba0dcf4e?ref=confluence" TargetMode="External"/><Relationship Id="rId2" Type="http://schemas.openxmlformats.org/officeDocument/2006/relationships/hyperlink" Target="https://acme-climate.atlassian.net/people/557058:1083e815-8085-4380-9b4d-acb53c4ba4aa?ref=confluenc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cme-climate.atlassian.net/people/557058:29fda3bb-44be-44db-b082-3c5dd9cf74a5?ref=confluence" TargetMode="External"/><Relationship Id="rId5" Type="http://schemas.openxmlformats.org/officeDocument/2006/relationships/hyperlink" Target="https://acme-climate.atlassian.net/people/557058:2b18bfab-d36e-4c94-963b-3c08e0f4b720?ref=confluence" TargetMode="External"/><Relationship Id="rId4" Type="http://schemas.openxmlformats.org/officeDocument/2006/relationships/hyperlink" Target="https://acme-climate.atlassian.net/people/557058:e941465b-a42d-403a-99e5-c2e2115b4a4b?ref=confluence" TargetMode="External"/><Relationship Id="rId9" Type="http://schemas.openxmlformats.org/officeDocument/2006/relationships/hyperlink" Target="https://acme-climate.atlassian.net/people/557058:25f9e60e-fb43-4ea6-9f1f-158628f1d3a2?ref=confluenc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cme-climate.atlassian.net/people/557058:ce01656e-a803-4e9f-8625-cf41f4b3d82d?ref=confluence" TargetMode="External"/><Relationship Id="rId2" Type="http://schemas.openxmlformats.org/officeDocument/2006/relationships/hyperlink" Target="https://acme-climate.atlassian.net/people/557058:cbc937af-4afd-43a6-9828-2bc72fc28d65?ref=confluenc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cme-climate.atlassian.net/people/557058:6b714ce9-7f8f-4120-a75b-5c47984cb9d7?ref=confluen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BGC Roadmap</a:t>
            </a:r>
            <a:br>
              <a:rPr lang="en-US" dirty="0"/>
            </a:br>
            <a:r>
              <a:rPr lang="en-US" dirty="0"/>
              <a:t>April 1 to June 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Susannah Burrows (deputy), Kate Calvin (lead)</a:t>
            </a:r>
          </a:p>
        </p:txBody>
      </p:sp>
    </p:spTree>
    <p:extLst>
      <p:ext uri="{BB962C8B-B14F-4D97-AF65-F5344CB8AC3E}">
        <p14:creationId xmlns:p14="http://schemas.microsoft.com/office/powerpoint/2010/main" val="235425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F39F4-2A8A-1442-B75D-1327FB8C0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BGC Roadmap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4D008-1957-D748-A75D-7F30F5FE1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Roadmap is for the next 3 months.</a:t>
            </a:r>
          </a:p>
          <a:p>
            <a:endParaRPr lang="en-US" dirty="0"/>
          </a:p>
          <a:p>
            <a:r>
              <a:rPr lang="en-US" dirty="0"/>
              <a:t>Our epics are all pretty long time horizon, so there is little difference between the annual roadmap and the quarterly roadmap.</a:t>
            </a:r>
          </a:p>
          <a:p>
            <a:endParaRPr lang="en-US" dirty="0"/>
          </a:p>
          <a:p>
            <a:r>
              <a:rPr lang="en-US" dirty="0"/>
              <a:t>Kate has been resetting start dates on epics so they don’t show up in the reporting unless they should have begun.</a:t>
            </a:r>
          </a:p>
        </p:txBody>
      </p:sp>
    </p:spTree>
    <p:extLst>
      <p:ext uri="{BB962C8B-B14F-4D97-AF65-F5344CB8AC3E}">
        <p14:creationId xmlns:p14="http://schemas.microsoft.com/office/powerpoint/2010/main" val="1966440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FEA38-BCF8-DD4F-94C3-F5B524CDB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 &amp; Analysis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812C08F-7A94-E244-A2A3-A88D476BAD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9969924"/>
              </p:ext>
            </p:extLst>
          </p:nvPr>
        </p:nvGraphicFramePr>
        <p:xfrm>
          <a:off x="457200" y="1646238"/>
          <a:ext cx="8229600" cy="3365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1726799959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42421513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469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Complete v1 CBGC simulations, including diagnostics and tracking/managing allocations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 dirty="0">
                          <a:solidFill>
                            <a:srgbClr val="F5F5F5"/>
                          </a:solidFill>
                          <a:effectLst/>
                          <a:hlinkClick r:id="rId2"/>
                        </a:rPr>
                        <a:t>Katherine Calvin</a:t>
                      </a:r>
                      <a:endParaRPr lang="en-US" dirty="0">
                        <a:effectLst/>
                      </a:endParaRPr>
                    </a:p>
                    <a:p>
                      <a:pPr algn="l" fontAlgn="t"/>
                      <a:br>
                        <a:rPr lang="en-US" dirty="0">
                          <a:effectLst/>
                        </a:rPr>
                      </a:br>
                      <a:endParaRPr lang="en-US" dirty="0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4004279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Complete v1 CBGC simulation with ocean BGC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0052CC"/>
                          </a:solidFill>
                          <a:effectLst/>
                          <a:hlinkClick r:id="rId3"/>
                        </a:rPr>
                        <a:t>Mathew Maltrud</a:t>
                      </a:r>
                      <a:endParaRPr lang="en-US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45776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Prognostic CO2 simulations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0052CC"/>
                          </a:solidFill>
                          <a:effectLst/>
                          <a:hlinkClick r:id="rId4"/>
                        </a:rPr>
                        <a:t>Bryce Harrop</a:t>
                      </a:r>
                      <a:endParaRPr lang="en-US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1102670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Analysis of ocean BGC in phase 1 simulations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0052CC"/>
                          </a:solidFill>
                          <a:effectLst/>
                          <a:hlinkClick r:id="rId5"/>
                        </a:rPr>
                        <a:t>Nicole Jeffery</a:t>
                      </a:r>
                      <a:endParaRPr lang="en-US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4031921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Analysis of land BGC for CTC in phase 1 simulations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0052CC"/>
                          </a:solidFill>
                          <a:effectLst/>
                          <a:hlinkClick r:id="rId6"/>
                        </a:rPr>
                        <a:t>Peter Thornton</a:t>
                      </a:r>
                      <a:endParaRPr lang="en-US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2691721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Analysis of land BGC for ECA in phase 1 simulations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 dirty="0">
                          <a:solidFill>
                            <a:srgbClr val="0052CC"/>
                          </a:solidFill>
                          <a:effectLst/>
                          <a:hlinkClick r:id="rId7"/>
                        </a:rPr>
                        <a:t>Qing Zhu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1131441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645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AD873-A3EC-5E4E-9386-BDD728798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ADEC6BE-009E-D548-A729-BFE48F00EB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6376738"/>
              </p:ext>
            </p:extLst>
          </p:nvPr>
        </p:nvGraphicFramePr>
        <p:xfrm>
          <a:off x="285750" y="1441938"/>
          <a:ext cx="8572500" cy="3773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5096">
                  <a:extLst>
                    <a:ext uri="{9D8B030D-6E8A-4147-A177-3AD203B41FA5}">
                      <a16:colId xmlns:a16="http://schemas.microsoft.com/office/drawing/2014/main" val="3107808171"/>
                    </a:ext>
                  </a:extLst>
                </a:gridCol>
                <a:gridCol w="2967404">
                  <a:extLst>
                    <a:ext uri="{9D8B030D-6E8A-4147-A177-3AD203B41FA5}">
                      <a16:colId xmlns:a16="http://schemas.microsoft.com/office/drawing/2014/main" val="24532667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453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Paper: The implications of structural uncertainty on carbon cycle dynamics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0052CC"/>
                          </a:solidFill>
                          <a:effectLst/>
                          <a:hlinkClick r:id="rId2"/>
                        </a:rPr>
                        <a:t>Ben Bond-Lamberty</a:t>
                      </a:r>
                      <a:endParaRPr lang="en-US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4146202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Paper: Plant and soil responses under different BGC scenarios 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0052CC"/>
                          </a:solidFill>
                          <a:effectLst/>
                          <a:hlinkClick r:id="rId3"/>
                        </a:rPr>
                        <a:t>William Riley</a:t>
                      </a:r>
                      <a:endParaRPr lang="en-US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1047639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Paper: Analysis of BGC impacts on atmospheric dynamics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 dirty="0">
                          <a:solidFill>
                            <a:srgbClr val="0052CC"/>
                          </a:solidFill>
                          <a:effectLst/>
                          <a:hlinkClick r:id="rId4"/>
                        </a:rPr>
                        <a:t>Bryce Harrop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3677426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Paper: MPAS-O in the CBGC v1 simulations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0052CC"/>
                          </a:solidFill>
                          <a:effectLst/>
                          <a:hlinkClick r:id="rId5"/>
                        </a:rPr>
                        <a:t>Nicole Jeffery</a:t>
                      </a:r>
                      <a:endParaRPr lang="en-US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543433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Paper: Implications of Phosphorous on the carbon cycle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0052CC"/>
                          </a:solidFill>
                          <a:effectLst/>
                          <a:hlinkClick r:id="rId6"/>
                        </a:rPr>
                        <a:t>Peter Thornton</a:t>
                      </a:r>
                      <a:endParaRPr lang="en-US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3109952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Paper: Nutrient limitations on the carbon cycle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0052CC"/>
                          </a:solidFill>
                          <a:effectLst/>
                          <a:hlinkClick r:id="rId7"/>
                        </a:rPr>
                        <a:t>Qing Zhu</a:t>
                      </a:r>
                      <a:endParaRPr lang="en-US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2363257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Paper: Description of the E3SM v1 BGC model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 dirty="0">
                          <a:solidFill>
                            <a:srgbClr val="0052CC"/>
                          </a:solidFill>
                          <a:effectLst/>
                          <a:hlinkClick r:id="rId8"/>
                        </a:rPr>
                        <a:t>Susannah Burrows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3396259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66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0E205-4489-054E-9212-E334C8EE6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0CE74A1-2ACA-8A45-994C-EEECADEDAD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2809527"/>
              </p:ext>
            </p:extLst>
          </p:nvPr>
        </p:nvGraphicFramePr>
        <p:xfrm>
          <a:off x="369276" y="1310640"/>
          <a:ext cx="8405448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83217">
                  <a:extLst>
                    <a:ext uri="{9D8B030D-6E8A-4147-A177-3AD203B41FA5}">
                      <a16:colId xmlns:a16="http://schemas.microsoft.com/office/drawing/2014/main" val="310054048"/>
                    </a:ext>
                  </a:extLst>
                </a:gridCol>
                <a:gridCol w="2022231">
                  <a:extLst>
                    <a:ext uri="{9D8B030D-6E8A-4147-A177-3AD203B41FA5}">
                      <a16:colId xmlns:a16="http://schemas.microsoft.com/office/drawing/2014/main" val="1398574998"/>
                    </a:ext>
                  </a:extLst>
                </a:gridCol>
              </a:tblGrid>
              <a:tr h="138440">
                <a:tc>
                  <a:txBody>
                    <a:bodyPr/>
                    <a:lstStyle/>
                    <a:p>
                      <a:r>
                        <a:rPr lang="en-US" dirty="0"/>
                        <a:t>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9807288"/>
                  </a:ext>
                </a:extLst>
              </a:tr>
              <a:tr h="497205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Track U. Illinois project and keep BGC group informed of relevant developments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F5F5F5"/>
                          </a:solidFill>
                          <a:effectLst/>
                          <a:hlinkClick r:id="rId2"/>
                        </a:rPr>
                        <a:t>Katherine Calvin</a:t>
                      </a:r>
                      <a:endParaRPr lang="en-US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4244806632"/>
                  </a:ext>
                </a:extLst>
              </a:tr>
              <a:tr h="444791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Track Hess project and keep BGC group informed of relevant developments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F5F5F5"/>
                          </a:solidFill>
                          <a:effectLst/>
                          <a:hlinkClick r:id="rId2"/>
                        </a:rPr>
                        <a:t>Katherine Calvin</a:t>
                      </a:r>
                      <a:endParaRPr lang="en-US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1926326459"/>
                  </a:ext>
                </a:extLst>
              </a:tr>
              <a:tr h="444791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Track Moore project and keep BGC group informed of relevant developments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 dirty="0">
                          <a:solidFill>
                            <a:srgbClr val="0052CC"/>
                          </a:solidFill>
                          <a:effectLst/>
                          <a:hlinkClick r:id="rId3"/>
                        </a:rPr>
                        <a:t>Mathew Maltrud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2392250812"/>
                  </a:ext>
                </a:extLst>
              </a:tr>
              <a:tr h="444791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Track Gnanedesikan and keep BGC group informed of relevant developments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0052CC"/>
                          </a:solidFill>
                          <a:effectLst/>
                          <a:hlinkClick r:id="rId3"/>
                        </a:rPr>
                        <a:t>Mathew Maltrud</a:t>
                      </a:r>
                      <a:endParaRPr lang="en-US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1559239212"/>
                  </a:ext>
                </a:extLst>
              </a:tr>
              <a:tr h="497205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Track Mahowold project and keep BGC group informed of relevant developments</a:t>
                      </a:r>
                      <a:endParaRPr lang="en-US">
                        <a:effectLst/>
                      </a:endParaRP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0052CC"/>
                          </a:solidFill>
                          <a:effectLst/>
                          <a:hlinkClick r:id="rId4"/>
                        </a:rPr>
                        <a:t>Yan Feng</a:t>
                      </a:r>
                      <a:endParaRPr lang="en-US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3785422921"/>
                  </a:ext>
                </a:extLst>
              </a:tr>
              <a:tr h="444791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Track Chai project and keep BGC group informed of relevant developments</a:t>
                      </a:r>
                      <a:endParaRPr lang="en-US">
                        <a:effectLst/>
                      </a:endParaRP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 dirty="0">
                          <a:solidFill>
                            <a:srgbClr val="0052CC"/>
                          </a:solidFill>
                          <a:effectLst/>
                          <a:hlinkClick r:id="rId5"/>
                        </a:rPr>
                        <a:t>Nicole Jeffery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242000623"/>
                  </a:ext>
                </a:extLst>
              </a:tr>
              <a:tr h="182721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Track atmosphere NGDs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0052CC"/>
                          </a:solidFill>
                          <a:effectLst/>
                          <a:hlinkClick r:id="rId6"/>
                        </a:rPr>
                        <a:t>Hailong Wang</a:t>
                      </a:r>
                      <a:endParaRPr lang="en-US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3245007961"/>
                  </a:ext>
                </a:extLst>
              </a:tr>
              <a:tr h="182721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Coordinate BGC webinar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 dirty="0">
                          <a:solidFill>
                            <a:srgbClr val="0052CC"/>
                          </a:solidFill>
                          <a:effectLst/>
                          <a:hlinkClick r:id="rId7"/>
                        </a:rPr>
                        <a:t>Susannah Burrows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432544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9455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B6FF8-22EE-8048-AEF5-9AC2DFA41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Coupled Model Development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EB3B483-09A6-E24D-BFC3-2E822B6D36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5042073"/>
              </p:ext>
            </p:extLst>
          </p:nvPr>
        </p:nvGraphicFramePr>
        <p:xfrm>
          <a:off x="457199" y="1646238"/>
          <a:ext cx="8440616" cy="1734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8724">
                  <a:extLst>
                    <a:ext uri="{9D8B030D-6E8A-4147-A177-3AD203B41FA5}">
                      <a16:colId xmlns:a16="http://schemas.microsoft.com/office/drawing/2014/main" val="3049655941"/>
                    </a:ext>
                  </a:extLst>
                </a:gridCol>
                <a:gridCol w="1951892">
                  <a:extLst>
                    <a:ext uri="{9D8B030D-6E8A-4147-A177-3AD203B41FA5}">
                      <a16:colId xmlns:a16="http://schemas.microsoft.com/office/drawing/2014/main" val="14630921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16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Review, test, fix C mass conservation in coupled BGC system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 dirty="0">
                          <a:solidFill>
                            <a:srgbClr val="0052CC"/>
                          </a:solidFill>
                          <a:effectLst/>
                          <a:hlinkClick r:id="rId2"/>
                        </a:rPr>
                        <a:t>Nicole Jeffery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4238388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Implement/validate a </a:t>
                      </a:r>
                      <a:r>
                        <a:rPr lang="en-US" dirty="0" err="1">
                          <a:effectLst/>
                        </a:rPr>
                        <a:t>compset</a:t>
                      </a:r>
                      <a:r>
                        <a:rPr lang="en-US" dirty="0">
                          <a:effectLst/>
                        </a:rPr>
                        <a:t> with dynamic CO2 ocean-</a:t>
                      </a:r>
                      <a:r>
                        <a:rPr lang="en-US" dirty="0" err="1">
                          <a:effectLst/>
                        </a:rPr>
                        <a:t>atm</a:t>
                      </a:r>
                      <a:r>
                        <a:rPr lang="en-US" dirty="0">
                          <a:effectLst/>
                        </a:rPr>
                        <a:t> coupling, includes fix </a:t>
                      </a:r>
                      <a:r>
                        <a:rPr lang="en-US" dirty="0" err="1">
                          <a:effectLst/>
                        </a:rPr>
                        <a:t>regridding</a:t>
                      </a:r>
                      <a:r>
                        <a:rPr lang="en-US" dirty="0">
                          <a:effectLst/>
                        </a:rPr>
                        <a:t> in atmosphere, fix aircraft emissions, and simulations to evaluate the model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 dirty="0">
                          <a:solidFill>
                            <a:srgbClr val="0052CC"/>
                          </a:solidFill>
                          <a:effectLst/>
                          <a:hlinkClick r:id="rId3"/>
                        </a:rPr>
                        <a:t>Bryce Harrop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3307392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246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AA5BB-7854-4D41-84ED-3CB895B3C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9424823-E855-B74F-80B5-FE646959F2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5420856"/>
              </p:ext>
            </p:extLst>
          </p:nvPr>
        </p:nvGraphicFramePr>
        <p:xfrm>
          <a:off x="457200" y="1646238"/>
          <a:ext cx="8458200" cy="4395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8335">
                  <a:extLst>
                    <a:ext uri="{9D8B030D-6E8A-4147-A177-3AD203B41FA5}">
                      <a16:colId xmlns:a16="http://schemas.microsoft.com/office/drawing/2014/main" val="1565967267"/>
                    </a:ext>
                  </a:extLst>
                </a:gridCol>
                <a:gridCol w="2439865">
                  <a:extLst>
                    <a:ext uri="{9D8B030D-6E8A-4147-A177-3AD203B41FA5}">
                      <a16:colId xmlns:a16="http://schemas.microsoft.com/office/drawing/2014/main" val="3022103311"/>
                    </a:ext>
                  </a:extLst>
                </a:gridCol>
              </a:tblGrid>
              <a:tr h="264276">
                <a:tc>
                  <a:txBody>
                    <a:bodyPr/>
                    <a:lstStyle/>
                    <a:p>
                      <a:r>
                        <a:rPr lang="en-US" dirty="0"/>
                        <a:t>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167723"/>
                  </a:ext>
                </a:extLst>
              </a:tr>
              <a:tr h="486014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Paper: complete paper on impact of initial land conditions in </a:t>
                      </a:r>
                      <a:r>
                        <a:rPr lang="en-US" dirty="0" err="1">
                          <a:effectLst/>
                        </a:rPr>
                        <a:t>iESM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0052CC"/>
                          </a:solidFill>
                          <a:effectLst/>
                          <a:hlinkClick r:id="rId2"/>
                        </a:rPr>
                        <a:t>Alan Di Vittorio</a:t>
                      </a:r>
                      <a:endParaRPr lang="en-US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1934370417"/>
                  </a:ext>
                </a:extLst>
              </a:tr>
              <a:tr h="290523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Paper: complete paper on iESM45 vs 85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F5F5F5"/>
                          </a:solidFill>
                          <a:effectLst/>
                          <a:hlinkClick r:id="rId3"/>
                        </a:rPr>
                        <a:t>Katherine Calvin</a:t>
                      </a:r>
                      <a:endParaRPr lang="en-US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131634171"/>
                  </a:ext>
                </a:extLst>
              </a:tr>
              <a:tr h="681506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Paper: Investigating the CO2 radiative and physiological effects and human intervention on water cycle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0052CC"/>
                          </a:solidFill>
                          <a:effectLst/>
                          <a:hlinkClick r:id="rId4"/>
                        </a:rPr>
                        <a:t>Xiaoying Shi</a:t>
                      </a:r>
                      <a:endParaRPr lang="en-US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3557225653"/>
                  </a:ext>
                </a:extLst>
              </a:tr>
              <a:tr h="239228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Actionable science metrics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 dirty="0">
                          <a:solidFill>
                            <a:srgbClr val="F5F5F5"/>
                          </a:solidFill>
                          <a:effectLst/>
                          <a:hlinkClick r:id="rId3"/>
                        </a:rPr>
                        <a:t>Katherine Calvin</a:t>
                      </a:r>
                      <a:endParaRPr lang="en-US" dirty="0">
                        <a:effectLst/>
                      </a:endParaRPr>
                    </a:p>
                    <a:p>
                      <a:pPr algn="l" fontAlgn="t"/>
                      <a:br>
                        <a:rPr lang="en-US" dirty="0">
                          <a:effectLst/>
                        </a:rPr>
                      </a:br>
                      <a:endParaRPr lang="en-US" dirty="0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3650418737"/>
                  </a:ext>
                </a:extLst>
              </a:tr>
              <a:tr h="290523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Couple GCAM with E3SM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0052CC"/>
                          </a:solidFill>
                          <a:effectLst/>
                          <a:hlinkClick r:id="rId5"/>
                        </a:rPr>
                        <a:t>Tim Shippert</a:t>
                      </a:r>
                      <a:endParaRPr lang="en-US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3123668233"/>
                  </a:ext>
                </a:extLst>
              </a:tr>
              <a:tr h="290523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Update to latest version of GCAM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F5F5F5"/>
                          </a:solidFill>
                          <a:effectLst/>
                          <a:hlinkClick r:id="rId3"/>
                        </a:rPr>
                        <a:t>Katherine Calvin</a:t>
                      </a:r>
                      <a:endParaRPr lang="en-US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487923411"/>
                  </a:ext>
                </a:extLst>
              </a:tr>
              <a:tr h="486014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Couple temperature to GCAM building sector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 dirty="0">
                          <a:solidFill>
                            <a:srgbClr val="0052CC"/>
                          </a:solidFill>
                          <a:effectLst/>
                          <a:hlinkClick r:id="rId5"/>
                        </a:rPr>
                        <a:t>Tim Shippert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3983594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6632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830E9-4F30-CB49-8767-06FBA9397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Land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1D1750B-CAAC-9F49-A8B4-00093378F3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5208947"/>
              </p:ext>
            </p:extLst>
          </p:nvPr>
        </p:nvGraphicFramePr>
        <p:xfrm>
          <a:off x="457200" y="779780"/>
          <a:ext cx="8405448" cy="6078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5294">
                  <a:extLst>
                    <a:ext uri="{9D8B030D-6E8A-4147-A177-3AD203B41FA5}">
                      <a16:colId xmlns:a16="http://schemas.microsoft.com/office/drawing/2014/main" val="1035647413"/>
                    </a:ext>
                  </a:extLst>
                </a:gridCol>
                <a:gridCol w="2110154">
                  <a:extLst>
                    <a:ext uri="{9D8B030D-6E8A-4147-A177-3AD203B41FA5}">
                      <a16:colId xmlns:a16="http://schemas.microsoft.com/office/drawing/2014/main" val="2000655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2550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Land surface data sets for the high res SSP5-85 and the SSP5-34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0052CC"/>
                          </a:solidFill>
                          <a:effectLst/>
                          <a:hlinkClick r:id="rId2"/>
                        </a:rPr>
                        <a:t>Louise Parsons Chini</a:t>
                      </a:r>
                      <a:endParaRPr lang="en-US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870117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Documentation for land surface data set processing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0052CC"/>
                          </a:solidFill>
                          <a:effectLst/>
                          <a:hlinkClick r:id="rId2"/>
                        </a:rPr>
                        <a:t>Louise Parsons Chini</a:t>
                      </a:r>
                      <a:endParaRPr lang="en-US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1501053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Paper: dynamic planting dates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0052CC"/>
                          </a:solidFill>
                          <a:effectLst/>
                          <a:hlinkClick r:id="rId3"/>
                        </a:rPr>
                        <a:t>Beth Drewniak</a:t>
                      </a:r>
                      <a:endParaRPr lang="en-US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3494049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Surface data sets for crops that work with the dynamic land units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0052CC"/>
                          </a:solidFill>
                          <a:effectLst/>
                          <a:hlinkClick r:id="rId3"/>
                        </a:rPr>
                        <a:t>Beth Drewniak</a:t>
                      </a:r>
                      <a:endParaRPr lang="en-US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177948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Dynamic land units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0052CC"/>
                          </a:solidFill>
                          <a:effectLst/>
                          <a:hlinkClick r:id="rId4"/>
                        </a:rPr>
                        <a:t>Gautam Bisht</a:t>
                      </a:r>
                      <a:endParaRPr lang="en-US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1236019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Integrate dynamic planting date code into ELM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0052CC"/>
                          </a:solidFill>
                          <a:effectLst/>
                          <a:hlinkClick r:id="rId3"/>
                        </a:rPr>
                        <a:t>Beth Drewniak</a:t>
                      </a:r>
                      <a:endParaRPr lang="en-US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3142627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Update parameters for existing crops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0052CC"/>
                          </a:solidFill>
                          <a:effectLst/>
                          <a:hlinkClick r:id="rId3"/>
                        </a:rPr>
                        <a:t>Beth Drewniak</a:t>
                      </a:r>
                      <a:endParaRPr lang="en-US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3434627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FATES - global parameterization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0052CC"/>
                          </a:solidFill>
                          <a:effectLst/>
                          <a:hlinkClick r:id="rId5"/>
                        </a:rPr>
                        <a:t>Jennifer Holm</a:t>
                      </a:r>
                      <a:endParaRPr lang="en-US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2036271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Test the incorporation of ECA features into ELM v2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0052CC"/>
                          </a:solidFill>
                          <a:effectLst/>
                          <a:hlinkClick r:id="rId6"/>
                        </a:rPr>
                        <a:t>Qing Zhu</a:t>
                      </a:r>
                      <a:endParaRPr lang="en-US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127409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Develop a plan for incorporating ECA features into ELM v2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0052CC"/>
                          </a:solidFill>
                          <a:effectLst/>
                          <a:hlinkClick r:id="rId7"/>
                        </a:rPr>
                        <a:t>Ben Bond-Lamberty</a:t>
                      </a:r>
                      <a:endParaRPr lang="en-US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1390570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Paper: ELM v1 simulations over the amazon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 dirty="0">
                          <a:solidFill>
                            <a:srgbClr val="0052CC"/>
                          </a:solidFill>
                          <a:effectLst/>
                          <a:hlinkClick r:id="rId8"/>
                        </a:rPr>
                        <a:t>Xiaojuan Yang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34529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Paper: Global ELM v1 simulations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0052CC"/>
                          </a:solidFill>
                          <a:effectLst/>
                          <a:hlinkClick r:id="rId8"/>
                        </a:rPr>
                        <a:t>Xiaojuan Yang</a:t>
                      </a:r>
                      <a:endParaRPr lang="en-US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3980018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UQ in FATES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0052CC"/>
                          </a:solidFill>
                          <a:effectLst/>
                          <a:hlinkClick r:id="rId9"/>
                        </a:rPr>
                        <a:t>Khachik Sargsyan</a:t>
                      </a:r>
                      <a:endParaRPr lang="en-US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454694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UQ with crops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 dirty="0">
                          <a:solidFill>
                            <a:srgbClr val="0052CC"/>
                          </a:solidFill>
                          <a:effectLst/>
                          <a:hlinkClick r:id="rId9"/>
                        </a:rPr>
                        <a:t>Khachik Sargsyan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2026724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4767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8BE17-CE10-F147-A86B-17468D216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Ocean, Ice, and Atmosphere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C0C807E-FAC0-F34E-A149-09C4B45F2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0172658"/>
              </p:ext>
            </p:extLst>
          </p:nvPr>
        </p:nvGraphicFramePr>
        <p:xfrm>
          <a:off x="457200" y="1646238"/>
          <a:ext cx="8510954" cy="3639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6354">
                  <a:extLst>
                    <a:ext uri="{9D8B030D-6E8A-4147-A177-3AD203B41FA5}">
                      <a16:colId xmlns:a16="http://schemas.microsoft.com/office/drawing/2014/main" val="57525698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8786239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020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Evaluate MARBL versus MPAS-O treatments of ocean BGC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0052CC"/>
                          </a:solidFill>
                          <a:effectLst/>
                          <a:hlinkClick r:id="rId2"/>
                        </a:rPr>
                        <a:t>Nicole Jeffery</a:t>
                      </a:r>
                      <a:endParaRPr lang="en-US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3496606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Improvements to MARBL (e.g., DMS-specific phytoplankton, organic macromolecules)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0052CC"/>
                          </a:solidFill>
                          <a:effectLst/>
                          <a:hlinkClick r:id="rId3"/>
                        </a:rPr>
                        <a:t>Mathew Maltrud</a:t>
                      </a:r>
                      <a:endParaRPr lang="en-US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1061360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Testing, validation of black carbon, dust on sea ice in coupled model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0052CC"/>
                          </a:solidFill>
                          <a:effectLst/>
                          <a:hlinkClick r:id="rId2"/>
                        </a:rPr>
                        <a:t>Nicole Jeffery</a:t>
                      </a:r>
                      <a:endParaRPr lang="en-US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1744762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Make consistent dynamic dust deposition to ocean over polar regions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 dirty="0">
                          <a:solidFill>
                            <a:srgbClr val="0052CC"/>
                          </a:solidFill>
                          <a:effectLst/>
                          <a:hlinkClick r:id="rId2"/>
                        </a:rPr>
                        <a:t>Nicole Jeffery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655628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Correct transient nitrate deposition to ocean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>
                          <a:solidFill>
                            <a:srgbClr val="0052CC"/>
                          </a:solidFill>
                          <a:effectLst/>
                          <a:hlinkClick r:id="rId3"/>
                        </a:rPr>
                        <a:t>Mathew Maltrud</a:t>
                      </a:r>
                      <a:endParaRPr lang="en-US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2845315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Fix mass conservation bug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 dirty="0">
                          <a:solidFill>
                            <a:srgbClr val="0052CC"/>
                          </a:solidFill>
                          <a:effectLst/>
                          <a:hlinkClick r:id="rId4"/>
                        </a:rPr>
                        <a:t>Bryce Harrop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1816891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564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3150</TotalTime>
  <Words>604</Words>
  <Application>Microsoft Office PowerPoint</Application>
  <PresentationFormat>On-screen Show (4:3)</PresentationFormat>
  <Paragraphs>131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BGC Roadmap April 1 to June 30</vt:lpstr>
      <vt:lpstr>BGC Roadmap</vt:lpstr>
      <vt:lpstr>Simulations &amp; Analysis</vt:lpstr>
      <vt:lpstr>Papers</vt:lpstr>
      <vt:lpstr>Coordination</vt:lpstr>
      <vt:lpstr>Coupled Model Development</vt:lpstr>
      <vt:lpstr>Energy</vt:lpstr>
      <vt:lpstr>Land</vt:lpstr>
      <vt:lpstr>Ocean, Ice, and Atmosphere</vt:lpstr>
    </vt:vector>
  </TitlesOfParts>
  <Company>Pacific Northwest National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DeGraaf</dc:creator>
  <cp:lastModifiedBy>Reshel, Tanya J.</cp:lastModifiedBy>
  <cp:revision>472</cp:revision>
  <dcterms:created xsi:type="dcterms:W3CDTF">2014-12-04T00:15:55Z</dcterms:created>
  <dcterms:modified xsi:type="dcterms:W3CDTF">2019-04-02T15:57:22Z</dcterms:modified>
</cp:coreProperties>
</file>