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56" r:id="rId13"/>
    <p:sldId id="268" r:id="rId14"/>
    <p:sldId id="269" r:id="rId15"/>
    <p:sldId id="274" r:id="rId16"/>
    <p:sldId id="270" r:id="rId17"/>
    <p:sldId id="271" r:id="rId18"/>
    <p:sldId id="276" r:id="rId19"/>
    <p:sldId id="277" r:id="rId20"/>
    <p:sldId id="275" r:id="rId21"/>
    <p:sldId id="272" r:id="rId22"/>
    <p:sldId id="273" r:id="rId23"/>
    <p:sldId id="278" r:id="rId24"/>
    <p:sldId id="279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8"/>
    <p:restoredTop sz="94646"/>
  </p:normalViewPr>
  <p:slideViewPr>
    <p:cSldViewPr snapToGrid="0" snapToObjects="1">
      <p:cViewPr varScale="1">
        <p:scale>
          <a:sx n="128" d="100"/>
          <a:sy n="128" d="100"/>
        </p:scale>
        <p:origin x="1332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7355"/>
            <a:ext cx="7772400" cy="61704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57550"/>
            <a:ext cx="7772400" cy="1314450"/>
          </a:xfrm>
        </p:spPr>
        <p:txBody>
          <a:bodyPr/>
          <a:lstStyle>
            <a:lvl1pPr marL="0" indent="0" algn="l">
              <a:buNone/>
              <a:defRPr sz="1500">
                <a:solidFill>
                  <a:srgbClr val="89898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59D3-F6B5-4C4D-82B2-7F6AD6C6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E5241-1053-F341-B1FE-EC2247ACC6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1189D4E-A898-C14C-A486-1256D544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E97741-3355-4647-ADE7-5F49D58E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C321-AD92-3F4B-B759-FEAD5ED7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92D4F-7025-664A-93EA-E58421883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FE143-38B7-6245-BDC0-9271CCD69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CFE4A65-438E-CA4E-83CA-049D5968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905EFF-C1A1-0E47-8537-0E43799E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8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70B0-6463-314C-AD9C-B49D813CE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3D001-9566-514D-B37B-3DAAD3FCC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8DEFF-3AD6-414D-937C-E6A0F5874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8CC1C-312B-ED4A-8B60-48FCBA90F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66BBE5-AEC0-634C-9137-FF44580DC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B0A63C2-4D5E-CB4E-9E19-BCF23C40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763422-3F22-F642-BCEB-2A2F98C9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42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0F86-2F15-8241-9C1A-915CE897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EBA2794-6E86-864A-B28E-33F9D883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346274-ECAC-EB41-B528-D249E87B8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94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2CD441-6C05-C242-855A-9F8E3349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13475-DE9D-814E-987A-FD103CD5B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55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2178-D592-AC41-9731-F26B69C4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7028721" cy="93179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0C900-D42C-E340-8363-CDCE68567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622465-8D92-4645-87AA-C6605ECB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E9F95F-3B3F-354E-A15A-74A5BC6A9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9079922-D088-D84B-B0E8-89B73E222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89138" y="1543050"/>
            <a:ext cx="3887788" cy="27622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34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54B2-1FAA-DF42-9740-9FD2E7E1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77" y="3717471"/>
            <a:ext cx="7324354" cy="415519"/>
          </a:xfrm>
          <a:prstGeom prst="rect">
            <a:avLst/>
          </a:prstGeom>
        </p:spPr>
        <p:txBody>
          <a:bodyPr anchor="b"/>
          <a:lstStyle>
            <a:lvl1pPr>
              <a:defRPr sz="1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93CD1-3402-0A40-AED9-EDF932E44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62" y="1489075"/>
            <a:ext cx="7334069" cy="213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A0C63-D8A6-3046-A8BD-B32F469A6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4226628"/>
            <a:ext cx="7322766" cy="27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F451CD2-21FB-A941-9ADD-66ECF736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9D4259-3321-3143-92D7-0928104B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3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3886200" cy="30861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34440"/>
            <a:ext cx="3886200" cy="30861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3886200" cy="342900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48790"/>
            <a:ext cx="3886200" cy="257175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34440"/>
            <a:ext cx="3886200" cy="342900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748790"/>
            <a:ext cx="3886200" cy="257175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220"/>
            <a:ext cx="3200400" cy="1371600"/>
          </a:xfrm>
        </p:spPr>
        <p:txBody>
          <a:bodyPr anchor="t" anchorCtr="0"/>
          <a:lstStyle>
            <a:lvl1pPr algn="l"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17220"/>
            <a:ext cx="4800600" cy="37033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25980"/>
            <a:ext cx="3200400" cy="219456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44577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14350"/>
            <a:ext cx="822960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09060"/>
            <a:ext cx="8229600" cy="5143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A2FF-7AAC-DC45-B64D-ACC783F3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107" y="385010"/>
            <a:ext cx="6858000" cy="67952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74625-449E-6B48-BD08-72CABD761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107" y="1553769"/>
            <a:ext cx="6858000" cy="1241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24FE5-AECB-4844-9CBF-3B384C2E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6D649-4EBD-4745-9D4E-0A4A1196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308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4767756"/>
            <a:ext cx="1371600" cy="1028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525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4/2/2019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4878681"/>
            <a:ext cx="1371600" cy="1028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3BB62-E7BD-394F-AF02-0A171ED3ACC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4287" y="0"/>
            <a:ext cx="91154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342900" rtl="0" eaLnBrk="1" latinLnBrk="0" hangingPunct="1">
        <a:spcBef>
          <a:spcPct val="0"/>
        </a:spcBef>
        <a:buNone/>
        <a:defRPr sz="27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35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92CF50-3C3E-9844-9921-66A1A4381CD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1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7940B-0947-A04B-A687-55D8D6B19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107" y="646267"/>
            <a:ext cx="7557550" cy="679522"/>
          </a:xfrm>
        </p:spPr>
        <p:txBody>
          <a:bodyPr>
            <a:normAutofit fontScale="90000"/>
          </a:bodyPr>
          <a:lstStyle/>
          <a:p>
            <a:r>
              <a:rPr lang="en-US" dirty="0"/>
              <a:t>Preliminary analysis of V1 coupled BGC experiments (</a:t>
            </a:r>
            <a:r>
              <a:rPr lang="en-US" dirty="0" err="1"/>
              <a:t>CTC+Ocean</a:t>
            </a:r>
            <a:r>
              <a:rPr lang="en-US" dirty="0"/>
              <a:t> BGC): Carbon-Climate feedbacks during historical period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341C5-9FA2-A445-B2E1-1B1A2BB2F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107" y="2174481"/>
            <a:ext cx="6858000" cy="1241425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Peter Thornton, Xiaoying Shi, Xiaojuan Yang, Dan Ricciuto, Mat Maltrud, Nicole Jeffery, Lee Brent, Susannah Burrows, and the E3SM v1 BGC team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6152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>
            <a:extLst>
              <a:ext uri="{FF2B5EF4-FFF2-40B4-BE49-F238E27FC236}">
                <a16:creationId xmlns:a16="http://schemas.microsoft.com/office/drawing/2014/main" id="{364C4D8F-4547-42C4-A327-2F6768656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228850"/>
            <a:ext cx="1257300" cy="6858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/>
              <a:t>Fossil Fuel Emissions</a:t>
            </a:r>
          </a:p>
        </p:txBody>
      </p:sp>
      <p:sp>
        <p:nvSpPr>
          <p:cNvPr id="38915" name="AutoShape 3">
            <a:extLst>
              <a:ext uri="{FF2B5EF4-FFF2-40B4-BE49-F238E27FC236}">
                <a16:creationId xmlns:a16="http://schemas.microsoft.com/office/drawing/2014/main" id="{E689D8F6-743F-4F3C-8FAB-58ADE3D78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050" y="2228850"/>
            <a:ext cx="1143000" cy="6858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/>
              <a:t>Atm CO</a:t>
            </a:r>
            <a:r>
              <a:rPr lang="en-US" altLang="en-US" sz="1500" b="1" baseline="-25000"/>
              <a:t>2</a:t>
            </a:r>
            <a:endParaRPr lang="en-US" altLang="en-US" sz="1500" b="1"/>
          </a:p>
        </p:txBody>
      </p:sp>
      <p:sp>
        <p:nvSpPr>
          <p:cNvPr id="38916" name="AutoShape 4">
            <a:extLst>
              <a:ext uri="{FF2B5EF4-FFF2-40B4-BE49-F238E27FC236}">
                <a16:creationId xmlns:a16="http://schemas.microsoft.com/office/drawing/2014/main" id="{93C7CEDC-D478-407F-A740-6B99DF97E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28850"/>
            <a:ext cx="1257300" cy="6858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/>
              <a:t>Climate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/>
              <a:t>(T, P, q, rad)</a:t>
            </a:r>
          </a:p>
        </p:txBody>
      </p:sp>
      <p:sp>
        <p:nvSpPr>
          <p:cNvPr id="38917" name="AutoShape 5">
            <a:extLst>
              <a:ext uri="{FF2B5EF4-FFF2-40B4-BE49-F238E27FC236}">
                <a16:creationId xmlns:a16="http://schemas.microsoft.com/office/drawing/2014/main" id="{1A7B8403-8465-4381-B7E7-4040C9756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628650"/>
            <a:ext cx="1143000" cy="6858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/>
              <a:t>Ocean system</a:t>
            </a:r>
          </a:p>
        </p:txBody>
      </p:sp>
      <p:sp>
        <p:nvSpPr>
          <p:cNvPr id="38918" name="AutoShape 6">
            <a:extLst>
              <a:ext uri="{FF2B5EF4-FFF2-40B4-BE49-F238E27FC236}">
                <a16:creationId xmlns:a16="http://schemas.microsoft.com/office/drawing/2014/main" id="{16B8A0D0-3504-4B69-A96D-85B243962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5388" y="3771900"/>
            <a:ext cx="1143000" cy="6858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 b="1"/>
              <a:t>Land system</a:t>
            </a:r>
          </a:p>
        </p:txBody>
      </p:sp>
      <p:sp>
        <p:nvSpPr>
          <p:cNvPr id="38919" name="Freeform 7">
            <a:extLst>
              <a:ext uri="{FF2B5EF4-FFF2-40B4-BE49-F238E27FC236}">
                <a16:creationId xmlns:a16="http://schemas.microsoft.com/office/drawing/2014/main" id="{D5B594CB-F06C-4169-A8C1-8DC1F614C75C}"/>
              </a:ext>
            </a:extLst>
          </p:cNvPr>
          <p:cNvSpPr>
            <a:spLocks/>
          </p:cNvSpPr>
          <p:nvPr/>
        </p:nvSpPr>
        <p:spPr bwMode="auto">
          <a:xfrm>
            <a:off x="3933825" y="2971800"/>
            <a:ext cx="981075" cy="1371600"/>
          </a:xfrm>
          <a:custGeom>
            <a:avLst/>
            <a:gdLst>
              <a:gd name="T0" fmla="*/ 2147483647 w 824"/>
              <a:gd name="T1" fmla="*/ 0 h 1152"/>
              <a:gd name="T2" fmla="*/ 2147483647 w 824"/>
              <a:gd name="T3" fmla="*/ 2147483647 h 1152"/>
              <a:gd name="T4" fmla="*/ 2147483647 w 824"/>
              <a:gd name="T5" fmla="*/ 2147483647 h 1152"/>
              <a:gd name="T6" fmla="*/ 2147483647 w 824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4" h="1152">
                <a:moveTo>
                  <a:pt x="8" y="0"/>
                </a:moveTo>
                <a:cubicBezTo>
                  <a:pt x="4" y="140"/>
                  <a:pt x="0" y="280"/>
                  <a:pt x="56" y="432"/>
                </a:cubicBezTo>
                <a:cubicBezTo>
                  <a:pt x="112" y="584"/>
                  <a:pt x="216" y="792"/>
                  <a:pt x="344" y="912"/>
                </a:cubicBezTo>
                <a:cubicBezTo>
                  <a:pt x="472" y="1032"/>
                  <a:pt x="648" y="1092"/>
                  <a:pt x="824" y="115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920" name="Line 8">
            <a:extLst>
              <a:ext uri="{FF2B5EF4-FFF2-40B4-BE49-F238E27FC236}">
                <a16:creationId xmlns:a16="http://schemas.microsoft.com/office/drawing/2014/main" id="{4F63C699-221A-43B8-B9C0-E650885109F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43450" y="2971800"/>
            <a:ext cx="40005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921" name="Freeform 9">
            <a:extLst>
              <a:ext uri="{FF2B5EF4-FFF2-40B4-BE49-F238E27FC236}">
                <a16:creationId xmlns:a16="http://schemas.microsoft.com/office/drawing/2014/main" id="{ADC30211-5AE3-4DFE-A55A-DD851D25869E}"/>
              </a:ext>
            </a:extLst>
          </p:cNvPr>
          <p:cNvSpPr>
            <a:spLocks/>
          </p:cNvSpPr>
          <p:nvPr/>
        </p:nvSpPr>
        <p:spPr bwMode="auto">
          <a:xfrm flipV="1">
            <a:off x="3943350" y="766763"/>
            <a:ext cx="981075" cy="1371600"/>
          </a:xfrm>
          <a:custGeom>
            <a:avLst/>
            <a:gdLst>
              <a:gd name="T0" fmla="*/ 2147483647 w 824"/>
              <a:gd name="T1" fmla="*/ 0 h 1152"/>
              <a:gd name="T2" fmla="*/ 2147483647 w 824"/>
              <a:gd name="T3" fmla="*/ 2147483647 h 1152"/>
              <a:gd name="T4" fmla="*/ 2147483647 w 824"/>
              <a:gd name="T5" fmla="*/ 2147483647 h 1152"/>
              <a:gd name="T6" fmla="*/ 2147483647 w 824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4" h="1152">
                <a:moveTo>
                  <a:pt x="8" y="0"/>
                </a:moveTo>
                <a:cubicBezTo>
                  <a:pt x="4" y="140"/>
                  <a:pt x="0" y="280"/>
                  <a:pt x="56" y="432"/>
                </a:cubicBezTo>
                <a:cubicBezTo>
                  <a:pt x="112" y="584"/>
                  <a:pt x="216" y="792"/>
                  <a:pt x="344" y="912"/>
                </a:cubicBezTo>
                <a:cubicBezTo>
                  <a:pt x="472" y="1032"/>
                  <a:pt x="648" y="1092"/>
                  <a:pt x="824" y="115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922" name="Line 10">
            <a:extLst>
              <a:ext uri="{FF2B5EF4-FFF2-40B4-BE49-F238E27FC236}">
                <a16:creationId xmlns:a16="http://schemas.microsoft.com/office/drawing/2014/main" id="{A8D58E8E-2C3E-4748-988C-996022D46D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3450" y="1404938"/>
            <a:ext cx="40005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923" name="Freeform 11">
            <a:extLst>
              <a:ext uri="{FF2B5EF4-FFF2-40B4-BE49-F238E27FC236}">
                <a16:creationId xmlns:a16="http://schemas.microsoft.com/office/drawing/2014/main" id="{BAB03766-C867-41D8-BFB7-971A37E9C41E}"/>
              </a:ext>
            </a:extLst>
          </p:cNvPr>
          <p:cNvSpPr>
            <a:spLocks/>
          </p:cNvSpPr>
          <p:nvPr/>
        </p:nvSpPr>
        <p:spPr bwMode="auto">
          <a:xfrm flipH="1">
            <a:off x="6229350" y="2971800"/>
            <a:ext cx="1085850" cy="1371600"/>
          </a:xfrm>
          <a:custGeom>
            <a:avLst/>
            <a:gdLst>
              <a:gd name="T0" fmla="*/ 2147483647 w 824"/>
              <a:gd name="T1" fmla="*/ 0 h 1152"/>
              <a:gd name="T2" fmla="*/ 2147483647 w 824"/>
              <a:gd name="T3" fmla="*/ 2147483647 h 1152"/>
              <a:gd name="T4" fmla="*/ 2147483647 w 824"/>
              <a:gd name="T5" fmla="*/ 2147483647 h 1152"/>
              <a:gd name="T6" fmla="*/ 2147483647 w 824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4" h="1152">
                <a:moveTo>
                  <a:pt x="8" y="0"/>
                </a:moveTo>
                <a:cubicBezTo>
                  <a:pt x="4" y="140"/>
                  <a:pt x="0" y="280"/>
                  <a:pt x="56" y="432"/>
                </a:cubicBezTo>
                <a:cubicBezTo>
                  <a:pt x="112" y="584"/>
                  <a:pt x="216" y="792"/>
                  <a:pt x="344" y="912"/>
                </a:cubicBezTo>
                <a:cubicBezTo>
                  <a:pt x="472" y="1032"/>
                  <a:pt x="648" y="1092"/>
                  <a:pt x="824" y="115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924" name="Freeform 12">
            <a:extLst>
              <a:ext uri="{FF2B5EF4-FFF2-40B4-BE49-F238E27FC236}">
                <a16:creationId xmlns:a16="http://schemas.microsoft.com/office/drawing/2014/main" id="{2994B49A-6AE3-4B26-A904-FDAD8EAB4D00}"/>
              </a:ext>
            </a:extLst>
          </p:cNvPr>
          <p:cNvSpPr>
            <a:spLocks/>
          </p:cNvSpPr>
          <p:nvPr/>
        </p:nvSpPr>
        <p:spPr bwMode="auto">
          <a:xfrm flipH="1" flipV="1">
            <a:off x="6229350" y="742950"/>
            <a:ext cx="1085850" cy="1371600"/>
          </a:xfrm>
          <a:custGeom>
            <a:avLst/>
            <a:gdLst>
              <a:gd name="T0" fmla="*/ 2147483647 w 824"/>
              <a:gd name="T1" fmla="*/ 0 h 1152"/>
              <a:gd name="T2" fmla="*/ 2147483647 w 824"/>
              <a:gd name="T3" fmla="*/ 2147483647 h 1152"/>
              <a:gd name="T4" fmla="*/ 2147483647 w 824"/>
              <a:gd name="T5" fmla="*/ 2147483647 h 1152"/>
              <a:gd name="T6" fmla="*/ 2147483647 w 824"/>
              <a:gd name="T7" fmla="*/ 2147483647 h 11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4" h="1152">
                <a:moveTo>
                  <a:pt x="8" y="0"/>
                </a:moveTo>
                <a:cubicBezTo>
                  <a:pt x="4" y="140"/>
                  <a:pt x="0" y="280"/>
                  <a:pt x="56" y="432"/>
                </a:cubicBezTo>
                <a:cubicBezTo>
                  <a:pt x="112" y="584"/>
                  <a:pt x="216" y="792"/>
                  <a:pt x="344" y="912"/>
                </a:cubicBezTo>
                <a:cubicBezTo>
                  <a:pt x="472" y="1032"/>
                  <a:pt x="648" y="1092"/>
                  <a:pt x="824" y="1152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925" name="Line 13">
            <a:extLst>
              <a:ext uri="{FF2B5EF4-FFF2-40B4-BE49-F238E27FC236}">
                <a16:creationId xmlns:a16="http://schemas.microsoft.com/office/drawing/2014/main" id="{F271AFE5-2300-4747-B9B8-ABFAD8B300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00750" y="2971800"/>
            <a:ext cx="40005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926" name="Line 14">
            <a:extLst>
              <a:ext uri="{FF2B5EF4-FFF2-40B4-BE49-F238E27FC236}">
                <a16:creationId xmlns:a16="http://schemas.microsoft.com/office/drawing/2014/main" id="{C7D02C38-5B67-42ED-8063-794AF0EC3F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0750" y="1404938"/>
            <a:ext cx="40005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927" name="Line 15">
            <a:extLst>
              <a:ext uri="{FF2B5EF4-FFF2-40B4-BE49-F238E27FC236}">
                <a16:creationId xmlns:a16="http://schemas.microsoft.com/office/drawing/2014/main" id="{9D2942B9-BEA7-4704-857A-CC317FC64B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8950" y="2571750"/>
            <a:ext cx="742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928" name="Line 16">
            <a:extLst>
              <a:ext uri="{FF2B5EF4-FFF2-40B4-BE49-F238E27FC236}">
                <a16:creationId xmlns:a16="http://schemas.microsoft.com/office/drawing/2014/main" id="{FEFC87C1-F83F-4149-90D5-F8B15EDC9F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53012" y="2571750"/>
            <a:ext cx="10620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929" name="Text Box 17">
            <a:extLst>
              <a:ext uri="{FF2B5EF4-FFF2-40B4-BE49-F238E27FC236}">
                <a16:creationId xmlns:a16="http://schemas.microsoft.com/office/drawing/2014/main" id="{A56E5312-C3FB-42AC-ADB6-42467A7BB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1391" y="2353866"/>
            <a:ext cx="246459" cy="4154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100" i="1" dirty="0">
                <a:cs typeface="Arial" panose="020B0604020202020204" pitchFamily="34" charset="0"/>
              </a:rPr>
              <a:t>α</a:t>
            </a:r>
          </a:p>
        </p:txBody>
      </p:sp>
      <p:sp>
        <p:nvSpPr>
          <p:cNvPr id="38930" name="Freeform 18">
            <a:extLst>
              <a:ext uri="{FF2B5EF4-FFF2-40B4-BE49-F238E27FC236}">
                <a16:creationId xmlns:a16="http://schemas.microsoft.com/office/drawing/2014/main" id="{6C3F5261-B3A0-44D2-8251-77702A22CAD8}"/>
              </a:ext>
            </a:extLst>
          </p:cNvPr>
          <p:cNvSpPr>
            <a:spLocks/>
          </p:cNvSpPr>
          <p:nvPr/>
        </p:nvSpPr>
        <p:spPr bwMode="auto">
          <a:xfrm>
            <a:off x="4160044" y="3078956"/>
            <a:ext cx="742950" cy="971550"/>
          </a:xfrm>
          <a:custGeom>
            <a:avLst/>
            <a:gdLst>
              <a:gd name="T0" fmla="*/ 2147483647 w 624"/>
              <a:gd name="T1" fmla="*/ 2147483647 h 816"/>
              <a:gd name="T2" fmla="*/ 2147483647 w 624"/>
              <a:gd name="T3" fmla="*/ 2147483647 h 816"/>
              <a:gd name="T4" fmla="*/ 2147483647 w 624"/>
              <a:gd name="T5" fmla="*/ 2147483647 h 816"/>
              <a:gd name="T6" fmla="*/ 0 w 624"/>
              <a:gd name="T7" fmla="*/ 2147483647 h 816"/>
              <a:gd name="T8" fmla="*/ 2147483647 w 624"/>
              <a:gd name="T9" fmla="*/ 2147483647 h 816"/>
              <a:gd name="T10" fmla="*/ 2147483647 w 624"/>
              <a:gd name="T11" fmla="*/ 2147483647 h 816"/>
              <a:gd name="T12" fmla="*/ 2147483647 w 624"/>
              <a:gd name="T13" fmla="*/ 2147483647 h 816"/>
              <a:gd name="T14" fmla="*/ 2147483647 w 624"/>
              <a:gd name="T15" fmla="*/ 2147483647 h 816"/>
              <a:gd name="T16" fmla="*/ 2147483647 w 624"/>
              <a:gd name="T17" fmla="*/ 2147483647 h 8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24" h="816">
                <a:moveTo>
                  <a:pt x="432" y="112"/>
                </a:moveTo>
                <a:cubicBezTo>
                  <a:pt x="412" y="72"/>
                  <a:pt x="392" y="32"/>
                  <a:pt x="336" y="16"/>
                </a:cubicBezTo>
                <a:cubicBezTo>
                  <a:pt x="280" y="0"/>
                  <a:pt x="152" y="0"/>
                  <a:pt x="96" y="16"/>
                </a:cubicBezTo>
                <a:cubicBezTo>
                  <a:pt x="40" y="32"/>
                  <a:pt x="0" y="40"/>
                  <a:pt x="0" y="112"/>
                </a:cubicBezTo>
                <a:cubicBezTo>
                  <a:pt x="0" y="184"/>
                  <a:pt x="40" y="344"/>
                  <a:pt x="96" y="448"/>
                </a:cubicBezTo>
                <a:cubicBezTo>
                  <a:pt x="152" y="552"/>
                  <a:pt x="264" y="680"/>
                  <a:pt x="336" y="736"/>
                </a:cubicBezTo>
                <a:cubicBezTo>
                  <a:pt x="408" y="792"/>
                  <a:pt x="480" y="816"/>
                  <a:pt x="528" y="784"/>
                </a:cubicBezTo>
                <a:cubicBezTo>
                  <a:pt x="576" y="752"/>
                  <a:pt x="624" y="632"/>
                  <a:pt x="624" y="544"/>
                </a:cubicBezTo>
                <a:cubicBezTo>
                  <a:pt x="624" y="456"/>
                  <a:pt x="576" y="356"/>
                  <a:pt x="528" y="256"/>
                </a:cubicBezTo>
              </a:path>
            </a:pathLst>
          </a:custGeom>
          <a:noFill/>
          <a:ln w="57150" cmpd="sng">
            <a:solidFill>
              <a:srgbClr val="33CC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931" name="Freeform 19">
            <a:extLst>
              <a:ext uri="{FF2B5EF4-FFF2-40B4-BE49-F238E27FC236}">
                <a16:creationId xmlns:a16="http://schemas.microsoft.com/office/drawing/2014/main" id="{0C34AAC4-D18E-4AEE-9F67-C0F76AD2B142}"/>
              </a:ext>
            </a:extLst>
          </p:cNvPr>
          <p:cNvSpPr>
            <a:spLocks/>
          </p:cNvSpPr>
          <p:nvPr/>
        </p:nvSpPr>
        <p:spPr bwMode="auto">
          <a:xfrm flipV="1">
            <a:off x="4171950" y="1052513"/>
            <a:ext cx="742950" cy="971550"/>
          </a:xfrm>
          <a:custGeom>
            <a:avLst/>
            <a:gdLst>
              <a:gd name="T0" fmla="*/ 2147483647 w 624"/>
              <a:gd name="T1" fmla="*/ 2147483647 h 816"/>
              <a:gd name="T2" fmla="*/ 2147483647 w 624"/>
              <a:gd name="T3" fmla="*/ 2147483647 h 816"/>
              <a:gd name="T4" fmla="*/ 2147483647 w 624"/>
              <a:gd name="T5" fmla="*/ 2147483647 h 816"/>
              <a:gd name="T6" fmla="*/ 0 w 624"/>
              <a:gd name="T7" fmla="*/ 2147483647 h 816"/>
              <a:gd name="T8" fmla="*/ 2147483647 w 624"/>
              <a:gd name="T9" fmla="*/ 2147483647 h 816"/>
              <a:gd name="T10" fmla="*/ 2147483647 w 624"/>
              <a:gd name="T11" fmla="*/ 2147483647 h 816"/>
              <a:gd name="T12" fmla="*/ 2147483647 w 624"/>
              <a:gd name="T13" fmla="*/ 2147483647 h 816"/>
              <a:gd name="T14" fmla="*/ 2147483647 w 624"/>
              <a:gd name="T15" fmla="*/ 2147483647 h 816"/>
              <a:gd name="T16" fmla="*/ 2147483647 w 624"/>
              <a:gd name="T17" fmla="*/ 2147483647 h 8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24" h="816">
                <a:moveTo>
                  <a:pt x="432" y="112"/>
                </a:moveTo>
                <a:cubicBezTo>
                  <a:pt x="412" y="72"/>
                  <a:pt x="392" y="32"/>
                  <a:pt x="336" y="16"/>
                </a:cubicBezTo>
                <a:cubicBezTo>
                  <a:pt x="280" y="0"/>
                  <a:pt x="152" y="0"/>
                  <a:pt x="96" y="16"/>
                </a:cubicBezTo>
                <a:cubicBezTo>
                  <a:pt x="40" y="32"/>
                  <a:pt x="0" y="40"/>
                  <a:pt x="0" y="112"/>
                </a:cubicBezTo>
                <a:cubicBezTo>
                  <a:pt x="0" y="184"/>
                  <a:pt x="40" y="344"/>
                  <a:pt x="96" y="448"/>
                </a:cubicBezTo>
                <a:cubicBezTo>
                  <a:pt x="152" y="552"/>
                  <a:pt x="264" y="680"/>
                  <a:pt x="336" y="736"/>
                </a:cubicBezTo>
                <a:cubicBezTo>
                  <a:pt x="408" y="792"/>
                  <a:pt x="480" y="816"/>
                  <a:pt x="528" y="784"/>
                </a:cubicBezTo>
                <a:cubicBezTo>
                  <a:pt x="576" y="752"/>
                  <a:pt x="624" y="632"/>
                  <a:pt x="624" y="544"/>
                </a:cubicBezTo>
                <a:cubicBezTo>
                  <a:pt x="624" y="456"/>
                  <a:pt x="576" y="356"/>
                  <a:pt x="528" y="256"/>
                </a:cubicBezTo>
              </a:path>
            </a:pathLst>
          </a:custGeom>
          <a:noFill/>
          <a:ln w="57150" cmpd="sng">
            <a:solidFill>
              <a:srgbClr val="33CC33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932" name="Freeform 20">
            <a:extLst>
              <a:ext uri="{FF2B5EF4-FFF2-40B4-BE49-F238E27FC236}">
                <a16:creationId xmlns:a16="http://schemas.microsoft.com/office/drawing/2014/main" id="{8613877C-387F-4CFD-9BEC-70CC7980656B}"/>
              </a:ext>
            </a:extLst>
          </p:cNvPr>
          <p:cNvSpPr>
            <a:spLocks/>
          </p:cNvSpPr>
          <p:nvPr/>
        </p:nvSpPr>
        <p:spPr bwMode="auto">
          <a:xfrm flipH="1">
            <a:off x="6253162" y="3078956"/>
            <a:ext cx="833438" cy="971550"/>
          </a:xfrm>
          <a:custGeom>
            <a:avLst/>
            <a:gdLst>
              <a:gd name="T0" fmla="*/ 2147483647 w 624"/>
              <a:gd name="T1" fmla="*/ 2147483647 h 816"/>
              <a:gd name="T2" fmla="*/ 2147483647 w 624"/>
              <a:gd name="T3" fmla="*/ 2147483647 h 816"/>
              <a:gd name="T4" fmla="*/ 2147483647 w 624"/>
              <a:gd name="T5" fmla="*/ 2147483647 h 816"/>
              <a:gd name="T6" fmla="*/ 0 w 624"/>
              <a:gd name="T7" fmla="*/ 2147483647 h 816"/>
              <a:gd name="T8" fmla="*/ 2147483647 w 624"/>
              <a:gd name="T9" fmla="*/ 2147483647 h 816"/>
              <a:gd name="T10" fmla="*/ 2147483647 w 624"/>
              <a:gd name="T11" fmla="*/ 2147483647 h 816"/>
              <a:gd name="T12" fmla="*/ 2147483647 w 624"/>
              <a:gd name="T13" fmla="*/ 2147483647 h 816"/>
              <a:gd name="T14" fmla="*/ 2147483647 w 624"/>
              <a:gd name="T15" fmla="*/ 2147483647 h 816"/>
              <a:gd name="T16" fmla="*/ 2147483647 w 624"/>
              <a:gd name="T17" fmla="*/ 2147483647 h 8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24" h="816">
                <a:moveTo>
                  <a:pt x="432" y="112"/>
                </a:moveTo>
                <a:cubicBezTo>
                  <a:pt x="412" y="72"/>
                  <a:pt x="392" y="32"/>
                  <a:pt x="336" y="16"/>
                </a:cubicBezTo>
                <a:cubicBezTo>
                  <a:pt x="280" y="0"/>
                  <a:pt x="152" y="0"/>
                  <a:pt x="96" y="16"/>
                </a:cubicBezTo>
                <a:cubicBezTo>
                  <a:pt x="40" y="32"/>
                  <a:pt x="0" y="40"/>
                  <a:pt x="0" y="112"/>
                </a:cubicBezTo>
                <a:cubicBezTo>
                  <a:pt x="0" y="184"/>
                  <a:pt x="40" y="344"/>
                  <a:pt x="96" y="448"/>
                </a:cubicBezTo>
                <a:cubicBezTo>
                  <a:pt x="152" y="552"/>
                  <a:pt x="264" y="680"/>
                  <a:pt x="336" y="736"/>
                </a:cubicBezTo>
                <a:cubicBezTo>
                  <a:pt x="408" y="792"/>
                  <a:pt x="480" y="816"/>
                  <a:pt x="528" y="784"/>
                </a:cubicBezTo>
                <a:cubicBezTo>
                  <a:pt x="576" y="752"/>
                  <a:pt x="624" y="632"/>
                  <a:pt x="624" y="544"/>
                </a:cubicBezTo>
                <a:cubicBezTo>
                  <a:pt x="624" y="456"/>
                  <a:pt x="576" y="356"/>
                  <a:pt x="528" y="256"/>
                </a:cubicBezTo>
              </a:path>
            </a:pathLst>
          </a:custGeom>
          <a:noFill/>
          <a:ln w="57150" cmpd="sng">
            <a:solidFill>
              <a:srgbClr val="3333CC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933" name="Freeform 21">
            <a:extLst>
              <a:ext uri="{FF2B5EF4-FFF2-40B4-BE49-F238E27FC236}">
                <a16:creationId xmlns:a16="http://schemas.microsoft.com/office/drawing/2014/main" id="{436EA5F3-5FD8-49E1-B3BF-9B22EC9CE095}"/>
              </a:ext>
            </a:extLst>
          </p:cNvPr>
          <p:cNvSpPr>
            <a:spLocks/>
          </p:cNvSpPr>
          <p:nvPr/>
        </p:nvSpPr>
        <p:spPr bwMode="auto">
          <a:xfrm flipH="1" flipV="1">
            <a:off x="6253162" y="1052513"/>
            <a:ext cx="833438" cy="971550"/>
          </a:xfrm>
          <a:custGeom>
            <a:avLst/>
            <a:gdLst>
              <a:gd name="T0" fmla="*/ 2147483647 w 624"/>
              <a:gd name="T1" fmla="*/ 2147483647 h 816"/>
              <a:gd name="T2" fmla="*/ 2147483647 w 624"/>
              <a:gd name="T3" fmla="*/ 2147483647 h 816"/>
              <a:gd name="T4" fmla="*/ 2147483647 w 624"/>
              <a:gd name="T5" fmla="*/ 2147483647 h 816"/>
              <a:gd name="T6" fmla="*/ 0 w 624"/>
              <a:gd name="T7" fmla="*/ 2147483647 h 816"/>
              <a:gd name="T8" fmla="*/ 2147483647 w 624"/>
              <a:gd name="T9" fmla="*/ 2147483647 h 816"/>
              <a:gd name="T10" fmla="*/ 2147483647 w 624"/>
              <a:gd name="T11" fmla="*/ 2147483647 h 816"/>
              <a:gd name="T12" fmla="*/ 2147483647 w 624"/>
              <a:gd name="T13" fmla="*/ 2147483647 h 816"/>
              <a:gd name="T14" fmla="*/ 2147483647 w 624"/>
              <a:gd name="T15" fmla="*/ 2147483647 h 816"/>
              <a:gd name="T16" fmla="*/ 2147483647 w 624"/>
              <a:gd name="T17" fmla="*/ 2147483647 h 8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24" h="816">
                <a:moveTo>
                  <a:pt x="432" y="112"/>
                </a:moveTo>
                <a:cubicBezTo>
                  <a:pt x="412" y="72"/>
                  <a:pt x="392" y="32"/>
                  <a:pt x="336" y="16"/>
                </a:cubicBezTo>
                <a:cubicBezTo>
                  <a:pt x="280" y="0"/>
                  <a:pt x="152" y="0"/>
                  <a:pt x="96" y="16"/>
                </a:cubicBezTo>
                <a:cubicBezTo>
                  <a:pt x="40" y="32"/>
                  <a:pt x="0" y="40"/>
                  <a:pt x="0" y="112"/>
                </a:cubicBezTo>
                <a:cubicBezTo>
                  <a:pt x="0" y="184"/>
                  <a:pt x="40" y="344"/>
                  <a:pt x="96" y="448"/>
                </a:cubicBezTo>
                <a:cubicBezTo>
                  <a:pt x="152" y="552"/>
                  <a:pt x="264" y="680"/>
                  <a:pt x="336" y="736"/>
                </a:cubicBezTo>
                <a:cubicBezTo>
                  <a:pt x="408" y="792"/>
                  <a:pt x="480" y="816"/>
                  <a:pt x="528" y="784"/>
                </a:cubicBezTo>
                <a:cubicBezTo>
                  <a:pt x="576" y="752"/>
                  <a:pt x="624" y="632"/>
                  <a:pt x="624" y="544"/>
                </a:cubicBezTo>
                <a:cubicBezTo>
                  <a:pt x="624" y="456"/>
                  <a:pt x="576" y="356"/>
                  <a:pt x="528" y="256"/>
                </a:cubicBezTo>
              </a:path>
            </a:pathLst>
          </a:custGeom>
          <a:noFill/>
          <a:ln w="57150" cmpd="sng">
            <a:solidFill>
              <a:srgbClr val="3333CC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934" name="Freeform 22">
            <a:extLst>
              <a:ext uri="{FF2B5EF4-FFF2-40B4-BE49-F238E27FC236}">
                <a16:creationId xmlns:a16="http://schemas.microsoft.com/office/drawing/2014/main" id="{FA123959-11E6-423C-9B18-B9D028D98A50}"/>
              </a:ext>
            </a:extLst>
          </p:cNvPr>
          <p:cNvSpPr>
            <a:spLocks/>
          </p:cNvSpPr>
          <p:nvPr/>
        </p:nvSpPr>
        <p:spPr bwMode="auto">
          <a:xfrm>
            <a:off x="5048250" y="2828925"/>
            <a:ext cx="1009650" cy="781050"/>
          </a:xfrm>
          <a:custGeom>
            <a:avLst/>
            <a:gdLst>
              <a:gd name="T0" fmla="*/ 2147483647 w 848"/>
              <a:gd name="T1" fmla="*/ 2147483647 h 656"/>
              <a:gd name="T2" fmla="*/ 2147483647 w 848"/>
              <a:gd name="T3" fmla="*/ 2147483647 h 656"/>
              <a:gd name="T4" fmla="*/ 2147483647 w 848"/>
              <a:gd name="T5" fmla="*/ 2147483647 h 656"/>
              <a:gd name="T6" fmla="*/ 2147483647 w 848"/>
              <a:gd name="T7" fmla="*/ 2147483647 h 656"/>
              <a:gd name="T8" fmla="*/ 2147483647 w 848"/>
              <a:gd name="T9" fmla="*/ 2147483647 h 656"/>
              <a:gd name="T10" fmla="*/ 2147483647 w 848"/>
              <a:gd name="T11" fmla="*/ 2147483647 h 656"/>
              <a:gd name="T12" fmla="*/ 2147483647 w 848"/>
              <a:gd name="T13" fmla="*/ 2147483647 h 656"/>
              <a:gd name="T14" fmla="*/ 2147483647 w 848"/>
              <a:gd name="T15" fmla="*/ 2147483647 h 6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48" h="656">
                <a:moveTo>
                  <a:pt x="224" y="24"/>
                </a:moveTo>
                <a:cubicBezTo>
                  <a:pt x="412" y="12"/>
                  <a:pt x="600" y="0"/>
                  <a:pt x="704" y="24"/>
                </a:cubicBezTo>
                <a:cubicBezTo>
                  <a:pt x="808" y="48"/>
                  <a:pt x="848" y="88"/>
                  <a:pt x="848" y="168"/>
                </a:cubicBezTo>
                <a:cubicBezTo>
                  <a:pt x="848" y="248"/>
                  <a:pt x="768" y="424"/>
                  <a:pt x="704" y="504"/>
                </a:cubicBezTo>
                <a:cubicBezTo>
                  <a:pt x="640" y="584"/>
                  <a:pt x="544" y="640"/>
                  <a:pt x="464" y="648"/>
                </a:cubicBezTo>
                <a:cubicBezTo>
                  <a:pt x="384" y="656"/>
                  <a:pt x="296" y="616"/>
                  <a:pt x="224" y="552"/>
                </a:cubicBezTo>
                <a:cubicBezTo>
                  <a:pt x="152" y="488"/>
                  <a:pt x="64" y="336"/>
                  <a:pt x="32" y="264"/>
                </a:cubicBezTo>
                <a:cubicBezTo>
                  <a:pt x="0" y="192"/>
                  <a:pt x="16" y="156"/>
                  <a:pt x="32" y="12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935" name="Freeform 23">
            <a:extLst>
              <a:ext uri="{FF2B5EF4-FFF2-40B4-BE49-F238E27FC236}">
                <a16:creationId xmlns:a16="http://schemas.microsoft.com/office/drawing/2014/main" id="{82BB7F89-8D1F-4DE3-AD19-4647BD616843}"/>
              </a:ext>
            </a:extLst>
          </p:cNvPr>
          <p:cNvSpPr>
            <a:spLocks/>
          </p:cNvSpPr>
          <p:nvPr/>
        </p:nvSpPr>
        <p:spPr bwMode="auto">
          <a:xfrm flipV="1">
            <a:off x="5048250" y="1497806"/>
            <a:ext cx="1009650" cy="781050"/>
          </a:xfrm>
          <a:custGeom>
            <a:avLst/>
            <a:gdLst>
              <a:gd name="T0" fmla="*/ 2147483647 w 848"/>
              <a:gd name="T1" fmla="*/ 2147483647 h 656"/>
              <a:gd name="T2" fmla="*/ 2147483647 w 848"/>
              <a:gd name="T3" fmla="*/ 2147483647 h 656"/>
              <a:gd name="T4" fmla="*/ 2147483647 w 848"/>
              <a:gd name="T5" fmla="*/ 2147483647 h 656"/>
              <a:gd name="T6" fmla="*/ 2147483647 w 848"/>
              <a:gd name="T7" fmla="*/ 2147483647 h 656"/>
              <a:gd name="T8" fmla="*/ 2147483647 w 848"/>
              <a:gd name="T9" fmla="*/ 2147483647 h 656"/>
              <a:gd name="T10" fmla="*/ 2147483647 w 848"/>
              <a:gd name="T11" fmla="*/ 2147483647 h 656"/>
              <a:gd name="T12" fmla="*/ 2147483647 w 848"/>
              <a:gd name="T13" fmla="*/ 2147483647 h 656"/>
              <a:gd name="T14" fmla="*/ 2147483647 w 848"/>
              <a:gd name="T15" fmla="*/ 2147483647 h 65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48" h="656">
                <a:moveTo>
                  <a:pt x="224" y="24"/>
                </a:moveTo>
                <a:cubicBezTo>
                  <a:pt x="412" y="12"/>
                  <a:pt x="600" y="0"/>
                  <a:pt x="704" y="24"/>
                </a:cubicBezTo>
                <a:cubicBezTo>
                  <a:pt x="808" y="48"/>
                  <a:pt x="848" y="88"/>
                  <a:pt x="848" y="168"/>
                </a:cubicBezTo>
                <a:cubicBezTo>
                  <a:pt x="848" y="248"/>
                  <a:pt x="768" y="424"/>
                  <a:pt x="704" y="504"/>
                </a:cubicBezTo>
                <a:cubicBezTo>
                  <a:pt x="640" y="584"/>
                  <a:pt x="544" y="640"/>
                  <a:pt x="464" y="648"/>
                </a:cubicBezTo>
                <a:cubicBezTo>
                  <a:pt x="384" y="656"/>
                  <a:pt x="296" y="616"/>
                  <a:pt x="224" y="552"/>
                </a:cubicBezTo>
                <a:cubicBezTo>
                  <a:pt x="152" y="488"/>
                  <a:pt x="64" y="336"/>
                  <a:pt x="32" y="264"/>
                </a:cubicBezTo>
                <a:cubicBezTo>
                  <a:pt x="0" y="192"/>
                  <a:pt x="16" y="156"/>
                  <a:pt x="32" y="120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38936" name="Text Box 24">
            <a:extLst>
              <a:ext uri="{FF2B5EF4-FFF2-40B4-BE49-F238E27FC236}">
                <a16:creationId xmlns:a16="http://schemas.microsoft.com/office/drawing/2014/main" id="{75DFB579-8CF5-4778-9AFD-550F8A758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2691" y="3314700"/>
            <a:ext cx="54173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100" i="1" dirty="0">
                <a:cs typeface="Arial" panose="020B0604020202020204" pitchFamily="34" charset="0"/>
              </a:rPr>
              <a:t>β</a:t>
            </a:r>
            <a:r>
              <a:rPr lang="en-US" altLang="en-US" sz="2100" i="1" baseline="-25000" dirty="0">
                <a:cs typeface="Arial" panose="020B0604020202020204" pitchFamily="34" charset="0"/>
              </a:rPr>
              <a:t>L</a:t>
            </a:r>
            <a:endParaRPr lang="el-GR" altLang="en-US" sz="2100" i="1" dirty="0">
              <a:cs typeface="Arial" panose="020B0604020202020204" pitchFamily="34" charset="0"/>
            </a:endParaRPr>
          </a:p>
        </p:txBody>
      </p:sp>
      <p:sp>
        <p:nvSpPr>
          <p:cNvPr id="38937" name="Text Box 25">
            <a:extLst>
              <a:ext uri="{FF2B5EF4-FFF2-40B4-BE49-F238E27FC236}">
                <a16:creationId xmlns:a16="http://schemas.microsoft.com/office/drawing/2014/main" id="{A751F1A3-5E44-4C62-BBC5-9FCF95FF2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371600"/>
            <a:ext cx="47506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100" i="1">
                <a:cs typeface="Arial" panose="020B0604020202020204" pitchFamily="34" charset="0"/>
              </a:rPr>
              <a:t>β</a:t>
            </a:r>
            <a:r>
              <a:rPr lang="en-US" altLang="en-US" sz="2100" i="1" baseline="-25000">
                <a:cs typeface="Arial" panose="020B0604020202020204" pitchFamily="34" charset="0"/>
              </a:rPr>
              <a:t>O</a:t>
            </a:r>
            <a:endParaRPr lang="el-GR" altLang="en-US" sz="2100" i="1">
              <a:cs typeface="Arial" panose="020B0604020202020204" pitchFamily="34" charset="0"/>
            </a:endParaRPr>
          </a:p>
        </p:txBody>
      </p:sp>
      <p:sp>
        <p:nvSpPr>
          <p:cNvPr id="38938" name="Text Box 26">
            <a:extLst>
              <a:ext uri="{FF2B5EF4-FFF2-40B4-BE49-F238E27FC236}">
                <a16:creationId xmlns:a16="http://schemas.microsoft.com/office/drawing/2014/main" id="{60ABAC0F-F847-43B1-A4BA-5E7109364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913" y="2949178"/>
            <a:ext cx="41791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100" i="1">
                <a:cs typeface="Arial" panose="020B0604020202020204" pitchFamily="34" charset="0"/>
              </a:rPr>
              <a:t>γ</a:t>
            </a:r>
            <a:r>
              <a:rPr lang="en-US" altLang="en-US" sz="2100" i="1" baseline="-25000">
                <a:cs typeface="Arial" panose="020B0604020202020204" pitchFamily="34" charset="0"/>
              </a:rPr>
              <a:t>L</a:t>
            </a:r>
            <a:endParaRPr lang="el-GR" altLang="en-US" sz="2100" i="1">
              <a:cs typeface="Arial" panose="020B0604020202020204" pitchFamily="34" charset="0"/>
            </a:endParaRPr>
          </a:p>
        </p:txBody>
      </p:sp>
      <p:sp>
        <p:nvSpPr>
          <p:cNvPr id="38939" name="Text Box 27">
            <a:extLst>
              <a:ext uri="{FF2B5EF4-FFF2-40B4-BE49-F238E27FC236}">
                <a16:creationId xmlns:a16="http://schemas.microsoft.com/office/drawing/2014/main" id="{035DA8D1-BD27-44E9-BCAF-3F2AA8013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2100" y="1725216"/>
            <a:ext cx="5143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100" i="1" dirty="0">
                <a:cs typeface="Arial" panose="020B0604020202020204" pitchFamily="34" charset="0"/>
              </a:rPr>
              <a:t>γ</a:t>
            </a:r>
            <a:r>
              <a:rPr lang="en-US" altLang="en-US" sz="2100" i="1" baseline="-25000" dirty="0">
                <a:cs typeface="Arial" panose="020B0604020202020204" pitchFamily="34" charset="0"/>
              </a:rPr>
              <a:t>O</a:t>
            </a:r>
            <a:endParaRPr lang="el-GR" altLang="en-US" sz="2100" i="1" dirty="0">
              <a:cs typeface="Arial" panose="020B0604020202020204" pitchFamily="34" charset="0"/>
            </a:endParaRPr>
          </a:p>
        </p:txBody>
      </p:sp>
      <p:sp>
        <p:nvSpPr>
          <p:cNvPr id="38940" name="Text Box 28">
            <a:extLst>
              <a:ext uri="{FF2B5EF4-FFF2-40B4-BE49-F238E27FC236}">
                <a16:creationId xmlns:a16="http://schemas.microsoft.com/office/drawing/2014/main" id="{F3355BFF-3DF1-4776-8700-FA409BB50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342901"/>
            <a:ext cx="25717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/>
              <a:t>Major climate-carbon and climate-ecosystem feedbacks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21FE4F-2FA2-46C0-ACD3-4F7319D39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43" y="990062"/>
            <a:ext cx="4300382" cy="3204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580D8B-8FD2-4D4D-AB6B-FC4DB39B2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854" y="986481"/>
            <a:ext cx="4463489" cy="320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11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ABFD20-1AF6-43CA-BC09-DE7E023E3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0" y="1111482"/>
            <a:ext cx="4413330" cy="31557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7A2AE0-353F-491D-AB5D-0121B63F6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108431"/>
            <a:ext cx="4408725" cy="315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07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DB8A83-E8E9-4F08-B49E-2C9B4916C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40" y="998616"/>
            <a:ext cx="4398260" cy="31462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C2DD74-1256-401A-8D29-1C15AEFC3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8615"/>
            <a:ext cx="4281018" cy="314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85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2B56C34-D2FA-4B82-838E-9B3DF0B05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570" y="152400"/>
            <a:ext cx="6496035" cy="481116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5E20AF-C85A-444E-B996-7179A72374DE}"/>
              </a:ext>
            </a:extLst>
          </p:cNvPr>
          <p:cNvGrpSpPr/>
          <p:nvPr/>
        </p:nvGrpSpPr>
        <p:grpSpPr>
          <a:xfrm>
            <a:off x="2472744" y="3430473"/>
            <a:ext cx="1608148" cy="684226"/>
            <a:chOff x="3432220" y="4676996"/>
            <a:chExt cx="2144197" cy="9123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F5E8E99-91D5-40B1-9AA3-5FB17ABDBEB3}"/>
                </a:ext>
              </a:extLst>
            </p:cNvPr>
            <p:cNvCxnSpPr/>
            <p:nvPr/>
          </p:nvCxnSpPr>
          <p:spPr>
            <a:xfrm>
              <a:off x="3432220" y="4848896"/>
              <a:ext cx="5859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927CFF0-E801-4A47-95FE-4D75A527CBA3}"/>
                </a:ext>
              </a:extLst>
            </p:cNvPr>
            <p:cNvCxnSpPr/>
            <p:nvPr/>
          </p:nvCxnSpPr>
          <p:spPr>
            <a:xfrm>
              <a:off x="3432220" y="5027054"/>
              <a:ext cx="5859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683779B-2EA6-4D2B-B57B-126BEB2FF528}"/>
                </a:ext>
              </a:extLst>
            </p:cNvPr>
            <p:cNvCxnSpPr/>
            <p:nvPr/>
          </p:nvCxnSpPr>
          <p:spPr>
            <a:xfrm>
              <a:off x="3432220" y="5205212"/>
              <a:ext cx="585988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5D3EDEA-A7D9-4108-8738-E4739D095954}"/>
                </a:ext>
              </a:extLst>
            </p:cNvPr>
            <p:cNvCxnSpPr/>
            <p:nvPr/>
          </p:nvCxnSpPr>
          <p:spPr>
            <a:xfrm>
              <a:off x="3432220" y="5383369"/>
              <a:ext cx="585988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9CB89D-55C8-4834-97E6-5D948513247D}"/>
                </a:ext>
              </a:extLst>
            </p:cNvPr>
            <p:cNvSpPr txBox="1"/>
            <p:nvPr/>
          </p:nvSpPr>
          <p:spPr>
            <a:xfrm>
              <a:off x="4018207" y="4676996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100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A2F0FB-7FB9-4484-9B4D-0E6C42458646}"/>
                </a:ext>
              </a:extLst>
            </p:cNvPr>
            <p:cNvSpPr txBox="1"/>
            <p:nvPr/>
          </p:nvSpPr>
          <p:spPr>
            <a:xfrm>
              <a:off x="4018208" y="4868245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75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8C3452-A826-4D52-9DC0-4F15FAF9D796}"/>
                </a:ext>
              </a:extLst>
            </p:cNvPr>
            <p:cNvSpPr txBox="1"/>
            <p:nvPr/>
          </p:nvSpPr>
          <p:spPr>
            <a:xfrm>
              <a:off x="4018207" y="5059493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50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F970DF-FB63-487E-BB4A-C34CB064C636}"/>
                </a:ext>
              </a:extLst>
            </p:cNvPr>
            <p:cNvSpPr txBox="1"/>
            <p:nvPr/>
          </p:nvSpPr>
          <p:spPr>
            <a:xfrm>
              <a:off x="4018207" y="5250743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25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7169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D2ED61-48E4-4E39-B327-5F0317103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006" y="92869"/>
            <a:ext cx="6757988" cy="495776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1DAFA7A-53FE-47D2-81B0-234B86777C25}"/>
              </a:ext>
            </a:extLst>
          </p:cNvPr>
          <p:cNvGrpSpPr/>
          <p:nvPr/>
        </p:nvGrpSpPr>
        <p:grpSpPr>
          <a:xfrm>
            <a:off x="2574165" y="3507747"/>
            <a:ext cx="1608148" cy="684226"/>
            <a:chOff x="3432220" y="4676996"/>
            <a:chExt cx="2144197" cy="9123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B08DBA5-1B62-40FB-9E34-9957A9B604F5}"/>
                </a:ext>
              </a:extLst>
            </p:cNvPr>
            <p:cNvCxnSpPr/>
            <p:nvPr/>
          </p:nvCxnSpPr>
          <p:spPr>
            <a:xfrm>
              <a:off x="3432220" y="4848896"/>
              <a:ext cx="5859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2A106D7-58BE-4E37-9A77-1C9D0EB77CDC}"/>
                </a:ext>
              </a:extLst>
            </p:cNvPr>
            <p:cNvCxnSpPr/>
            <p:nvPr/>
          </p:nvCxnSpPr>
          <p:spPr>
            <a:xfrm>
              <a:off x="3432220" y="5027054"/>
              <a:ext cx="5859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C910761-119D-4C09-B11B-D02627CB2A3D}"/>
                </a:ext>
              </a:extLst>
            </p:cNvPr>
            <p:cNvCxnSpPr/>
            <p:nvPr/>
          </p:nvCxnSpPr>
          <p:spPr>
            <a:xfrm>
              <a:off x="3432220" y="5205212"/>
              <a:ext cx="585988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FF2A1E7-DA90-44EC-AABF-F072E4E1C6FC}"/>
                </a:ext>
              </a:extLst>
            </p:cNvPr>
            <p:cNvCxnSpPr/>
            <p:nvPr/>
          </p:nvCxnSpPr>
          <p:spPr>
            <a:xfrm>
              <a:off x="3432220" y="5383369"/>
              <a:ext cx="585988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CD1EB1-6B69-48BD-A6B1-9391DCB9C325}"/>
                </a:ext>
              </a:extLst>
            </p:cNvPr>
            <p:cNvSpPr txBox="1"/>
            <p:nvPr/>
          </p:nvSpPr>
          <p:spPr>
            <a:xfrm>
              <a:off x="4018207" y="4676996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100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3607E8-8052-4CDF-880A-3DC7492CD686}"/>
                </a:ext>
              </a:extLst>
            </p:cNvPr>
            <p:cNvSpPr txBox="1"/>
            <p:nvPr/>
          </p:nvSpPr>
          <p:spPr>
            <a:xfrm>
              <a:off x="4018208" y="4868245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75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6A7E5A-D3A4-404E-8C3D-811515B430AF}"/>
                </a:ext>
              </a:extLst>
            </p:cNvPr>
            <p:cNvSpPr txBox="1"/>
            <p:nvPr/>
          </p:nvSpPr>
          <p:spPr>
            <a:xfrm>
              <a:off x="4018207" y="5059493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50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7D7808-CF18-4E7E-A1AC-895F1870E2C5}"/>
                </a:ext>
              </a:extLst>
            </p:cNvPr>
            <p:cNvSpPr txBox="1"/>
            <p:nvPr/>
          </p:nvSpPr>
          <p:spPr>
            <a:xfrm>
              <a:off x="4018207" y="5250743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25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3419969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918182-A597-4347-9163-95B3C72CC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70" y="198334"/>
            <a:ext cx="6734629" cy="476738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5E20AF-C85A-444E-B996-7179A72374DE}"/>
              </a:ext>
            </a:extLst>
          </p:cNvPr>
          <p:cNvGrpSpPr/>
          <p:nvPr/>
        </p:nvGrpSpPr>
        <p:grpSpPr>
          <a:xfrm>
            <a:off x="2472744" y="3430473"/>
            <a:ext cx="1608148" cy="684226"/>
            <a:chOff x="3432220" y="4676996"/>
            <a:chExt cx="2144197" cy="9123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F5E8E99-91D5-40B1-9AA3-5FB17ABDBEB3}"/>
                </a:ext>
              </a:extLst>
            </p:cNvPr>
            <p:cNvCxnSpPr/>
            <p:nvPr/>
          </p:nvCxnSpPr>
          <p:spPr>
            <a:xfrm>
              <a:off x="3432220" y="4848896"/>
              <a:ext cx="5859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927CFF0-E801-4A47-95FE-4D75A527CBA3}"/>
                </a:ext>
              </a:extLst>
            </p:cNvPr>
            <p:cNvCxnSpPr/>
            <p:nvPr/>
          </p:nvCxnSpPr>
          <p:spPr>
            <a:xfrm>
              <a:off x="3432220" y="5027054"/>
              <a:ext cx="5859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683779B-2EA6-4D2B-B57B-126BEB2FF528}"/>
                </a:ext>
              </a:extLst>
            </p:cNvPr>
            <p:cNvCxnSpPr/>
            <p:nvPr/>
          </p:nvCxnSpPr>
          <p:spPr>
            <a:xfrm>
              <a:off x="3432220" y="5205212"/>
              <a:ext cx="585988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5D3EDEA-A7D9-4108-8738-E4739D095954}"/>
                </a:ext>
              </a:extLst>
            </p:cNvPr>
            <p:cNvCxnSpPr/>
            <p:nvPr/>
          </p:nvCxnSpPr>
          <p:spPr>
            <a:xfrm>
              <a:off x="3432220" y="5383369"/>
              <a:ext cx="585988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9CB89D-55C8-4834-97E6-5D948513247D}"/>
                </a:ext>
              </a:extLst>
            </p:cNvPr>
            <p:cNvSpPr txBox="1"/>
            <p:nvPr/>
          </p:nvSpPr>
          <p:spPr>
            <a:xfrm>
              <a:off x="4018207" y="4676996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100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A2F0FB-7FB9-4484-9B4D-0E6C42458646}"/>
                </a:ext>
              </a:extLst>
            </p:cNvPr>
            <p:cNvSpPr txBox="1"/>
            <p:nvPr/>
          </p:nvSpPr>
          <p:spPr>
            <a:xfrm>
              <a:off x="4018208" y="4868245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75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8C3452-A826-4D52-9DC0-4F15FAF9D796}"/>
                </a:ext>
              </a:extLst>
            </p:cNvPr>
            <p:cNvSpPr txBox="1"/>
            <p:nvPr/>
          </p:nvSpPr>
          <p:spPr>
            <a:xfrm>
              <a:off x="4018207" y="5059493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50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F970DF-FB63-487E-BB4A-C34CB064C636}"/>
                </a:ext>
              </a:extLst>
            </p:cNvPr>
            <p:cNvSpPr txBox="1"/>
            <p:nvPr/>
          </p:nvSpPr>
          <p:spPr>
            <a:xfrm>
              <a:off x="4018207" y="5250743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25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4584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9A3A6E-8C60-4DB9-B739-6DD3F25BA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30" y="130369"/>
            <a:ext cx="6915212" cy="488276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1DAFA7A-53FE-47D2-81B0-234B86777C25}"/>
              </a:ext>
            </a:extLst>
          </p:cNvPr>
          <p:cNvGrpSpPr/>
          <p:nvPr/>
        </p:nvGrpSpPr>
        <p:grpSpPr>
          <a:xfrm>
            <a:off x="2574164" y="1432204"/>
            <a:ext cx="1608148" cy="684226"/>
            <a:chOff x="3432220" y="4676996"/>
            <a:chExt cx="2144197" cy="9123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B08DBA5-1B62-40FB-9E34-9957A9B604F5}"/>
                </a:ext>
              </a:extLst>
            </p:cNvPr>
            <p:cNvCxnSpPr/>
            <p:nvPr/>
          </p:nvCxnSpPr>
          <p:spPr>
            <a:xfrm>
              <a:off x="3432220" y="4848896"/>
              <a:ext cx="5859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2A106D7-58BE-4E37-9A77-1C9D0EB77CDC}"/>
                </a:ext>
              </a:extLst>
            </p:cNvPr>
            <p:cNvCxnSpPr/>
            <p:nvPr/>
          </p:nvCxnSpPr>
          <p:spPr>
            <a:xfrm>
              <a:off x="3432220" y="5027054"/>
              <a:ext cx="5859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C910761-119D-4C09-B11B-D02627CB2A3D}"/>
                </a:ext>
              </a:extLst>
            </p:cNvPr>
            <p:cNvCxnSpPr/>
            <p:nvPr/>
          </p:nvCxnSpPr>
          <p:spPr>
            <a:xfrm>
              <a:off x="3432220" y="5205212"/>
              <a:ext cx="585988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FF2A1E7-DA90-44EC-AABF-F072E4E1C6FC}"/>
                </a:ext>
              </a:extLst>
            </p:cNvPr>
            <p:cNvCxnSpPr/>
            <p:nvPr/>
          </p:nvCxnSpPr>
          <p:spPr>
            <a:xfrm>
              <a:off x="3432220" y="5383369"/>
              <a:ext cx="585988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CD1EB1-6B69-48BD-A6B1-9391DCB9C325}"/>
                </a:ext>
              </a:extLst>
            </p:cNvPr>
            <p:cNvSpPr txBox="1"/>
            <p:nvPr/>
          </p:nvSpPr>
          <p:spPr>
            <a:xfrm>
              <a:off x="4018207" y="4676996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100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3607E8-8052-4CDF-880A-3DC7492CD686}"/>
                </a:ext>
              </a:extLst>
            </p:cNvPr>
            <p:cNvSpPr txBox="1"/>
            <p:nvPr/>
          </p:nvSpPr>
          <p:spPr>
            <a:xfrm>
              <a:off x="4018208" y="4868245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75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76A7E5A-D3A4-404E-8C3D-811515B430AF}"/>
                </a:ext>
              </a:extLst>
            </p:cNvPr>
            <p:cNvSpPr txBox="1"/>
            <p:nvPr/>
          </p:nvSpPr>
          <p:spPr>
            <a:xfrm>
              <a:off x="4018207" y="5059493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50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7D7808-CF18-4E7E-A1AC-895F1870E2C5}"/>
                </a:ext>
              </a:extLst>
            </p:cNvPr>
            <p:cNvSpPr txBox="1"/>
            <p:nvPr/>
          </p:nvSpPr>
          <p:spPr>
            <a:xfrm>
              <a:off x="4018207" y="5250743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25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1334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2D9662-24F1-4010-A37D-D4FC27294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722" y="118236"/>
            <a:ext cx="6484556" cy="490450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5E20AF-C85A-444E-B996-7179A72374DE}"/>
              </a:ext>
            </a:extLst>
          </p:cNvPr>
          <p:cNvGrpSpPr/>
          <p:nvPr/>
        </p:nvGrpSpPr>
        <p:grpSpPr>
          <a:xfrm>
            <a:off x="2472744" y="3430473"/>
            <a:ext cx="1608148" cy="684226"/>
            <a:chOff x="3432220" y="4676996"/>
            <a:chExt cx="2144197" cy="91230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F5E8E99-91D5-40B1-9AA3-5FB17ABDBEB3}"/>
                </a:ext>
              </a:extLst>
            </p:cNvPr>
            <p:cNvCxnSpPr/>
            <p:nvPr/>
          </p:nvCxnSpPr>
          <p:spPr>
            <a:xfrm>
              <a:off x="3432220" y="4848896"/>
              <a:ext cx="58598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927CFF0-E801-4A47-95FE-4D75A527CBA3}"/>
                </a:ext>
              </a:extLst>
            </p:cNvPr>
            <p:cNvCxnSpPr/>
            <p:nvPr/>
          </p:nvCxnSpPr>
          <p:spPr>
            <a:xfrm>
              <a:off x="3432220" y="5027054"/>
              <a:ext cx="5859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683779B-2EA6-4D2B-B57B-126BEB2FF528}"/>
                </a:ext>
              </a:extLst>
            </p:cNvPr>
            <p:cNvCxnSpPr/>
            <p:nvPr/>
          </p:nvCxnSpPr>
          <p:spPr>
            <a:xfrm>
              <a:off x="3432220" y="5205212"/>
              <a:ext cx="585988" cy="0"/>
            </a:xfrm>
            <a:prstGeom prst="line">
              <a:avLst/>
            </a:prstGeom>
            <a:ln w="28575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5D3EDEA-A7D9-4108-8738-E4739D095954}"/>
                </a:ext>
              </a:extLst>
            </p:cNvPr>
            <p:cNvCxnSpPr/>
            <p:nvPr/>
          </p:nvCxnSpPr>
          <p:spPr>
            <a:xfrm>
              <a:off x="3432220" y="5383369"/>
              <a:ext cx="585988" cy="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9CB89D-55C8-4834-97E6-5D948513247D}"/>
                </a:ext>
              </a:extLst>
            </p:cNvPr>
            <p:cNvSpPr txBox="1"/>
            <p:nvPr/>
          </p:nvSpPr>
          <p:spPr>
            <a:xfrm>
              <a:off x="4018207" y="4676996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100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A2F0FB-7FB9-4484-9B4D-0E6C42458646}"/>
                </a:ext>
              </a:extLst>
            </p:cNvPr>
            <p:cNvSpPr txBox="1"/>
            <p:nvPr/>
          </p:nvSpPr>
          <p:spPr>
            <a:xfrm>
              <a:off x="4018208" y="4868245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75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F8C3452-A826-4D52-9DC0-4F15FAF9D796}"/>
                </a:ext>
              </a:extLst>
            </p:cNvPr>
            <p:cNvSpPr txBox="1"/>
            <p:nvPr/>
          </p:nvSpPr>
          <p:spPr>
            <a:xfrm>
              <a:off x="4018207" y="5059493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50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F970DF-FB63-487E-BB4A-C34CB064C636}"/>
                </a:ext>
              </a:extLst>
            </p:cNvPr>
            <p:cNvSpPr txBox="1"/>
            <p:nvPr/>
          </p:nvSpPr>
          <p:spPr>
            <a:xfrm>
              <a:off x="4018207" y="5250743"/>
              <a:ext cx="1558209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25 </a:t>
              </a:r>
              <a:r>
                <a:rPr lang="en-US" sz="1050" dirty="0" err="1"/>
                <a:t>yr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444522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9933E3-22FF-4975-9655-E07F9AEC2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945" y="156539"/>
            <a:ext cx="5145069" cy="4830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A5B762-1EBB-4EC0-9C43-FCF7E87B37B9}"/>
              </a:ext>
            </a:extLst>
          </p:cNvPr>
          <p:cNvSpPr txBox="1"/>
          <p:nvPr/>
        </p:nvSpPr>
        <p:spPr>
          <a:xfrm>
            <a:off x="776514" y="427418"/>
            <a:ext cx="2734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E3SM v1 BGC estimate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7F862F-5971-4FE6-AFCA-4C1C9E1A9D5C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511103" y="539016"/>
            <a:ext cx="1733818" cy="8845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0EE23D-752F-4059-813E-F6E2E4830306}"/>
              </a:ext>
            </a:extLst>
          </p:cNvPr>
          <p:cNvSpPr txBox="1"/>
          <p:nvPr/>
        </p:nvSpPr>
        <p:spPr>
          <a:xfrm>
            <a:off x="490202" y="2170040"/>
            <a:ext cx="29170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Differences: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Different physical climate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Different land model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Physics and BGC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Active P cycle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E3SM is using dynamic LULCC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4C97F-B509-4F4C-A872-5F8013E67B6C}"/>
              </a:ext>
            </a:extLst>
          </p:cNvPr>
          <p:cNvSpPr txBox="1"/>
          <p:nvPr/>
        </p:nvSpPr>
        <p:spPr>
          <a:xfrm>
            <a:off x="183524" y="4776452"/>
            <a:ext cx="3989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Plotted on data from Thornton et al. 2009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5F17EE-D446-4765-AA5F-E48F851C17BA}"/>
              </a:ext>
            </a:extLst>
          </p:cNvPr>
          <p:cNvSpPr/>
          <p:nvPr/>
        </p:nvSpPr>
        <p:spPr>
          <a:xfrm>
            <a:off x="5346445" y="408617"/>
            <a:ext cx="299434" cy="260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D98729-59EE-4889-B4F2-A1588A5DAF1C}"/>
              </a:ext>
            </a:extLst>
          </p:cNvPr>
          <p:cNvSpPr txBox="1"/>
          <p:nvPr/>
        </p:nvSpPr>
        <p:spPr>
          <a:xfrm>
            <a:off x="490202" y="1016000"/>
            <a:ext cx="291706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Alpha: transient climate sensitivity to CO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268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665117"/>
          </a:xfrm>
        </p:spPr>
        <p:txBody>
          <a:bodyPr/>
          <a:lstStyle/>
          <a:p>
            <a:r>
              <a:rPr lang="en-US" dirty="0"/>
              <a:t>The control simulation is stable: Physics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021C7-8369-44C5-A1C3-E148C016C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10" y="1153885"/>
            <a:ext cx="3859748" cy="3539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49825C-CDEF-4285-8E45-B999885DB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804" y="1153884"/>
            <a:ext cx="3721485" cy="35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63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22478E6-2184-493C-BEA7-AC9FCCCEE4B5}"/>
              </a:ext>
            </a:extLst>
          </p:cNvPr>
          <p:cNvGrpSpPr/>
          <p:nvPr/>
        </p:nvGrpSpPr>
        <p:grpSpPr>
          <a:xfrm>
            <a:off x="3534748" y="289774"/>
            <a:ext cx="5300663" cy="4715882"/>
            <a:chOff x="4642163" y="360608"/>
            <a:chExt cx="7067550" cy="628784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AAF349E-E7D6-4086-A7C4-8460531D6D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424"/>
            <a:stretch/>
          </p:blipFill>
          <p:spPr>
            <a:xfrm>
              <a:off x="4642163" y="360608"/>
              <a:ext cx="7067550" cy="6287842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A0179BF-6D2D-475D-8D60-07A12EFB7A69}"/>
                </a:ext>
              </a:extLst>
            </p:cNvPr>
            <p:cNvSpPr/>
            <p:nvPr/>
          </p:nvSpPr>
          <p:spPr>
            <a:xfrm>
              <a:off x="6980349" y="3799268"/>
              <a:ext cx="399245" cy="3477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FA5B762-1EBB-4EC0-9C43-FCF7E87B37B9}"/>
              </a:ext>
            </a:extLst>
          </p:cNvPr>
          <p:cNvSpPr txBox="1"/>
          <p:nvPr/>
        </p:nvSpPr>
        <p:spPr>
          <a:xfrm>
            <a:off x="776514" y="427418"/>
            <a:ext cx="2734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E3SM v1 BGC estimate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7F862F-5971-4FE6-AFCA-4C1C9E1A9D5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511103" y="627473"/>
            <a:ext cx="1733818" cy="2241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0EE23D-752F-4059-813E-F6E2E4830306}"/>
              </a:ext>
            </a:extLst>
          </p:cNvPr>
          <p:cNvSpPr txBox="1"/>
          <p:nvPr/>
        </p:nvSpPr>
        <p:spPr>
          <a:xfrm>
            <a:off x="400605" y="1789645"/>
            <a:ext cx="29170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Like CESM1, E3SM v1 CTC has a lower CO</a:t>
            </a:r>
            <a:r>
              <a:rPr lang="en-US" baseline="-25000" dirty="0"/>
              <a:t>2</a:t>
            </a:r>
            <a:r>
              <a:rPr lang="en-US" dirty="0"/>
              <a:t> fertilization effect than many other land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Consistent with nutrient constraint hypothesis, and with other models that include nutrient limitations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4C97F-B509-4F4C-A872-5F8013E67B6C}"/>
              </a:ext>
            </a:extLst>
          </p:cNvPr>
          <p:cNvSpPr txBox="1"/>
          <p:nvPr/>
        </p:nvSpPr>
        <p:spPr>
          <a:xfrm>
            <a:off x="183524" y="4776452"/>
            <a:ext cx="3989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Plotted on data from Thornton et al. 2009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83ACD-7BC8-45C6-9F46-858F74963B7A}"/>
              </a:ext>
            </a:extLst>
          </p:cNvPr>
          <p:cNvSpPr txBox="1"/>
          <p:nvPr/>
        </p:nvSpPr>
        <p:spPr>
          <a:xfrm>
            <a:off x="400604" y="856043"/>
            <a:ext cx="291706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Beta_land</a:t>
            </a:r>
            <a:r>
              <a:rPr lang="en-US" sz="2000" dirty="0"/>
              <a:t>: land carbon sensitivity to CO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5485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1864582-FF8F-44AF-A8CE-DC499397C963}"/>
              </a:ext>
            </a:extLst>
          </p:cNvPr>
          <p:cNvGrpSpPr/>
          <p:nvPr/>
        </p:nvGrpSpPr>
        <p:grpSpPr>
          <a:xfrm>
            <a:off x="3335629" y="229229"/>
            <a:ext cx="5486400" cy="4685042"/>
            <a:chOff x="4447505" y="305638"/>
            <a:chExt cx="7315200" cy="624672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C98E891-9D12-4E45-80A9-FAE71B2147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815"/>
            <a:stretch/>
          </p:blipFill>
          <p:spPr>
            <a:xfrm>
              <a:off x="4447505" y="305638"/>
              <a:ext cx="7315200" cy="6246723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E44CA74D-5C57-4359-8C11-08FD23318251}"/>
                </a:ext>
              </a:extLst>
            </p:cNvPr>
            <p:cNvSpPr/>
            <p:nvPr/>
          </p:nvSpPr>
          <p:spPr>
            <a:xfrm>
              <a:off x="7083380" y="1423116"/>
              <a:ext cx="412124" cy="1030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40CE08A-94F2-4540-A669-166D28CEF212}"/>
              </a:ext>
            </a:extLst>
          </p:cNvPr>
          <p:cNvSpPr txBox="1"/>
          <p:nvPr/>
        </p:nvSpPr>
        <p:spPr>
          <a:xfrm>
            <a:off x="358719" y="327824"/>
            <a:ext cx="2741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E3SM v1 BGC estimate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86F30E-9DD0-4301-B339-00AEF41F058B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100590" y="527879"/>
            <a:ext cx="2211945" cy="6167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9D8F277-AC28-4F85-B59B-C5633921F526}"/>
              </a:ext>
            </a:extLst>
          </p:cNvPr>
          <p:cNvSpPr txBox="1"/>
          <p:nvPr/>
        </p:nvSpPr>
        <p:spPr>
          <a:xfrm>
            <a:off x="183524" y="1637131"/>
            <a:ext cx="31104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Like CESM1, E3SM v1 has a near-neutral land carbon sensitivity to rising temperature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Mainly a function of nutrient dynamics: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Warming makes more nutrients available, mitigating losses due to increased respiration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55238-8FA6-4593-9D3B-B320EEFF1900}"/>
              </a:ext>
            </a:extLst>
          </p:cNvPr>
          <p:cNvSpPr txBox="1"/>
          <p:nvPr/>
        </p:nvSpPr>
        <p:spPr>
          <a:xfrm>
            <a:off x="183524" y="4776452"/>
            <a:ext cx="3989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Plotted on data from Thornton et al. 2009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B5573D-7797-4FE2-B337-5C432179996C}"/>
              </a:ext>
            </a:extLst>
          </p:cNvPr>
          <p:cNvSpPr txBox="1"/>
          <p:nvPr/>
        </p:nvSpPr>
        <p:spPr>
          <a:xfrm>
            <a:off x="183524" y="845015"/>
            <a:ext cx="291706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Gamma_land</a:t>
            </a:r>
            <a:r>
              <a:rPr lang="en-US" sz="2000" dirty="0"/>
              <a:t>: land carbon sensitivity to </a:t>
            </a:r>
            <a:r>
              <a:rPr lang="en-US" sz="2000" dirty="0" err="1"/>
              <a:t>T</a:t>
            </a:r>
            <a:r>
              <a:rPr lang="en-US" sz="2000" baseline="-25000" dirty="0" err="1"/>
              <a:t>air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01460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B8EC72-A8D5-4718-9F86-A2EB75FE8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755" y="145143"/>
            <a:ext cx="4855650" cy="47921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A5B762-1EBB-4EC0-9C43-FCF7E87B37B9}"/>
              </a:ext>
            </a:extLst>
          </p:cNvPr>
          <p:cNvSpPr txBox="1"/>
          <p:nvPr/>
        </p:nvSpPr>
        <p:spPr>
          <a:xfrm>
            <a:off x="776514" y="427418"/>
            <a:ext cx="2734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E3SM v1 BGC estimate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7F862F-5971-4FE6-AFCA-4C1C9E1A9D5C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511103" y="627473"/>
            <a:ext cx="1888211" cy="19137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D0EE23D-752F-4059-813E-F6E2E4830306}"/>
              </a:ext>
            </a:extLst>
          </p:cNvPr>
          <p:cNvSpPr txBox="1"/>
          <p:nvPr/>
        </p:nvSpPr>
        <p:spPr>
          <a:xfrm>
            <a:off x="400604" y="2300330"/>
            <a:ext cx="29170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E3SM v1 has a lower sensitivity of ocean carbon uptake to rising CO2 than CESM1, which itself was at the low end of the CMIP5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4C97F-B509-4F4C-A872-5F8013E67B6C}"/>
              </a:ext>
            </a:extLst>
          </p:cNvPr>
          <p:cNvSpPr txBox="1"/>
          <p:nvPr/>
        </p:nvSpPr>
        <p:spPr>
          <a:xfrm>
            <a:off x="183524" y="4776452"/>
            <a:ext cx="3989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Plotted on data from Thornton et al. 2009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783ACD-7BC8-45C6-9F46-858F74963B7A}"/>
              </a:ext>
            </a:extLst>
          </p:cNvPr>
          <p:cNvSpPr txBox="1"/>
          <p:nvPr/>
        </p:nvSpPr>
        <p:spPr>
          <a:xfrm>
            <a:off x="376958" y="1166104"/>
            <a:ext cx="291706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Beta_ocean</a:t>
            </a:r>
            <a:r>
              <a:rPr lang="en-US" sz="2000" dirty="0"/>
              <a:t>: ocean carbon sensitivity to CO</a:t>
            </a:r>
            <a:r>
              <a:rPr lang="en-US" sz="2000" baseline="-25000" dirty="0"/>
              <a:t>2</a:t>
            </a:r>
            <a:endParaRPr lang="en-US" sz="2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C64076-5ABF-4A14-A773-197573920410}"/>
              </a:ext>
            </a:extLst>
          </p:cNvPr>
          <p:cNvSpPr/>
          <p:nvPr/>
        </p:nvSpPr>
        <p:spPr>
          <a:xfrm>
            <a:off x="5440608" y="2520887"/>
            <a:ext cx="299434" cy="260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69445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1CBA74-A518-4833-B952-4EF6FCF63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157" y="190294"/>
            <a:ext cx="4968481" cy="4795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0CE08A-94F2-4540-A669-166D28CEF212}"/>
              </a:ext>
            </a:extLst>
          </p:cNvPr>
          <p:cNvSpPr txBox="1"/>
          <p:nvPr/>
        </p:nvSpPr>
        <p:spPr>
          <a:xfrm>
            <a:off x="358719" y="327824"/>
            <a:ext cx="2741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E3SM v1 BGC estimate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86F30E-9DD0-4301-B339-00AEF41F058B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3100590" y="527879"/>
            <a:ext cx="2085840" cy="3870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9D8F277-AC28-4F85-B59B-C5633921F526}"/>
              </a:ext>
            </a:extLst>
          </p:cNvPr>
          <p:cNvSpPr txBox="1"/>
          <p:nvPr/>
        </p:nvSpPr>
        <p:spPr>
          <a:xfrm>
            <a:off x="183524" y="2375795"/>
            <a:ext cx="31104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Like CESM1, E3SM v1 has a near-neutral ocean carbon sensitivity to rising temperature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55238-8FA6-4593-9D3B-B320EEFF1900}"/>
              </a:ext>
            </a:extLst>
          </p:cNvPr>
          <p:cNvSpPr txBox="1"/>
          <p:nvPr/>
        </p:nvSpPr>
        <p:spPr>
          <a:xfrm>
            <a:off x="183524" y="4776452"/>
            <a:ext cx="39892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Plotted on data from Thornton et al. 2009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B5573D-7797-4FE2-B337-5C432179996C}"/>
              </a:ext>
            </a:extLst>
          </p:cNvPr>
          <p:cNvSpPr txBox="1"/>
          <p:nvPr/>
        </p:nvSpPr>
        <p:spPr>
          <a:xfrm>
            <a:off x="280240" y="1206245"/>
            <a:ext cx="291706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Gamma_ocean</a:t>
            </a:r>
            <a:r>
              <a:rPr lang="en-US" sz="2000" dirty="0"/>
              <a:t>: ocean carbon sensitivity to </a:t>
            </a:r>
            <a:r>
              <a:rPr lang="en-US" sz="2000" dirty="0" err="1"/>
              <a:t>T</a:t>
            </a:r>
            <a:r>
              <a:rPr lang="en-US" sz="2000" baseline="-25000" dirty="0" err="1"/>
              <a:t>air</a:t>
            </a:r>
            <a:endParaRPr lang="en-US" sz="2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4CA74D-5C57-4359-8C11-08FD23318251}"/>
              </a:ext>
            </a:extLst>
          </p:cNvPr>
          <p:cNvSpPr/>
          <p:nvPr/>
        </p:nvSpPr>
        <p:spPr>
          <a:xfrm>
            <a:off x="5186430" y="914937"/>
            <a:ext cx="309093" cy="772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45831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665117"/>
          </a:xfrm>
        </p:spPr>
        <p:txBody>
          <a:bodyPr/>
          <a:lstStyle/>
          <a:p>
            <a:r>
              <a:rPr lang="en-US" dirty="0"/>
              <a:t>The control simulation is stable: Land ecosystem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5E45AB-58DD-4589-B97D-DA513C71C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11" y="1153884"/>
            <a:ext cx="3607363" cy="3539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2344A2-B3B2-44E6-A991-A07D73DE9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585" y="1158842"/>
            <a:ext cx="3703704" cy="35347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6E20CB-D8E2-4926-8D46-55CC6E88473C}"/>
              </a:ext>
            </a:extLst>
          </p:cNvPr>
          <p:cNvSpPr/>
          <p:nvPr/>
        </p:nvSpPr>
        <p:spPr>
          <a:xfrm>
            <a:off x="2206171" y="4693556"/>
            <a:ext cx="4731657" cy="2830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30-year mean NEE = +0.079 </a:t>
            </a:r>
            <a:r>
              <a:rPr lang="en-US" dirty="0" err="1"/>
              <a:t>PgC</a:t>
            </a:r>
            <a:r>
              <a:rPr lang="en-US" dirty="0"/>
              <a:t>/</a:t>
            </a:r>
            <a:r>
              <a:rPr lang="en-US" dirty="0" err="1"/>
              <a:t>yr</a:t>
            </a:r>
            <a:r>
              <a:rPr lang="en-US" dirty="0"/>
              <a:t> (1977-2006)</a:t>
            </a:r>
          </a:p>
        </p:txBody>
      </p:sp>
    </p:spTree>
    <p:extLst>
      <p:ext uri="{BB962C8B-B14F-4D97-AF65-F5344CB8AC3E}">
        <p14:creationId xmlns:p14="http://schemas.microsoft.com/office/powerpoint/2010/main" val="229250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6440E-9CF6-4B30-9EDD-27F0CF15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701403"/>
          </a:xfrm>
        </p:spPr>
        <p:txBody>
          <a:bodyPr/>
          <a:lstStyle/>
          <a:p>
            <a:r>
              <a:rPr lang="en-US" dirty="0"/>
              <a:t>The constant GHG-forcing run (BCRC) is cooling and drying (aerosols, LULCC, and other </a:t>
            </a:r>
            <a:r>
              <a:rPr lang="en-US" dirty="0" err="1"/>
              <a:t>forcings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51C424-93C3-4DA9-9CF0-C7F55A7CA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17" y="1084179"/>
            <a:ext cx="3611441" cy="3558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8C9180-9EC1-47CE-8D24-2DD72BC34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744" y="1084179"/>
            <a:ext cx="3577223" cy="35585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7659A3-5875-49E9-87D9-9B1378A42B55}"/>
              </a:ext>
            </a:extLst>
          </p:cNvPr>
          <p:cNvSpPr/>
          <p:nvPr/>
        </p:nvSpPr>
        <p:spPr>
          <a:xfrm>
            <a:off x="2206171" y="4693556"/>
            <a:ext cx="4731657" cy="2830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Focus on the blue lines…</a:t>
            </a:r>
          </a:p>
        </p:txBody>
      </p:sp>
    </p:spTree>
    <p:extLst>
      <p:ext uri="{BB962C8B-B14F-4D97-AF65-F5344CB8AC3E}">
        <p14:creationId xmlns:p14="http://schemas.microsoft.com/office/powerpoint/2010/main" val="414811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6440E-9CF6-4B30-9EDD-27F0CF15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701403"/>
          </a:xfrm>
        </p:spPr>
        <p:txBody>
          <a:bodyPr/>
          <a:lstStyle/>
          <a:p>
            <a:r>
              <a:rPr lang="en-US" dirty="0"/>
              <a:t>The constant GHG-forcing run (BCRC) has a slowly shrinking land ecosystem…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7659A3-5875-49E9-87D9-9B1378A42B55}"/>
              </a:ext>
            </a:extLst>
          </p:cNvPr>
          <p:cNvSpPr/>
          <p:nvPr/>
        </p:nvSpPr>
        <p:spPr>
          <a:xfrm>
            <a:off x="2206171" y="4693556"/>
            <a:ext cx="4731657" cy="2830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Focus on the blue lines…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617619-0B88-468D-96DA-170433EC5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44" y="999793"/>
            <a:ext cx="3621913" cy="3563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209925-BBDD-4E1F-9DC9-3C489F139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745" y="994167"/>
            <a:ext cx="3608308" cy="356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7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6440E-9CF6-4B30-9EDD-27F0CF15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563517"/>
          </a:xfrm>
        </p:spPr>
        <p:txBody>
          <a:bodyPr/>
          <a:lstStyle/>
          <a:p>
            <a:r>
              <a:rPr lang="en-US" dirty="0"/>
              <a:t>…due to LULCC, and also drying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7659A3-5875-49E9-87D9-9B1378A42B55}"/>
              </a:ext>
            </a:extLst>
          </p:cNvPr>
          <p:cNvSpPr/>
          <p:nvPr/>
        </p:nvSpPr>
        <p:spPr>
          <a:xfrm>
            <a:off x="2206171" y="4693556"/>
            <a:ext cx="4731657" cy="2830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Focus on the blue lines…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C1A3B-AC41-4E81-85C4-1325B4699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47" y="994167"/>
            <a:ext cx="3608309" cy="35547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81398C-106D-4378-A914-DAFBC6575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746" y="994167"/>
            <a:ext cx="3642134" cy="355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96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6440E-9CF6-4B30-9EDD-27F0CF15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701403"/>
          </a:xfrm>
        </p:spPr>
        <p:txBody>
          <a:bodyPr/>
          <a:lstStyle/>
          <a:p>
            <a:r>
              <a:rPr lang="en-US" dirty="0"/>
              <a:t>Transient GHG simulations are warming and accumulating carbon… relative to constant GHG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7659A3-5875-49E9-87D9-9B1378A42B55}"/>
              </a:ext>
            </a:extLst>
          </p:cNvPr>
          <p:cNvSpPr/>
          <p:nvPr/>
        </p:nvSpPr>
        <p:spPr>
          <a:xfrm>
            <a:off x="2206171" y="4693556"/>
            <a:ext cx="4731657" cy="2830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Focus on the blue lines…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209925-BBDD-4E1F-9DC9-3C489F139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745" y="994167"/>
            <a:ext cx="3608308" cy="35631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0B560F-2EC3-47A6-BE7C-E7FEE6DC6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15" y="998723"/>
            <a:ext cx="3611441" cy="35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6440E-9CF6-4B30-9EDD-27F0CF15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701403"/>
          </a:xfrm>
        </p:spPr>
        <p:txBody>
          <a:bodyPr/>
          <a:lstStyle/>
          <a:p>
            <a:r>
              <a:rPr lang="en-US" dirty="0"/>
              <a:t>Transient GHG simulations are warming and accumulating carbon… relative to constant GHG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7659A3-5875-49E9-87D9-9B1378A42B55}"/>
              </a:ext>
            </a:extLst>
          </p:cNvPr>
          <p:cNvSpPr/>
          <p:nvPr/>
        </p:nvSpPr>
        <p:spPr>
          <a:xfrm>
            <a:off x="2206171" y="4693556"/>
            <a:ext cx="4731657" cy="2830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Focus on the blue lines…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99860E-5C09-4227-8311-5111F1CE2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94" y="998656"/>
            <a:ext cx="3318235" cy="3560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0BDC19-D116-4536-9DB7-7F472A39A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854" y="998656"/>
            <a:ext cx="3663529" cy="35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6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4A10847-E909-4AEF-AD16-2DC24FAA4B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5740"/>
            <a:ext cx="8229600" cy="519113"/>
          </a:xfrm>
        </p:spPr>
        <p:txBody>
          <a:bodyPr/>
          <a:lstStyle/>
          <a:p>
            <a:pPr eaLnBrk="1" hangingPunct="1"/>
            <a:r>
              <a:rPr lang="en-US" altLang="en-US" dirty="0"/>
              <a:t>Climate-carbon cycle feedback analysis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EFF285B-E35F-4780-ADE8-881C2FEA0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85900" y="971550"/>
            <a:ext cx="6172200" cy="519113"/>
          </a:xfrm>
        </p:spPr>
        <p:txBody>
          <a:bodyPr/>
          <a:lstStyle/>
          <a:p>
            <a:pPr eaLnBrk="1" hangingPunct="1"/>
            <a:r>
              <a:rPr lang="en-US" altLang="en-US"/>
              <a:t>Following Friedlingstein et al. 2006: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390A52C7-11E6-4521-B382-C7A9058AF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1485901"/>
            <a:ext cx="5029200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/>
              <a:t>Gain </a:t>
            </a:r>
            <a:r>
              <a:rPr lang="en-US" altLang="en-US" sz="2100">
                <a:sym typeface="Symbol" panose="05050102010706020507" pitchFamily="18" charset="2"/>
              </a:rPr>
              <a:t></a:t>
            </a:r>
            <a:r>
              <a:rPr lang="en-US" altLang="en-US" sz="2100"/>
              <a:t> -</a:t>
            </a:r>
            <a:r>
              <a:rPr lang="el-GR" altLang="en-US" sz="2100"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altLang="en-US" sz="2100">
                <a:cs typeface="Arial" panose="020B0604020202020204" pitchFamily="34" charset="0"/>
                <a:sym typeface="Symbol" panose="05050102010706020507" pitchFamily="18" charset="2"/>
              </a:rPr>
              <a:t> (</a:t>
            </a:r>
            <a:r>
              <a:rPr lang="en-US" altLang="en-US" sz="2100" baseline="-25000">
                <a:cs typeface="Arial" panose="020B0604020202020204" pitchFamily="34" charset="0"/>
                <a:sym typeface="Symbol" panose="05050102010706020507" pitchFamily="18" charset="2"/>
              </a:rPr>
              <a:t>L</a:t>
            </a:r>
            <a:r>
              <a:rPr lang="en-US" altLang="en-US" sz="2100">
                <a:cs typeface="Arial" panose="020B0604020202020204" pitchFamily="34" charset="0"/>
                <a:sym typeface="Symbol" panose="05050102010706020507" pitchFamily="18" charset="2"/>
              </a:rPr>
              <a:t> + </a:t>
            </a:r>
            <a:r>
              <a:rPr lang="en-US" altLang="en-US" sz="2100">
                <a:sym typeface="Symbol" panose="05050102010706020507" pitchFamily="18" charset="2"/>
              </a:rPr>
              <a:t></a:t>
            </a:r>
            <a:r>
              <a:rPr lang="en-US" altLang="en-US" sz="2100" baseline="-25000">
                <a:sym typeface="Symbol" panose="05050102010706020507" pitchFamily="18" charset="2"/>
              </a:rPr>
              <a:t>O</a:t>
            </a:r>
            <a:r>
              <a:rPr lang="en-US" altLang="en-US" sz="2100">
                <a:sym typeface="Symbol" panose="05050102010706020507" pitchFamily="18" charset="2"/>
              </a:rPr>
              <a:t>) / (1 + </a:t>
            </a:r>
            <a:r>
              <a:rPr lang="en-US" altLang="en-US" sz="2100" baseline="-25000">
                <a:sym typeface="Symbol" panose="05050102010706020507" pitchFamily="18" charset="2"/>
              </a:rPr>
              <a:t>L</a:t>
            </a:r>
            <a:r>
              <a:rPr lang="en-US" altLang="en-US" sz="2100">
                <a:sym typeface="Symbol" panose="05050102010706020507" pitchFamily="18" charset="2"/>
              </a:rPr>
              <a:t> + </a:t>
            </a:r>
            <a:r>
              <a:rPr lang="en-US" altLang="en-US" sz="2100" baseline="-25000">
                <a:sym typeface="Symbol" panose="05050102010706020507" pitchFamily="18" charset="2"/>
              </a:rPr>
              <a:t>O</a:t>
            </a:r>
            <a:r>
              <a:rPr lang="en-US" altLang="en-US" sz="2100">
                <a:sym typeface="Symbol" panose="05050102010706020507" pitchFamily="18" charset="2"/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10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l-GR" altLang="en-US" sz="2100">
                <a:cs typeface="Arial" panose="020B0604020202020204" pitchFamily="34" charset="0"/>
                <a:sym typeface="Symbol" panose="05050102010706020507" pitchFamily="18" charset="2"/>
              </a:rPr>
              <a:t></a:t>
            </a:r>
            <a:r>
              <a:rPr lang="en-US" altLang="en-US" sz="2100">
                <a:cs typeface="Arial" panose="020B0604020202020204" pitchFamily="34" charset="0"/>
                <a:sym typeface="Symbol" panose="05050102010706020507" pitchFamily="18" charset="2"/>
              </a:rPr>
              <a:t> = transient climate sensitivity to CO</a:t>
            </a:r>
            <a:r>
              <a:rPr lang="en-US" altLang="en-US" sz="2100" baseline="-2500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endParaRPr lang="en-US" altLang="en-US" sz="210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endParaRPr lang="en-US" altLang="en-US" sz="210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2100">
                <a:sym typeface="Symbol" panose="05050102010706020507" pitchFamily="18" charset="2"/>
              </a:rPr>
              <a:t> = (land or ocean) carbon storage sensitivity to CO</a:t>
            </a:r>
            <a:r>
              <a:rPr lang="en-US" altLang="en-US" sz="2100" baseline="-25000">
                <a:sym typeface="Symbol" panose="05050102010706020507" pitchFamily="18" charset="2"/>
              </a:rPr>
              <a:t>2</a:t>
            </a:r>
            <a:r>
              <a:rPr lang="en-US" altLang="en-US" sz="2100"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endParaRPr lang="en-US" altLang="en-US" sz="2100"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en-US" altLang="en-US" sz="2100">
                <a:cs typeface="Arial" panose="020B0604020202020204" pitchFamily="34" charset="0"/>
                <a:sym typeface="Symbol" panose="05050102010706020507" pitchFamily="18" charset="2"/>
              </a:rPr>
              <a:t> = (land or ocean) carbon storage sensitivity to climate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9D2B1903-973A-4A6A-9ECD-8C25DC10F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6" y="2200275"/>
            <a:ext cx="90281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>
                <a:sym typeface="Symbol" panose="05050102010706020507" pitchFamily="18" charset="2"/>
              </a:rPr>
              <a:t>(K ppm</a:t>
            </a:r>
            <a:r>
              <a:rPr lang="en-US" altLang="en-US" sz="1350" baseline="30000">
                <a:sym typeface="Symbol" panose="05050102010706020507" pitchFamily="18" charset="2"/>
              </a:rPr>
              <a:t>-1</a:t>
            </a:r>
            <a:r>
              <a:rPr lang="en-US" altLang="en-US" sz="1350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9DA3758B-C742-4A39-BE99-A3E8A1C0AD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2857500"/>
            <a:ext cx="1124026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>
                <a:sym typeface="Symbol" panose="05050102010706020507" pitchFamily="18" charset="2"/>
              </a:rPr>
              <a:t>(PgC ppm</a:t>
            </a:r>
            <a:r>
              <a:rPr lang="en-US" altLang="en-US" sz="1350" baseline="30000">
                <a:sym typeface="Symbol" panose="05050102010706020507" pitchFamily="18" charset="2"/>
              </a:rPr>
              <a:t>-1</a:t>
            </a:r>
            <a:r>
              <a:rPr lang="en-US" altLang="en-US" sz="1350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76D49EBB-577F-42AB-80A8-6E50A54B8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6" y="3814762"/>
            <a:ext cx="90281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350">
                <a:sym typeface="Symbol" panose="05050102010706020507" pitchFamily="18" charset="2"/>
              </a:rPr>
              <a:t>(PgC K</a:t>
            </a:r>
            <a:r>
              <a:rPr lang="en-US" altLang="en-US" sz="1350" baseline="30000">
                <a:sym typeface="Symbol" panose="05050102010706020507" pitchFamily="18" charset="2"/>
              </a:rPr>
              <a:t>-1</a:t>
            </a:r>
            <a:r>
              <a:rPr lang="en-US" altLang="en-US" sz="1350">
                <a:sym typeface="Symbol" panose="05050102010706020507" pitchFamily="18" charset="2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557</Words>
  <Application>Microsoft Office PowerPoint</Application>
  <PresentationFormat>On-screen Show (16:9)</PresentationFormat>
  <Paragraphs>91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Symbol</vt:lpstr>
      <vt:lpstr>Office Theme</vt:lpstr>
      <vt:lpstr>Custom Design</vt:lpstr>
      <vt:lpstr>Preliminary analysis of V1 coupled BGC experiments (CTC+Ocean BGC): Carbon-Climate feedbacks during historical period</vt:lpstr>
      <vt:lpstr>The control simulation is stable: Physics</vt:lpstr>
      <vt:lpstr>The control simulation is stable: Land ecosystem</vt:lpstr>
      <vt:lpstr>The constant GHG-forcing run (BCRC) is cooling and drying (aerosols, LULCC, and other forcings)</vt:lpstr>
      <vt:lpstr>The constant GHG-forcing run (BCRC) has a slowly shrinking land ecosystem…  </vt:lpstr>
      <vt:lpstr>…due to LULCC, and also drying </vt:lpstr>
      <vt:lpstr>Transient GHG simulations are warming and accumulating carbon… relative to constant GHG</vt:lpstr>
      <vt:lpstr>Transient GHG simulations are warming and accumulating carbon… relative to constant GHG</vt:lpstr>
      <vt:lpstr>Climate-carbon cycle feedback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Pacific Northwest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Reshel, Tanya J.</cp:lastModifiedBy>
  <cp:revision>51</cp:revision>
  <dcterms:created xsi:type="dcterms:W3CDTF">2014-12-04T00:15:55Z</dcterms:created>
  <dcterms:modified xsi:type="dcterms:W3CDTF">2019-04-02T15:58:46Z</dcterms:modified>
</cp:coreProperties>
</file>