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7" r:id="rId3"/>
    <p:sldId id="320" r:id="rId4"/>
    <p:sldId id="307" r:id="rId5"/>
    <p:sldId id="321" r:id="rId6"/>
    <p:sldId id="336" r:id="rId7"/>
    <p:sldId id="267" r:id="rId8"/>
    <p:sldId id="322" r:id="rId9"/>
    <p:sldId id="331" r:id="rId10"/>
    <p:sldId id="335" r:id="rId11"/>
    <p:sldId id="337" r:id="rId12"/>
    <p:sldId id="334" r:id="rId13"/>
    <p:sldId id="329" r:id="rId14"/>
    <p:sldId id="332" r:id="rId15"/>
    <p:sldId id="315" r:id="rId16"/>
    <p:sldId id="354" r:id="rId17"/>
    <p:sldId id="352" r:id="rId18"/>
    <p:sldId id="338" r:id="rId19"/>
    <p:sldId id="349" r:id="rId20"/>
    <p:sldId id="351" r:id="rId21"/>
    <p:sldId id="350" r:id="rId22"/>
    <p:sldId id="261" r:id="rId23"/>
    <p:sldId id="302" r:id="rId24"/>
    <p:sldId id="339" r:id="rId25"/>
    <p:sldId id="340" r:id="rId26"/>
    <p:sldId id="353" r:id="rId27"/>
    <p:sldId id="347" r:id="rId28"/>
    <p:sldId id="344" r:id="rId29"/>
    <p:sldId id="345" r:id="rId30"/>
    <p:sldId id="343" r:id="rId31"/>
    <p:sldId id="348" r:id="rId32"/>
    <p:sldId id="346" r:id="rId33"/>
    <p:sldId id="274"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39619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60" autoAdjust="0"/>
    <p:restoredTop sz="81175" autoAdjust="0"/>
  </p:normalViewPr>
  <p:slideViewPr>
    <p:cSldViewPr snapToGrid="0" snapToObjects="1">
      <p:cViewPr varScale="1">
        <p:scale>
          <a:sx n="83" d="100"/>
          <a:sy n="83" d="100"/>
        </p:scale>
        <p:origin x="2808" y="126"/>
      </p:cViewPr>
      <p:guideLst>
        <p:guide orient="horz" pos="2160"/>
        <p:guide pos="2880"/>
      </p:guideLst>
    </p:cSldViewPr>
  </p:slideViewPr>
  <p:outlineViewPr>
    <p:cViewPr>
      <p:scale>
        <a:sx n="33" d="100"/>
        <a:sy n="33" d="100"/>
      </p:scale>
      <p:origin x="0" y="-36440"/>
    </p:cViewPr>
  </p:outlineViewPr>
  <p:notesTextViewPr>
    <p:cViewPr>
      <p:scale>
        <a:sx n="100" d="100"/>
        <a:sy n="100" d="100"/>
      </p:scale>
      <p:origin x="0" y="0"/>
    </p:cViewPr>
  </p:notesTextViewPr>
  <p:sorterViewPr>
    <p:cViewPr>
      <p:scale>
        <a:sx n="140" d="100"/>
        <a:sy n="140" d="100"/>
      </p:scale>
      <p:origin x="0" y="56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5E8C68-BCC0-6F45-9770-BD3C0F081AF5}" type="datetimeFigureOut">
              <a:rPr lang="en-US" smtClean="0"/>
              <a:t>4/2/2019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BF63B7-607A-CD40-AED4-311E6E964C9E}" type="slidenum">
              <a:rPr lang="en-US" smtClean="0"/>
              <a:t>‹#›</a:t>
            </a:fld>
            <a:endParaRPr lang="en-US"/>
          </a:p>
        </p:txBody>
      </p:sp>
    </p:spTree>
    <p:extLst>
      <p:ext uri="{BB962C8B-B14F-4D97-AF65-F5344CB8AC3E}">
        <p14:creationId xmlns:p14="http://schemas.microsoft.com/office/powerpoint/2010/main" val="2828295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make some mention here of new (this week!) diagnostics we’ve put in place (SOSE velocities and mixed layer depths in addition to SOSE T,S) … but have not yet looked at in detail for these same simulations</a:t>
            </a:r>
          </a:p>
        </p:txBody>
      </p:sp>
      <p:sp>
        <p:nvSpPr>
          <p:cNvPr id="4" name="Slide Number Placeholder 3"/>
          <p:cNvSpPr>
            <a:spLocks noGrp="1"/>
          </p:cNvSpPr>
          <p:nvPr>
            <p:ph type="sldNum" sz="quarter" idx="10"/>
          </p:nvPr>
        </p:nvSpPr>
        <p:spPr/>
        <p:txBody>
          <a:bodyPr/>
          <a:lstStyle/>
          <a:p>
            <a:fld id="{2872C75A-FF37-3142-93F3-C3194FC50A23}" type="slidenum">
              <a:rPr lang="en-US" smtClean="0"/>
              <a:t>6</a:t>
            </a:fld>
            <a:endParaRPr lang="en-US"/>
          </a:p>
        </p:txBody>
      </p:sp>
    </p:spTree>
    <p:extLst>
      <p:ext uri="{BB962C8B-B14F-4D97-AF65-F5344CB8AC3E}">
        <p14:creationId xmlns:p14="http://schemas.microsoft.com/office/powerpoint/2010/main" val="3194661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 tick in the top lines represents instant pass of a submitted pull request after quality control.  Quality Control in CICE exploits the high autocorrelation in sea ice thickness that is common across a range of sea ice models with very different configurations. The quality control method is computationally efficient, and is able to interrogate a large range of model configurations overnight. Results from this work has implications for the general detection of statistically-significant thickness changes in sea ice models, including building the satellite emulator discussed in a later slide.</a:t>
            </a:r>
          </a:p>
          <a:p>
            <a:endParaRPr lang="en-US" dirty="0"/>
          </a:p>
        </p:txBody>
      </p:sp>
      <p:sp>
        <p:nvSpPr>
          <p:cNvPr id="4" name="Slide Number Placeholder 3"/>
          <p:cNvSpPr>
            <a:spLocks noGrp="1"/>
          </p:cNvSpPr>
          <p:nvPr>
            <p:ph type="sldNum" sz="quarter" idx="5"/>
          </p:nvPr>
        </p:nvSpPr>
        <p:spPr/>
        <p:txBody>
          <a:bodyPr/>
          <a:lstStyle/>
          <a:p>
            <a:fld id="{94BF63B7-607A-CD40-AED4-311E6E964C9E}" type="slidenum">
              <a:rPr lang="en-US" smtClean="0"/>
              <a:t>19</a:t>
            </a:fld>
            <a:endParaRPr lang="en-US"/>
          </a:p>
        </p:txBody>
      </p:sp>
    </p:spTree>
    <p:extLst>
      <p:ext uri="{BB962C8B-B14F-4D97-AF65-F5344CB8AC3E}">
        <p14:creationId xmlns:p14="http://schemas.microsoft.com/office/powerpoint/2010/main" val="4292449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satellite emulator results in an objective measure of sea ice mass, and allows evaluation of different model physics in CICE. This work is being applied in different incarnations in DEMSI, E3SM and RASM.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is for the first satellite emulator paper to properly quantify ice and snow mass in the Arctic and Antarctic, and also to conduct a drift and deformation analysis on the model to investigate the thin ice bias in the Arctic Ocean. We are outputting hourly instantaneous sea ice (in recent re-do runs of DECK w/ high-</a:t>
            </a:r>
            <a:r>
              <a:rPr lang="en-US" dirty="0" err="1"/>
              <a:t>freq</a:t>
            </a:r>
            <a:r>
              <a:rPr lang="en-US" dirty="0"/>
              <a:t> output) to enable rigorous signal processing and comparison with freeboard tracks from </a:t>
            </a:r>
            <a:r>
              <a:rPr lang="en-US" dirty="0" err="1"/>
              <a:t>ICESat</a:t>
            </a: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4BF63B7-607A-CD40-AED4-311E6E964C9E}" type="slidenum">
              <a:rPr lang="en-US" smtClean="0"/>
              <a:t>20</a:t>
            </a:fld>
            <a:endParaRPr lang="en-US"/>
          </a:p>
        </p:txBody>
      </p:sp>
    </p:spTree>
    <p:extLst>
      <p:ext uri="{BB962C8B-B14F-4D97-AF65-F5344CB8AC3E}">
        <p14:creationId xmlns:p14="http://schemas.microsoft.com/office/powerpoint/2010/main" val="2028475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rgbClr val="000000"/>
              </a:solidFill>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latin typeface="Arial" panose="020B0604020202020204" pitchFamily="34" charset="0"/>
                <a:cs typeface="Arial" panose="020B0604020202020204" pitchFamily="34" charset="0"/>
              </a:rPr>
              <a:t>This is the broad brush summary of our effort – we care about the melt rates being delivered to ice shelves, we are doing approx. ok there already (With caveats discussed below)</a:t>
            </a:r>
          </a:p>
          <a:p>
            <a:endParaRPr lang="en-US" b="1" dirty="0"/>
          </a:p>
        </p:txBody>
      </p:sp>
      <p:sp>
        <p:nvSpPr>
          <p:cNvPr id="4" name="Slide Number Placeholder 3"/>
          <p:cNvSpPr>
            <a:spLocks noGrp="1"/>
          </p:cNvSpPr>
          <p:nvPr>
            <p:ph type="sldNum" sz="quarter" idx="10"/>
          </p:nvPr>
        </p:nvSpPr>
        <p:spPr/>
        <p:txBody>
          <a:bodyPr/>
          <a:lstStyle/>
          <a:p>
            <a:fld id="{94BF63B7-607A-CD40-AED4-311E6E964C9E}" type="slidenum">
              <a:rPr lang="en-US" smtClean="0"/>
              <a:t>23</a:t>
            </a:fld>
            <a:endParaRPr lang="en-US"/>
          </a:p>
        </p:txBody>
      </p:sp>
    </p:spTree>
    <p:extLst>
      <p:ext uri="{BB962C8B-B14F-4D97-AF65-F5344CB8AC3E}">
        <p14:creationId xmlns:p14="http://schemas.microsoft.com/office/powerpoint/2010/main" val="2697623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Figures as illustration only to show the scope of the analysis. Synoptic regimes for JJA, The rest are biases (model – </a:t>
            </a:r>
            <a:r>
              <a:rPr lang="en-US" dirty="0" err="1"/>
              <a:t>obs</a:t>
            </a:r>
            <a:r>
              <a:rPr lang="en-US" dirty="0"/>
              <a:t>) surface heating, cloud effect and cloud </a:t>
            </a:r>
            <a:r>
              <a:rPr lang="en-US" dirty="0" err="1"/>
              <a:t>forcings</a:t>
            </a:r>
            <a:r>
              <a:rPr lang="en-US" dirty="0"/>
              <a:t> for ANN AMIP ensemble. Biases are organized, and contrast between the continent and the surrounding oceans standing out.</a:t>
            </a:r>
          </a:p>
          <a:p>
            <a:endParaRPr lang="en-US" dirty="0"/>
          </a:p>
        </p:txBody>
      </p:sp>
      <p:sp>
        <p:nvSpPr>
          <p:cNvPr id="4" name="Slide Number Placeholder 3"/>
          <p:cNvSpPr>
            <a:spLocks noGrp="1"/>
          </p:cNvSpPr>
          <p:nvPr>
            <p:ph type="sldNum" sz="quarter" idx="5"/>
          </p:nvPr>
        </p:nvSpPr>
        <p:spPr/>
        <p:txBody>
          <a:bodyPr/>
          <a:lstStyle/>
          <a:p>
            <a:fld id="{94BF63B7-607A-CD40-AED4-311E6E964C9E}" type="slidenum">
              <a:rPr lang="en-US" smtClean="0"/>
              <a:t>27</a:t>
            </a:fld>
            <a:endParaRPr lang="en-US"/>
          </a:p>
        </p:txBody>
      </p:sp>
    </p:spTree>
    <p:extLst>
      <p:ext uri="{BB962C8B-B14F-4D97-AF65-F5344CB8AC3E}">
        <p14:creationId xmlns:p14="http://schemas.microsoft.com/office/powerpoint/2010/main" val="4073714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dirty="0">
                <a:effectLst/>
              </a:rPr>
              <a:t>&gt; - ASF is weak and under-resolved in all low-res. simulations, with consequent biases for fresh, warm, and dense shelves</a:t>
            </a:r>
            <a:br>
              <a:rPr lang="en-US" sz="1200" dirty="0">
                <a:effectLst/>
              </a:rPr>
            </a:br>
            <a:r>
              <a:rPr lang="en-US" sz="1200" dirty="0">
                <a:effectLst/>
              </a:rPr>
              <a:t>I’d say it’s very weak (at best).</a:t>
            </a:r>
            <a:br>
              <a:rPr lang="en-US" sz="1200" dirty="0">
                <a:effectLst/>
              </a:rPr>
            </a:br>
            <a:br>
              <a:rPr lang="en-US" sz="1200" dirty="0">
                <a:effectLst/>
              </a:rPr>
            </a:br>
            <a:r>
              <a:rPr lang="en-US" sz="1200" dirty="0">
                <a:effectLst/>
              </a:rPr>
              <a:t>&gt; </a:t>
            </a:r>
            <a:br>
              <a:rPr lang="en-US" sz="1200" dirty="0">
                <a:effectLst/>
              </a:rPr>
            </a:br>
            <a:r>
              <a:rPr lang="en-US" sz="1200" dirty="0">
                <a:effectLst/>
              </a:rPr>
              <a:t>&gt; - ASF is better represented at high-res: relatively too strong for fresh and warm shelves, dense water formation absent, likely due to … [lack of ventilation? stratification too strong? weak vert. mixing? Other?]  </a:t>
            </a:r>
            <a:br>
              <a:rPr lang="en-US" sz="1200" dirty="0">
                <a:effectLst/>
              </a:rPr>
            </a:br>
            <a:r>
              <a:rPr lang="en-US" sz="1200" dirty="0">
                <a:effectLst/>
              </a:rPr>
              <a:t>I’d say it’s ‘reasonably well represented for fresh shelves, relatively too strong for warm and dense shelves, likely due to shelf water biases whose origin needs to be investigated further (fresh water biases and possibly impact of winds).’</a:t>
            </a:r>
            <a:br>
              <a:rPr lang="en-US" sz="1200" dirty="0">
                <a:effectLst/>
              </a:rPr>
            </a:br>
            <a:r>
              <a:rPr lang="en-US" sz="1200" dirty="0">
                <a:effectLst/>
              </a:rPr>
              <a:t>I would not say that 'dense water formation is absent', as we really don’t know that for sure. And in some cases I’m pretty sure we do have dense water formation (maybe not as much).</a:t>
            </a:r>
            <a:br>
              <a:rPr lang="en-US" sz="1200" dirty="0">
                <a:effectLst/>
              </a:rPr>
            </a:br>
            <a:endParaRPr lang="en-US" dirty="0"/>
          </a:p>
        </p:txBody>
      </p:sp>
      <p:sp>
        <p:nvSpPr>
          <p:cNvPr id="4" name="Slide Number Placeholder 3"/>
          <p:cNvSpPr>
            <a:spLocks noGrp="1"/>
          </p:cNvSpPr>
          <p:nvPr>
            <p:ph type="sldNum" sz="quarter" idx="5"/>
          </p:nvPr>
        </p:nvSpPr>
        <p:spPr/>
        <p:txBody>
          <a:bodyPr/>
          <a:lstStyle/>
          <a:p>
            <a:fld id="{94BF63B7-607A-CD40-AED4-311E6E964C9E}" type="slidenum">
              <a:rPr lang="en-US" smtClean="0"/>
              <a:t>29</a:t>
            </a:fld>
            <a:endParaRPr lang="en-US"/>
          </a:p>
        </p:txBody>
      </p:sp>
    </p:spTree>
    <p:extLst>
      <p:ext uri="{BB962C8B-B14F-4D97-AF65-F5344CB8AC3E}">
        <p14:creationId xmlns:p14="http://schemas.microsoft.com/office/powerpoint/2010/main" val="1985025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example sets us up for discussing warm ocean biases (next)</a:t>
            </a:r>
          </a:p>
        </p:txBody>
      </p:sp>
      <p:sp>
        <p:nvSpPr>
          <p:cNvPr id="4" name="Slide Number Placeholder 3"/>
          <p:cNvSpPr>
            <a:spLocks noGrp="1"/>
          </p:cNvSpPr>
          <p:nvPr>
            <p:ph type="sldNum" sz="quarter" idx="5"/>
          </p:nvPr>
        </p:nvSpPr>
        <p:spPr/>
        <p:txBody>
          <a:bodyPr/>
          <a:lstStyle/>
          <a:p>
            <a:fld id="{94BF63B7-607A-CD40-AED4-311E6E964C9E}" type="slidenum">
              <a:rPr lang="en-US" smtClean="0"/>
              <a:t>30</a:t>
            </a:fld>
            <a:endParaRPr lang="en-US"/>
          </a:p>
        </p:txBody>
      </p:sp>
    </p:spTree>
    <p:extLst>
      <p:ext uri="{BB962C8B-B14F-4D97-AF65-F5344CB8AC3E}">
        <p14:creationId xmlns:p14="http://schemas.microsoft.com/office/powerpoint/2010/main" val="1050654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FF0000"/>
                </a:solidFill>
              </a:rPr>
              <a:t>T,S biases similar in sign / magnitude at low- and med-res </a:t>
            </a:r>
          </a:p>
          <a:p>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latin typeface="Arial" panose="020B0604020202020204" pitchFamily="34" charset="0"/>
                <a:cs typeface="Arial" panose="020B0604020202020204" pitchFamily="34" charset="0"/>
              </a:rPr>
              <a:t>Top:</a:t>
            </a:r>
            <a:r>
              <a:rPr lang="en-US" sz="1200" kern="1200" dirty="0">
                <a:solidFill>
                  <a:srgbClr val="000000"/>
                </a:solidFill>
                <a:latin typeface="Arial" panose="020B0604020202020204" pitchFamily="34" charset="0"/>
                <a:cs typeface="Arial" panose="020B0604020202020204" pitchFamily="34" charset="0"/>
              </a:rPr>
              <a:t> Potential temperature sections from years 51-60 in the Weddell and Amundsen seas taken from 30-km (left) and 10-km (right) simulations with prescribed atmospheric forcing (low and mid res G).  Temperature biases are at least as pronounced at mid resolution.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rgbClr val="000000"/>
              </a:solidFill>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panose="020B0604020202020204" pitchFamily="34" charset="0"/>
                <a:cs typeface="Arial" panose="020B0604020202020204" pitchFamily="34" charset="0"/>
              </a:rPr>
              <a:t>Left:</a:t>
            </a:r>
            <a:r>
              <a:rPr lang="en-US" sz="1200" dirty="0">
                <a:solidFill>
                  <a:srgbClr val="000000"/>
                </a:solidFill>
                <a:latin typeface="Arial" panose="020B0604020202020204" pitchFamily="34" charset="0"/>
                <a:cs typeface="Arial" panose="020B0604020202020204" pitchFamily="34" charset="0"/>
              </a:rPr>
              <a:t> Seafloor temperature from Mid Res G simulation with melt fluxes. Transect locations from Figs. 4-6 are </a:t>
            </a:r>
            <a:r>
              <a:rPr lang="en-US" sz="1200" dirty="0" err="1">
                <a:solidFill>
                  <a:srgbClr val="000000"/>
                </a:solidFill>
                <a:latin typeface="Arial" panose="020B0604020202020204" pitchFamily="34" charset="0"/>
                <a:cs typeface="Arial" panose="020B0604020202020204" pitchFamily="34" charset="0"/>
              </a:rPr>
              <a:t>shown.The</a:t>
            </a:r>
            <a:r>
              <a:rPr lang="en-US" sz="1200" dirty="0">
                <a:solidFill>
                  <a:srgbClr val="000000"/>
                </a:solidFill>
                <a:latin typeface="Arial" panose="020B0604020202020204" pitchFamily="34" charset="0"/>
                <a:cs typeface="Arial" panose="020B0604020202020204" pitchFamily="34" charset="0"/>
              </a:rPr>
              <a:t> Amundsen and Weddell Seas are regions of particular interest for present and future ice-shelf melting.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rgbClr val="000000"/>
              </a:solidFill>
              <a:latin typeface="Arial" panose="020B0604020202020204" pitchFamily="34" charset="0"/>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94BF63B7-607A-CD40-AED4-311E6E964C9E}" type="slidenum">
              <a:rPr lang="en-US" smtClean="0"/>
              <a:t>31</a:t>
            </a:fld>
            <a:endParaRPr lang="en-US"/>
          </a:p>
        </p:txBody>
      </p:sp>
    </p:spTree>
    <p:extLst>
      <p:ext uri="{BB962C8B-B14F-4D97-AF65-F5344CB8AC3E}">
        <p14:creationId xmlns:p14="http://schemas.microsoft.com/office/powerpoint/2010/main" val="3399545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one way we are working to better understand where the biases come from</a:t>
            </a:r>
          </a:p>
        </p:txBody>
      </p:sp>
      <p:sp>
        <p:nvSpPr>
          <p:cNvPr id="4" name="Slide Number Placeholder 3"/>
          <p:cNvSpPr>
            <a:spLocks noGrp="1"/>
          </p:cNvSpPr>
          <p:nvPr>
            <p:ph type="sldNum" sz="quarter" idx="5"/>
          </p:nvPr>
        </p:nvSpPr>
        <p:spPr/>
        <p:txBody>
          <a:bodyPr/>
          <a:lstStyle/>
          <a:p>
            <a:fld id="{94BF63B7-607A-CD40-AED4-311E6E964C9E}" type="slidenum">
              <a:rPr lang="en-US" smtClean="0"/>
              <a:t>32</a:t>
            </a:fld>
            <a:endParaRPr lang="en-US"/>
          </a:p>
        </p:txBody>
      </p:sp>
    </p:spTree>
    <p:extLst>
      <p:ext uri="{BB962C8B-B14F-4D97-AF65-F5344CB8AC3E}">
        <p14:creationId xmlns:p14="http://schemas.microsoft.com/office/powerpoint/2010/main" val="3961293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BF63B7-607A-CD40-AED4-311E6E964C9E}" type="slidenum">
              <a:rPr lang="en-US" smtClean="0"/>
              <a:t>33</a:t>
            </a:fld>
            <a:endParaRPr lang="en-US"/>
          </a:p>
        </p:txBody>
      </p:sp>
    </p:spTree>
    <p:extLst>
      <p:ext uri="{BB962C8B-B14F-4D97-AF65-F5344CB8AC3E}">
        <p14:creationId xmlns:p14="http://schemas.microsoft.com/office/powerpoint/2010/main" val="2642001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make some mention here of new (this week!) diagnostics we’ve put in place (SOSE velocities and mixed layer depths in addition to SOSE T,S) … but have not yet looked at in detail for these same simulations</a:t>
            </a:r>
          </a:p>
        </p:txBody>
      </p:sp>
      <p:sp>
        <p:nvSpPr>
          <p:cNvPr id="4" name="Slide Number Placeholder 3"/>
          <p:cNvSpPr>
            <a:spLocks noGrp="1"/>
          </p:cNvSpPr>
          <p:nvPr>
            <p:ph type="sldNum" sz="quarter" idx="10"/>
          </p:nvPr>
        </p:nvSpPr>
        <p:spPr/>
        <p:txBody>
          <a:bodyPr/>
          <a:lstStyle/>
          <a:p>
            <a:fld id="{2872C75A-FF37-3142-93F3-C3194FC50A23}" type="slidenum">
              <a:rPr lang="en-US" smtClean="0"/>
              <a:t>7</a:t>
            </a:fld>
            <a:endParaRPr lang="en-US"/>
          </a:p>
        </p:txBody>
      </p:sp>
    </p:spTree>
    <p:extLst>
      <p:ext uri="{BB962C8B-B14F-4D97-AF65-F5344CB8AC3E}">
        <p14:creationId xmlns:p14="http://schemas.microsoft.com/office/powerpoint/2010/main" val="277766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Icebergs – clearly distinguish</a:t>
            </a:r>
            <a:r>
              <a:rPr lang="en-US" baseline="0" dirty="0"/>
              <a:t> between data iceberg work (now) and dynamic / active </a:t>
            </a:r>
            <a:r>
              <a:rPr lang="en-US" baseline="0" dirty="0" err="1"/>
              <a:t>icberg</a:t>
            </a:r>
            <a:r>
              <a:rPr lang="en-US" baseline="0" dirty="0"/>
              <a:t> model (v2)</a:t>
            </a:r>
          </a:p>
          <a:p>
            <a:endParaRPr lang="en-US" baseline="0" dirty="0"/>
          </a:p>
          <a:p>
            <a:r>
              <a:rPr lang="en-US" sz="1200" kern="1200" dirty="0">
                <a:solidFill>
                  <a:schemeClr val="tx1"/>
                </a:solidFill>
                <a:latin typeface="+mn-lt"/>
                <a:ea typeface="+mn-ea"/>
                <a:cs typeface="+mn-cs"/>
              </a:rPr>
              <a:t>This PR brings in data iceberg capabilities to E3SM through the </a:t>
            </a:r>
            <a:r>
              <a:rPr lang="en-US" sz="1200" kern="1200" dirty="0" err="1">
                <a:solidFill>
                  <a:schemeClr val="tx1"/>
                </a:solidFill>
                <a:latin typeface="+mn-lt"/>
                <a:ea typeface="+mn-ea"/>
                <a:cs typeface="+mn-cs"/>
              </a:rPr>
              <a:t>mpas-seaice</a:t>
            </a:r>
            <a:r>
              <a:rPr lang="en-US" sz="1200" kern="1200" dirty="0">
                <a:solidFill>
                  <a:schemeClr val="tx1"/>
                </a:solidFill>
                <a:latin typeface="+mn-lt"/>
                <a:ea typeface="+mn-ea"/>
                <a:cs typeface="+mn-cs"/>
              </a:rPr>
              <a:t> model. It brings in a new MPAS source </a:t>
            </a:r>
            <a:r>
              <a:rPr lang="en-US" sz="1200" kern="1200" dirty="0" err="1">
                <a:solidFill>
                  <a:schemeClr val="tx1"/>
                </a:solidFill>
                <a:latin typeface="+mn-lt"/>
                <a:ea typeface="+mn-ea"/>
                <a:cs typeface="+mn-cs"/>
              </a:rPr>
              <a:t>submodule</a:t>
            </a:r>
            <a:r>
              <a:rPr lang="en-US" sz="1200" kern="1200" dirty="0">
                <a:solidFill>
                  <a:schemeClr val="tx1"/>
                </a:solidFill>
                <a:latin typeface="+mn-lt"/>
                <a:ea typeface="+mn-ea"/>
                <a:cs typeface="+mn-cs"/>
              </a:rPr>
              <a:t> that includes the necessary changes to </a:t>
            </a:r>
            <a:r>
              <a:rPr lang="en-US" sz="1200" kern="1200" dirty="0" err="1">
                <a:solidFill>
                  <a:schemeClr val="tx1"/>
                </a:solidFill>
                <a:latin typeface="+mn-lt"/>
                <a:ea typeface="+mn-ea"/>
                <a:cs typeface="+mn-cs"/>
              </a:rPr>
              <a:t>mpas-seaice</a:t>
            </a:r>
            <a:r>
              <a:rPr lang="en-US" sz="1200" kern="1200" dirty="0">
                <a:solidFill>
                  <a:schemeClr val="tx1"/>
                </a:solidFill>
                <a:latin typeface="+mn-lt"/>
                <a:ea typeface="+mn-ea"/>
                <a:cs typeface="+mn-cs"/>
              </a:rPr>
              <a:t> -- where the data is read-in and managed -- as well as </a:t>
            </a:r>
            <a:r>
              <a:rPr lang="en-US" sz="1200" kern="1200" dirty="0" err="1">
                <a:solidFill>
                  <a:schemeClr val="tx1"/>
                </a:solidFill>
                <a:latin typeface="+mn-lt"/>
                <a:ea typeface="+mn-ea"/>
                <a:cs typeface="+mn-cs"/>
              </a:rPr>
              <a:t>mpas</a:t>
            </a:r>
            <a:r>
              <a:rPr lang="en-US" sz="1200" kern="1200" dirty="0">
                <a:solidFill>
                  <a:schemeClr val="tx1"/>
                </a:solidFill>
                <a:latin typeface="+mn-lt"/>
                <a:ea typeface="+mn-ea"/>
                <a:cs typeface="+mn-cs"/>
              </a:rPr>
              <a:t>-ocean where the data is used. New coupler fields are created and passed between </a:t>
            </a:r>
            <a:r>
              <a:rPr lang="en-US" sz="1200" kern="1200" dirty="0" err="1">
                <a:solidFill>
                  <a:schemeClr val="tx1"/>
                </a:solidFill>
                <a:latin typeface="+mn-lt"/>
                <a:ea typeface="+mn-ea"/>
                <a:cs typeface="+mn-cs"/>
              </a:rPr>
              <a:t>mpas-seaice</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mpas</a:t>
            </a:r>
            <a:r>
              <a:rPr lang="en-US" sz="1200" kern="1200" dirty="0">
                <a:solidFill>
                  <a:schemeClr val="tx1"/>
                </a:solidFill>
                <a:latin typeface="+mn-lt"/>
                <a:ea typeface="+mn-ea"/>
                <a:cs typeface="+mn-cs"/>
              </a:rPr>
              <a:t>-ocean via the coupler, and there are several new </a:t>
            </a:r>
            <a:r>
              <a:rPr lang="en-US" sz="1200" kern="1200" dirty="0" err="1">
                <a:solidFill>
                  <a:schemeClr val="tx1"/>
                </a:solidFill>
                <a:latin typeface="+mn-lt"/>
                <a:ea typeface="+mn-ea"/>
                <a:cs typeface="+mn-cs"/>
              </a:rPr>
              <a:t>compsets</a:t>
            </a:r>
            <a:r>
              <a:rPr lang="en-US" sz="1200" kern="1200" dirty="0">
                <a:solidFill>
                  <a:schemeClr val="tx1"/>
                </a:solidFill>
                <a:latin typeface="+mn-lt"/>
                <a:ea typeface="+mn-ea"/>
                <a:cs typeface="+mn-cs"/>
              </a:rPr>
              <a:t> added:</a:t>
            </a:r>
          </a:p>
          <a:p>
            <a:r>
              <a:rPr lang="en-US" sz="1200" kern="1200" dirty="0">
                <a:solidFill>
                  <a:schemeClr val="tx1"/>
                </a:solidFill>
                <a:latin typeface="+mn-lt"/>
                <a:ea typeface="+mn-ea"/>
                <a:cs typeface="+mn-cs"/>
              </a:rPr>
              <a:t>GMPAS-DIB-NYF</a:t>
            </a:r>
          </a:p>
          <a:p>
            <a:r>
              <a:rPr lang="en-US" sz="1200" kern="1200" dirty="0">
                <a:solidFill>
                  <a:schemeClr val="tx1"/>
                </a:solidFill>
                <a:latin typeface="+mn-lt"/>
                <a:ea typeface="+mn-ea"/>
                <a:cs typeface="+mn-cs"/>
              </a:rPr>
              <a:t>GMPAS-NYF-ISMF</a:t>
            </a:r>
          </a:p>
          <a:p>
            <a:r>
              <a:rPr lang="en-US" sz="1200" kern="1200" dirty="0">
                <a:solidFill>
                  <a:schemeClr val="tx1"/>
                </a:solidFill>
                <a:latin typeface="+mn-lt"/>
                <a:ea typeface="+mn-ea"/>
                <a:cs typeface="+mn-cs"/>
              </a:rPr>
              <a:t>GMPAS-DIB-NYF-ISMF</a:t>
            </a:r>
          </a:p>
          <a:p>
            <a:r>
              <a:rPr lang="en-US" sz="1200" kern="1200" dirty="0">
                <a:solidFill>
                  <a:schemeClr val="tx1"/>
                </a:solidFill>
                <a:latin typeface="+mn-lt"/>
                <a:ea typeface="+mn-ea"/>
                <a:cs typeface="+mn-cs"/>
              </a:rPr>
              <a:t>GMPAS-DIB-IAF</a:t>
            </a:r>
          </a:p>
          <a:p>
            <a:r>
              <a:rPr lang="en-US" sz="1200" kern="1200" dirty="0">
                <a:solidFill>
                  <a:schemeClr val="tx1"/>
                </a:solidFill>
                <a:latin typeface="+mn-lt"/>
                <a:ea typeface="+mn-ea"/>
                <a:cs typeface="+mn-cs"/>
              </a:rPr>
              <a:t>GMPAS-IAF-ISMF</a:t>
            </a:r>
          </a:p>
          <a:p>
            <a:r>
              <a:rPr lang="en-US" sz="1200" kern="1200" dirty="0">
                <a:solidFill>
                  <a:schemeClr val="tx1"/>
                </a:solidFill>
                <a:latin typeface="+mn-lt"/>
                <a:ea typeface="+mn-ea"/>
                <a:cs typeface="+mn-cs"/>
              </a:rPr>
              <a:t>GMPAS-DIB-IAF-ISMF</a:t>
            </a:r>
          </a:p>
          <a:p>
            <a:r>
              <a:rPr lang="en-US" sz="1200" kern="1200" dirty="0">
                <a:solidFill>
                  <a:schemeClr val="tx1"/>
                </a:solidFill>
                <a:latin typeface="+mn-lt"/>
                <a:ea typeface="+mn-ea"/>
                <a:cs typeface="+mn-cs"/>
              </a:rPr>
              <a:t>A_WCYCL1850-DIB</a:t>
            </a:r>
          </a:p>
          <a:p>
            <a:r>
              <a:rPr lang="en-US" sz="1200" kern="1200" dirty="0">
                <a:solidFill>
                  <a:schemeClr val="tx1"/>
                </a:solidFill>
                <a:latin typeface="+mn-lt"/>
                <a:ea typeface="+mn-ea"/>
                <a:cs typeface="+mn-cs"/>
              </a:rPr>
              <a:t>A_WCYCL1850-DIB-ISMF</a:t>
            </a:r>
          </a:p>
          <a:p>
            <a:r>
              <a:rPr lang="en-US" sz="1200" kern="1200" dirty="0">
                <a:solidFill>
                  <a:schemeClr val="tx1"/>
                </a:solidFill>
                <a:latin typeface="+mn-lt"/>
                <a:ea typeface="+mn-ea"/>
                <a:cs typeface="+mn-cs"/>
              </a:rPr>
              <a:t>A_WCYCL1850-DIB_CMIP6</a:t>
            </a:r>
          </a:p>
          <a:p>
            <a:r>
              <a:rPr lang="en-US" sz="1200" kern="1200" dirty="0">
                <a:solidFill>
                  <a:schemeClr val="tx1"/>
                </a:solidFill>
                <a:latin typeface="+mn-lt"/>
                <a:ea typeface="+mn-ea"/>
                <a:cs typeface="+mn-cs"/>
              </a:rPr>
              <a:t>A_WCYCL1850-DIB-ISMF_CMIP6</a:t>
            </a:r>
          </a:p>
          <a:p>
            <a:r>
              <a:rPr lang="en-US" sz="1200" kern="1200" dirty="0">
                <a:solidFill>
                  <a:schemeClr val="tx1"/>
                </a:solidFill>
                <a:latin typeface="+mn-lt"/>
                <a:ea typeface="+mn-ea"/>
                <a:cs typeface="+mn-cs"/>
              </a:rPr>
              <a:t>The naming convention applied to the </a:t>
            </a:r>
            <a:r>
              <a:rPr lang="en-US" sz="1200" kern="1200" dirty="0" err="1">
                <a:solidFill>
                  <a:schemeClr val="tx1"/>
                </a:solidFill>
                <a:latin typeface="+mn-lt"/>
                <a:ea typeface="+mn-ea"/>
                <a:cs typeface="+mn-cs"/>
              </a:rPr>
              <a:t>compsets</a:t>
            </a:r>
            <a:r>
              <a:rPr lang="en-US" sz="1200" kern="1200" dirty="0">
                <a:solidFill>
                  <a:schemeClr val="tx1"/>
                </a:solidFill>
                <a:latin typeface="+mn-lt"/>
                <a:ea typeface="+mn-ea"/>
                <a:cs typeface="+mn-cs"/>
              </a:rPr>
              <a:t> is that "DIB" includes </a:t>
            </a:r>
            <a:r>
              <a:rPr lang="en-US" sz="1200" kern="1200" dirty="0" err="1">
                <a:solidFill>
                  <a:schemeClr val="tx1"/>
                </a:solidFill>
                <a:latin typeface="+mn-lt"/>
                <a:ea typeface="+mn-ea"/>
                <a:cs typeface="+mn-cs"/>
              </a:rPr>
              <a:t>DataIceBergs</a:t>
            </a:r>
            <a:r>
              <a:rPr lang="en-US" sz="1200" kern="1200" dirty="0">
                <a:solidFill>
                  <a:schemeClr val="tx1"/>
                </a:solidFill>
                <a:latin typeface="+mn-lt"/>
                <a:ea typeface="+mn-ea"/>
                <a:cs typeface="+mn-cs"/>
              </a:rPr>
              <a:t> and "ISMF" indicates </a:t>
            </a:r>
            <a:r>
              <a:rPr lang="en-US" sz="1200" kern="1200" dirty="0" err="1">
                <a:solidFill>
                  <a:schemeClr val="tx1"/>
                </a:solidFill>
                <a:latin typeface="+mn-lt"/>
                <a:ea typeface="+mn-ea"/>
                <a:cs typeface="+mn-cs"/>
              </a:rPr>
              <a:t>IceSheet</a:t>
            </a:r>
            <a:r>
              <a:rPr lang="en-US" sz="1200" kern="1200" dirty="0">
                <a:solidFill>
                  <a:schemeClr val="tx1"/>
                </a:solidFill>
                <a:latin typeface="+mn-lt"/>
                <a:ea typeface="+mn-ea"/>
                <a:cs typeface="+mn-cs"/>
              </a:rPr>
              <a:t> Melt Fluxes. In support of the new G-</a:t>
            </a:r>
            <a:r>
              <a:rPr lang="en-US" sz="1200" kern="1200" dirty="0" err="1">
                <a:solidFill>
                  <a:schemeClr val="tx1"/>
                </a:solidFill>
                <a:latin typeface="+mn-lt"/>
                <a:ea typeface="+mn-ea"/>
                <a:cs typeface="+mn-cs"/>
              </a:rPr>
              <a:t>compsets</a:t>
            </a:r>
            <a:r>
              <a:rPr lang="en-US" sz="1200" kern="1200" dirty="0">
                <a:solidFill>
                  <a:schemeClr val="tx1"/>
                </a:solidFill>
                <a:latin typeface="+mn-lt"/>
                <a:ea typeface="+mn-ea"/>
                <a:cs typeface="+mn-cs"/>
              </a:rPr>
              <a:t>, there are new extensions to </a:t>
            </a:r>
            <a:r>
              <a:rPr lang="en-US" sz="1200" kern="1200" dirty="0" err="1">
                <a:solidFill>
                  <a:schemeClr val="tx1"/>
                </a:solidFill>
                <a:latin typeface="+mn-lt"/>
                <a:ea typeface="+mn-ea"/>
                <a:cs typeface="+mn-cs"/>
              </a:rPr>
              <a:t>drof</a:t>
            </a:r>
            <a:r>
              <a:rPr lang="en-US" sz="1200" kern="1200" dirty="0">
                <a:solidFill>
                  <a:schemeClr val="tx1"/>
                </a:solidFill>
                <a:latin typeface="+mn-lt"/>
                <a:ea typeface="+mn-ea"/>
                <a:cs typeface="+mn-cs"/>
              </a:rPr>
              <a:t> to remove different percentages of runoff from Antarctica via new data files. That "runoff" is replaced by the data icebergs and their eventual melting.</a:t>
            </a:r>
            <a:endParaRPr lang="en-US" dirty="0"/>
          </a:p>
          <a:p>
            <a:endParaRPr lang="en-US" dirty="0"/>
          </a:p>
        </p:txBody>
      </p:sp>
      <p:sp>
        <p:nvSpPr>
          <p:cNvPr id="4" name="Slide Number Placeholder 3"/>
          <p:cNvSpPr>
            <a:spLocks noGrp="1"/>
          </p:cNvSpPr>
          <p:nvPr>
            <p:ph type="sldNum" sz="quarter" idx="10"/>
          </p:nvPr>
        </p:nvSpPr>
        <p:spPr/>
        <p:txBody>
          <a:bodyPr/>
          <a:lstStyle/>
          <a:p>
            <a:fld id="{94BF63B7-607A-CD40-AED4-311E6E964C9E}" type="slidenum">
              <a:rPr lang="en-US" smtClean="0"/>
              <a:t>8</a:t>
            </a:fld>
            <a:endParaRPr lang="en-US"/>
          </a:p>
        </p:txBody>
      </p:sp>
    </p:spTree>
    <p:extLst>
      <p:ext uri="{BB962C8B-B14F-4D97-AF65-F5344CB8AC3E}">
        <p14:creationId xmlns:p14="http://schemas.microsoft.com/office/powerpoint/2010/main" val="1408875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Icebergs – clearly distinguish</a:t>
            </a:r>
            <a:r>
              <a:rPr lang="en-US" baseline="0" dirty="0"/>
              <a:t> between data iceberg work (now) and dynamic / active </a:t>
            </a:r>
            <a:r>
              <a:rPr lang="en-US" baseline="0" dirty="0" err="1"/>
              <a:t>icberg</a:t>
            </a:r>
            <a:r>
              <a:rPr lang="en-US" baseline="0" dirty="0"/>
              <a:t> model (v2)</a:t>
            </a:r>
          </a:p>
          <a:p>
            <a:endParaRPr lang="en-US" baseline="0" dirty="0"/>
          </a:p>
          <a:p>
            <a:r>
              <a:rPr lang="en-US" sz="1200" kern="1200" dirty="0">
                <a:solidFill>
                  <a:schemeClr val="tx1"/>
                </a:solidFill>
                <a:latin typeface="+mn-lt"/>
                <a:ea typeface="+mn-ea"/>
                <a:cs typeface="+mn-cs"/>
              </a:rPr>
              <a:t>This PR brings in data iceberg capabilities to E3SM through the </a:t>
            </a:r>
            <a:r>
              <a:rPr lang="en-US" sz="1200" kern="1200" dirty="0" err="1">
                <a:solidFill>
                  <a:schemeClr val="tx1"/>
                </a:solidFill>
                <a:latin typeface="+mn-lt"/>
                <a:ea typeface="+mn-ea"/>
                <a:cs typeface="+mn-cs"/>
              </a:rPr>
              <a:t>mpas-seaice</a:t>
            </a:r>
            <a:r>
              <a:rPr lang="en-US" sz="1200" kern="1200" dirty="0">
                <a:solidFill>
                  <a:schemeClr val="tx1"/>
                </a:solidFill>
                <a:latin typeface="+mn-lt"/>
                <a:ea typeface="+mn-ea"/>
                <a:cs typeface="+mn-cs"/>
              </a:rPr>
              <a:t> model. It brings in a new MPAS source </a:t>
            </a:r>
            <a:r>
              <a:rPr lang="en-US" sz="1200" kern="1200" dirty="0" err="1">
                <a:solidFill>
                  <a:schemeClr val="tx1"/>
                </a:solidFill>
                <a:latin typeface="+mn-lt"/>
                <a:ea typeface="+mn-ea"/>
                <a:cs typeface="+mn-cs"/>
              </a:rPr>
              <a:t>submodule</a:t>
            </a:r>
            <a:r>
              <a:rPr lang="en-US" sz="1200" kern="1200" dirty="0">
                <a:solidFill>
                  <a:schemeClr val="tx1"/>
                </a:solidFill>
                <a:latin typeface="+mn-lt"/>
                <a:ea typeface="+mn-ea"/>
                <a:cs typeface="+mn-cs"/>
              </a:rPr>
              <a:t> that includes the necessary changes to </a:t>
            </a:r>
            <a:r>
              <a:rPr lang="en-US" sz="1200" kern="1200" dirty="0" err="1">
                <a:solidFill>
                  <a:schemeClr val="tx1"/>
                </a:solidFill>
                <a:latin typeface="+mn-lt"/>
                <a:ea typeface="+mn-ea"/>
                <a:cs typeface="+mn-cs"/>
              </a:rPr>
              <a:t>mpas-seaice</a:t>
            </a:r>
            <a:r>
              <a:rPr lang="en-US" sz="1200" kern="1200" dirty="0">
                <a:solidFill>
                  <a:schemeClr val="tx1"/>
                </a:solidFill>
                <a:latin typeface="+mn-lt"/>
                <a:ea typeface="+mn-ea"/>
                <a:cs typeface="+mn-cs"/>
              </a:rPr>
              <a:t> -- where the data is read-in and managed -- as well as </a:t>
            </a:r>
            <a:r>
              <a:rPr lang="en-US" sz="1200" kern="1200" dirty="0" err="1">
                <a:solidFill>
                  <a:schemeClr val="tx1"/>
                </a:solidFill>
                <a:latin typeface="+mn-lt"/>
                <a:ea typeface="+mn-ea"/>
                <a:cs typeface="+mn-cs"/>
              </a:rPr>
              <a:t>mpas</a:t>
            </a:r>
            <a:r>
              <a:rPr lang="en-US" sz="1200" kern="1200" dirty="0">
                <a:solidFill>
                  <a:schemeClr val="tx1"/>
                </a:solidFill>
                <a:latin typeface="+mn-lt"/>
                <a:ea typeface="+mn-ea"/>
                <a:cs typeface="+mn-cs"/>
              </a:rPr>
              <a:t>-ocean where the data is used. New coupler fields are created and passed between </a:t>
            </a:r>
            <a:r>
              <a:rPr lang="en-US" sz="1200" kern="1200" dirty="0" err="1">
                <a:solidFill>
                  <a:schemeClr val="tx1"/>
                </a:solidFill>
                <a:latin typeface="+mn-lt"/>
                <a:ea typeface="+mn-ea"/>
                <a:cs typeface="+mn-cs"/>
              </a:rPr>
              <a:t>mpas-seaice</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mpas</a:t>
            </a:r>
            <a:r>
              <a:rPr lang="en-US" sz="1200" kern="1200" dirty="0">
                <a:solidFill>
                  <a:schemeClr val="tx1"/>
                </a:solidFill>
                <a:latin typeface="+mn-lt"/>
                <a:ea typeface="+mn-ea"/>
                <a:cs typeface="+mn-cs"/>
              </a:rPr>
              <a:t>-ocean via the coupler, and there are several new </a:t>
            </a:r>
            <a:r>
              <a:rPr lang="en-US" sz="1200" kern="1200" dirty="0" err="1">
                <a:solidFill>
                  <a:schemeClr val="tx1"/>
                </a:solidFill>
                <a:latin typeface="+mn-lt"/>
                <a:ea typeface="+mn-ea"/>
                <a:cs typeface="+mn-cs"/>
              </a:rPr>
              <a:t>compsets</a:t>
            </a:r>
            <a:r>
              <a:rPr lang="en-US" sz="1200" kern="1200" dirty="0">
                <a:solidFill>
                  <a:schemeClr val="tx1"/>
                </a:solidFill>
                <a:latin typeface="+mn-lt"/>
                <a:ea typeface="+mn-ea"/>
                <a:cs typeface="+mn-cs"/>
              </a:rPr>
              <a:t> added:</a:t>
            </a:r>
          </a:p>
          <a:p>
            <a:r>
              <a:rPr lang="en-US" sz="1200" kern="1200" dirty="0">
                <a:solidFill>
                  <a:schemeClr val="tx1"/>
                </a:solidFill>
                <a:latin typeface="+mn-lt"/>
                <a:ea typeface="+mn-ea"/>
                <a:cs typeface="+mn-cs"/>
              </a:rPr>
              <a:t>GMPAS-DIB-NYF</a:t>
            </a:r>
          </a:p>
          <a:p>
            <a:r>
              <a:rPr lang="en-US" sz="1200" kern="1200" dirty="0">
                <a:solidFill>
                  <a:schemeClr val="tx1"/>
                </a:solidFill>
                <a:latin typeface="+mn-lt"/>
                <a:ea typeface="+mn-ea"/>
                <a:cs typeface="+mn-cs"/>
              </a:rPr>
              <a:t>GMPAS-NYF-ISMF</a:t>
            </a:r>
          </a:p>
          <a:p>
            <a:r>
              <a:rPr lang="en-US" sz="1200" kern="1200" dirty="0">
                <a:solidFill>
                  <a:schemeClr val="tx1"/>
                </a:solidFill>
                <a:latin typeface="+mn-lt"/>
                <a:ea typeface="+mn-ea"/>
                <a:cs typeface="+mn-cs"/>
              </a:rPr>
              <a:t>GMPAS-DIB-NYF-ISMF</a:t>
            </a:r>
          </a:p>
          <a:p>
            <a:r>
              <a:rPr lang="en-US" sz="1200" kern="1200" dirty="0">
                <a:solidFill>
                  <a:schemeClr val="tx1"/>
                </a:solidFill>
                <a:latin typeface="+mn-lt"/>
                <a:ea typeface="+mn-ea"/>
                <a:cs typeface="+mn-cs"/>
              </a:rPr>
              <a:t>GMPAS-DIB-IAF</a:t>
            </a:r>
          </a:p>
          <a:p>
            <a:r>
              <a:rPr lang="en-US" sz="1200" kern="1200" dirty="0">
                <a:solidFill>
                  <a:schemeClr val="tx1"/>
                </a:solidFill>
                <a:latin typeface="+mn-lt"/>
                <a:ea typeface="+mn-ea"/>
                <a:cs typeface="+mn-cs"/>
              </a:rPr>
              <a:t>GMPAS-IAF-ISMF</a:t>
            </a:r>
          </a:p>
          <a:p>
            <a:r>
              <a:rPr lang="en-US" sz="1200" kern="1200" dirty="0">
                <a:solidFill>
                  <a:schemeClr val="tx1"/>
                </a:solidFill>
                <a:latin typeface="+mn-lt"/>
                <a:ea typeface="+mn-ea"/>
                <a:cs typeface="+mn-cs"/>
              </a:rPr>
              <a:t>GMPAS-DIB-IAF-ISMF</a:t>
            </a:r>
          </a:p>
          <a:p>
            <a:r>
              <a:rPr lang="en-US" sz="1200" kern="1200" dirty="0">
                <a:solidFill>
                  <a:schemeClr val="tx1"/>
                </a:solidFill>
                <a:latin typeface="+mn-lt"/>
                <a:ea typeface="+mn-ea"/>
                <a:cs typeface="+mn-cs"/>
              </a:rPr>
              <a:t>A_WCYCL1850-DIB</a:t>
            </a:r>
          </a:p>
          <a:p>
            <a:r>
              <a:rPr lang="en-US" sz="1200" kern="1200" dirty="0">
                <a:solidFill>
                  <a:schemeClr val="tx1"/>
                </a:solidFill>
                <a:latin typeface="+mn-lt"/>
                <a:ea typeface="+mn-ea"/>
                <a:cs typeface="+mn-cs"/>
              </a:rPr>
              <a:t>A_WCYCL1850-DIB-ISMF</a:t>
            </a:r>
          </a:p>
          <a:p>
            <a:r>
              <a:rPr lang="en-US" sz="1200" kern="1200" dirty="0">
                <a:solidFill>
                  <a:schemeClr val="tx1"/>
                </a:solidFill>
                <a:latin typeface="+mn-lt"/>
                <a:ea typeface="+mn-ea"/>
                <a:cs typeface="+mn-cs"/>
              </a:rPr>
              <a:t>A_WCYCL1850-DIB_CMIP6</a:t>
            </a:r>
          </a:p>
          <a:p>
            <a:r>
              <a:rPr lang="en-US" sz="1200" kern="1200" dirty="0">
                <a:solidFill>
                  <a:schemeClr val="tx1"/>
                </a:solidFill>
                <a:latin typeface="+mn-lt"/>
                <a:ea typeface="+mn-ea"/>
                <a:cs typeface="+mn-cs"/>
              </a:rPr>
              <a:t>A_WCYCL1850-DIB-ISMF_CMIP6</a:t>
            </a:r>
          </a:p>
          <a:p>
            <a:r>
              <a:rPr lang="en-US" sz="1200" kern="1200" dirty="0">
                <a:solidFill>
                  <a:schemeClr val="tx1"/>
                </a:solidFill>
                <a:latin typeface="+mn-lt"/>
                <a:ea typeface="+mn-ea"/>
                <a:cs typeface="+mn-cs"/>
              </a:rPr>
              <a:t>The naming convention applied to the </a:t>
            </a:r>
            <a:r>
              <a:rPr lang="en-US" sz="1200" kern="1200" dirty="0" err="1">
                <a:solidFill>
                  <a:schemeClr val="tx1"/>
                </a:solidFill>
                <a:latin typeface="+mn-lt"/>
                <a:ea typeface="+mn-ea"/>
                <a:cs typeface="+mn-cs"/>
              </a:rPr>
              <a:t>compsets</a:t>
            </a:r>
            <a:r>
              <a:rPr lang="en-US" sz="1200" kern="1200" dirty="0">
                <a:solidFill>
                  <a:schemeClr val="tx1"/>
                </a:solidFill>
                <a:latin typeface="+mn-lt"/>
                <a:ea typeface="+mn-ea"/>
                <a:cs typeface="+mn-cs"/>
              </a:rPr>
              <a:t> is that "DIB" includes </a:t>
            </a:r>
            <a:r>
              <a:rPr lang="en-US" sz="1200" kern="1200" dirty="0" err="1">
                <a:solidFill>
                  <a:schemeClr val="tx1"/>
                </a:solidFill>
                <a:latin typeface="+mn-lt"/>
                <a:ea typeface="+mn-ea"/>
                <a:cs typeface="+mn-cs"/>
              </a:rPr>
              <a:t>DataIceBergs</a:t>
            </a:r>
            <a:r>
              <a:rPr lang="en-US" sz="1200" kern="1200" dirty="0">
                <a:solidFill>
                  <a:schemeClr val="tx1"/>
                </a:solidFill>
                <a:latin typeface="+mn-lt"/>
                <a:ea typeface="+mn-ea"/>
                <a:cs typeface="+mn-cs"/>
              </a:rPr>
              <a:t> and "ISMF" indicates </a:t>
            </a:r>
            <a:r>
              <a:rPr lang="en-US" sz="1200" kern="1200" dirty="0" err="1">
                <a:solidFill>
                  <a:schemeClr val="tx1"/>
                </a:solidFill>
                <a:latin typeface="+mn-lt"/>
                <a:ea typeface="+mn-ea"/>
                <a:cs typeface="+mn-cs"/>
              </a:rPr>
              <a:t>IceSheet</a:t>
            </a:r>
            <a:r>
              <a:rPr lang="en-US" sz="1200" kern="1200" dirty="0">
                <a:solidFill>
                  <a:schemeClr val="tx1"/>
                </a:solidFill>
                <a:latin typeface="+mn-lt"/>
                <a:ea typeface="+mn-ea"/>
                <a:cs typeface="+mn-cs"/>
              </a:rPr>
              <a:t> Melt Fluxes. In support of the new G-</a:t>
            </a:r>
            <a:r>
              <a:rPr lang="en-US" sz="1200" kern="1200" dirty="0" err="1">
                <a:solidFill>
                  <a:schemeClr val="tx1"/>
                </a:solidFill>
                <a:latin typeface="+mn-lt"/>
                <a:ea typeface="+mn-ea"/>
                <a:cs typeface="+mn-cs"/>
              </a:rPr>
              <a:t>compsets</a:t>
            </a:r>
            <a:r>
              <a:rPr lang="en-US" sz="1200" kern="1200" dirty="0">
                <a:solidFill>
                  <a:schemeClr val="tx1"/>
                </a:solidFill>
                <a:latin typeface="+mn-lt"/>
                <a:ea typeface="+mn-ea"/>
                <a:cs typeface="+mn-cs"/>
              </a:rPr>
              <a:t>, there are new extensions to </a:t>
            </a:r>
            <a:r>
              <a:rPr lang="en-US" sz="1200" kern="1200" dirty="0" err="1">
                <a:solidFill>
                  <a:schemeClr val="tx1"/>
                </a:solidFill>
                <a:latin typeface="+mn-lt"/>
                <a:ea typeface="+mn-ea"/>
                <a:cs typeface="+mn-cs"/>
              </a:rPr>
              <a:t>drof</a:t>
            </a:r>
            <a:r>
              <a:rPr lang="en-US" sz="1200" kern="1200" dirty="0">
                <a:solidFill>
                  <a:schemeClr val="tx1"/>
                </a:solidFill>
                <a:latin typeface="+mn-lt"/>
                <a:ea typeface="+mn-ea"/>
                <a:cs typeface="+mn-cs"/>
              </a:rPr>
              <a:t> to remove different percentages of runoff from Antarctica via new data files. That "runoff" is replaced by the data icebergs and their eventual melting.</a:t>
            </a:r>
            <a:endParaRPr lang="en-US" dirty="0"/>
          </a:p>
          <a:p>
            <a:endParaRPr lang="en-US" dirty="0"/>
          </a:p>
        </p:txBody>
      </p:sp>
      <p:sp>
        <p:nvSpPr>
          <p:cNvPr id="4" name="Slide Number Placeholder 3"/>
          <p:cNvSpPr>
            <a:spLocks noGrp="1"/>
          </p:cNvSpPr>
          <p:nvPr>
            <p:ph type="sldNum" sz="quarter" idx="10"/>
          </p:nvPr>
        </p:nvSpPr>
        <p:spPr/>
        <p:txBody>
          <a:bodyPr/>
          <a:lstStyle/>
          <a:p>
            <a:fld id="{94BF63B7-607A-CD40-AED4-311E6E964C9E}" type="slidenum">
              <a:rPr lang="en-US" smtClean="0"/>
              <a:t>9</a:t>
            </a:fld>
            <a:endParaRPr lang="en-US"/>
          </a:p>
        </p:txBody>
      </p:sp>
    </p:spTree>
    <p:extLst>
      <p:ext uri="{BB962C8B-B14F-4D97-AF65-F5344CB8AC3E}">
        <p14:creationId xmlns:p14="http://schemas.microsoft.com/office/powerpoint/2010/main" val="3337706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Icebergs – clearly distinguish</a:t>
            </a:r>
            <a:r>
              <a:rPr lang="en-US" baseline="0" dirty="0"/>
              <a:t> between data iceberg work (now) and dynamic / active </a:t>
            </a:r>
            <a:r>
              <a:rPr lang="en-US" baseline="0" dirty="0" err="1"/>
              <a:t>icberg</a:t>
            </a:r>
            <a:r>
              <a:rPr lang="en-US" baseline="0" dirty="0"/>
              <a:t> model (v2)</a:t>
            </a:r>
          </a:p>
          <a:p>
            <a:endParaRPr lang="en-US" baseline="0" dirty="0"/>
          </a:p>
          <a:p>
            <a:r>
              <a:rPr lang="en-US" sz="1200" kern="1200" dirty="0">
                <a:solidFill>
                  <a:schemeClr val="tx1"/>
                </a:solidFill>
                <a:latin typeface="+mn-lt"/>
                <a:ea typeface="+mn-ea"/>
                <a:cs typeface="+mn-cs"/>
              </a:rPr>
              <a:t>This PR brings in data iceberg capabilities to E3SM through the </a:t>
            </a:r>
            <a:r>
              <a:rPr lang="en-US" sz="1200" kern="1200" dirty="0" err="1">
                <a:solidFill>
                  <a:schemeClr val="tx1"/>
                </a:solidFill>
                <a:latin typeface="+mn-lt"/>
                <a:ea typeface="+mn-ea"/>
                <a:cs typeface="+mn-cs"/>
              </a:rPr>
              <a:t>mpas-seaice</a:t>
            </a:r>
            <a:r>
              <a:rPr lang="en-US" sz="1200" kern="1200" dirty="0">
                <a:solidFill>
                  <a:schemeClr val="tx1"/>
                </a:solidFill>
                <a:latin typeface="+mn-lt"/>
                <a:ea typeface="+mn-ea"/>
                <a:cs typeface="+mn-cs"/>
              </a:rPr>
              <a:t> model. It brings in a new MPAS source </a:t>
            </a:r>
            <a:r>
              <a:rPr lang="en-US" sz="1200" kern="1200" dirty="0" err="1">
                <a:solidFill>
                  <a:schemeClr val="tx1"/>
                </a:solidFill>
                <a:latin typeface="+mn-lt"/>
                <a:ea typeface="+mn-ea"/>
                <a:cs typeface="+mn-cs"/>
              </a:rPr>
              <a:t>submodule</a:t>
            </a:r>
            <a:r>
              <a:rPr lang="en-US" sz="1200" kern="1200" dirty="0">
                <a:solidFill>
                  <a:schemeClr val="tx1"/>
                </a:solidFill>
                <a:latin typeface="+mn-lt"/>
                <a:ea typeface="+mn-ea"/>
                <a:cs typeface="+mn-cs"/>
              </a:rPr>
              <a:t> that includes the necessary changes to </a:t>
            </a:r>
            <a:r>
              <a:rPr lang="en-US" sz="1200" kern="1200" dirty="0" err="1">
                <a:solidFill>
                  <a:schemeClr val="tx1"/>
                </a:solidFill>
                <a:latin typeface="+mn-lt"/>
                <a:ea typeface="+mn-ea"/>
                <a:cs typeface="+mn-cs"/>
              </a:rPr>
              <a:t>mpas-seaice</a:t>
            </a:r>
            <a:r>
              <a:rPr lang="en-US" sz="1200" kern="1200" dirty="0">
                <a:solidFill>
                  <a:schemeClr val="tx1"/>
                </a:solidFill>
                <a:latin typeface="+mn-lt"/>
                <a:ea typeface="+mn-ea"/>
                <a:cs typeface="+mn-cs"/>
              </a:rPr>
              <a:t> -- where the data is read-in and managed -- as well as </a:t>
            </a:r>
            <a:r>
              <a:rPr lang="en-US" sz="1200" kern="1200" dirty="0" err="1">
                <a:solidFill>
                  <a:schemeClr val="tx1"/>
                </a:solidFill>
                <a:latin typeface="+mn-lt"/>
                <a:ea typeface="+mn-ea"/>
                <a:cs typeface="+mn-cs"/>
              </a:rPr>
              <a:t>mpas</a:t>
            </a:r>
            <a:r>
              <a:rPr lang="en-US" sz="1200" kern="1200" dirty="0">
                <a:solidFill>
                  <a:schemeClr val="tx1"/>
                </a:solidFill>
                <a:latin typeface="+mn-lt"/>
                <a:ea typeface="+mn-ea"/>
                <a:cs typeface="+mn-cs"/>
              </a:rPr>
              <a:t>-ocean where the data is used. New coupler fields are created and passed between </a:t>
            </a:r>
            <a:r>
              <a:rPr lang="en-US" sz="1200" kern="1200" dirty="0" err="1">
                <a:solidFill>
                  <a:schemeClr val="tx1"/>
                </a:solidFill>
                <a:latin typeface="+mn-lt"/>
                <a:ea typeface="+mn-ea"/>
                <a:cs typeface="+mn-cs"/>
              </a:rPr>
              <a:t>mpas-seaice</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mpas</a:t>
            </a:r>
            <a:r>
              <a:rPr lang="en-US" sz="1200" kern="1200" dirty="0">
                <a:solidFill>
                  <a:schemeClr val="tx1"/>
                </a:solidFill>
                <a:latin typeface="+mn-lt"/>
                <a:ea typeface="+mn-ea"/>
                <a:cs typeface="+mn-cs"/>
              </a:rPr>
              <a:t>-ocean via the coupler, and there are several new </a:t>
            </a:r>
            <a:r>
              <a:rPr lang="en-US" sz="1200" kern="1200" dirty="0" err="1">
                <a:solidFill>
                  <a:schemeClr val="tx1"/>
                </a:solidFill>
                <a:latin typeface="+mn-lt"/>
                <a:ea typeface="+mn-ea"/>
                <a:cs typeface="+mn-cs"/>
              </a:rPr>
              <a:t>compsets</a:t>
            </a:r>
            <a:r>
              <a:rPr lang="en-US" sz="1200" kern="1200" dirty="0">
                <a:solidFill>
                  <a:schemeClr val="tx1"/>
                </a:solidFill>
                <a:latin typeface="+mn-lt"/>
                <a:ea typeface="+mn-ea"/>
                <a:cs typeface="+mn-cs"/>
              </a:rPr>
              <a:t> added:</a:t>
            </a:r>
          </a:p>
          <a:p>
            <a:r>
              <a:rPr lang="en-US" sz="1200" kern="1200" dirty="0">
                <a:solidFill>
                  <a:schemeClr val="tx1"/>
                </a:solidFill>
                <a:latin typeface="+mn-lt"/>
                <a:ea typeface="+mn-ea"/>
                <a:cs typeface="+mn-cs"/>
              </a:rPr>
              <a:t>GMPAS-DIB-NYF</a:t>
            </a:r>
          </a:p>
          <a:p>
            <a:r>
              <a:rPr lang="en-US" sz="1200" kern="1200" dirty="0">
                <a:solidFill>
                  <a:schemeClr val="tx1"/>
                </a:solidFill>
                <a:latin typeface="+mn-lt"/>
                <a:ea typeface="+mn-ea"/>
                <a:cs typeface="+mn-cs"/>
              </a:rPr>
              <a:t>GMPAS-NYF-ISMF</a:t>
            </a:r>
          </a:p>
          <a:p>
            <a:r>
              <a:rPr lang="en-US" sz="1200" kern="1200" dirty="0">
                <a:solidFill>
                  <a:schemeClr val="tx1"/>
                </a:solidFill>
                <a:latin typeface="+mn-lt"/>
                <a:ea typeface="+mn-ea"/>
                <a:cs typeface="+mn-cs"/>
              </a:rPr>
              <a:t>GMPAS-DIB-NYF-ISMF</a:t>
            </a:r>
          </a:p>
          <a:p>
            <a:r>
              <a:rPr lang="en-US" sz="1200" kern="1200" dirty="0">
                <a:solidFill>
                  <a:schemeClr val="tx1"/>
                </a:solidFill>
                <a:latin typeface="+mn-lt"/>
                <a:ea typeface="+mn-ea"/>
                <a:cs typeface="+mn-cs"/>
              </a:rPr>
              <a:t>GMPAS-DIB-IAF</a:t>
            </a:r>
          </a:p>
          <a:p>
            <a:r>
              <a:rPr lang="en-US" sz="1200" kern="1200" dirty="0">
                <a:solidFill>
                  <a:schemeClr val="tx1"/>
                </a:solidFill>
                <a:latin typeface="+mn-lt"/>
                <a:ea typeface="+mn-ea"/>
                <a:cs typeface="+mn-cs"/>
              </a:rPr>
              <a:t>GMPAS-IAF-ISMF</a:t>
            </a:r>
          </a:p>
          <a:p>
            <a:r>
              <a:rPr lang="en-US" sz="1200" kern="1200" dirty="0">
                <a:solidFill>
                  <a:schemeClr val="tx1"/>
                </a:solidFill>
                <a:latin typeface="+mn-lt"/>
                <a:ea typeface="+mn-ea"/>
                <a:cs typeface="+mn-cs"/>
              </a:rPr>
              <a:t>GMPAS-DIB-IAF-ISMF</a:t>
            </a:r>
          </a:p>
          <a:p>
            <a:r>
              <a:rPr lang="en-US" sz="1200" kern="1200" dirty="0">
                <a:solidFill>
                  <a:schemeClr val="tx1"/>
                </a:solidFill>
                <a:latin typeface="+mn-lt"/>
                <a:ea typeface="+mn-ea"/>
                <a:cs typeface="+mn-cs"/>
              </a:rPr>
              <a:t>A_WCYCL1850-DIB</a:t>
            </a:r>
          </a:p>
          <a:p>
            <a:r>
              <a:rPr lang="en-US" sz="1200" kern="1200" dirty="0">
                <a:solidFill>
                  <a:schemeClr val="tx1"/>
                </a:solidFill>
                <a:latin typeface="+mn-lt"/>
                <a:ea typeface="+mn-ea"/>
                <a:cs typeface="+mn-cs"/>
              </a:rPr>
              <a:t>A_WCYCL1850-DIB-ISMF</a:t>
            </a:r>
          </a:p>
          <a:p>
            <a:r>
              <a:rPr lang="en-US" sz="1200" kern="1200" dirty="0">
                <a:solidFill>
                  <a:schemeClr val="tx1"/>
                </a:solidFill>
                <a:latin typeface="+mn-lt"/>
                <a:ea typeface="+mn-ea"/>
                <a:cs typeface="+mn-cs"/>
              </a:rPr>
              <a:t>A_WCYCL1850-DIB_CMIP6</a:t>
            </a:r>
          </a:p>
          <a:p>
            <a:r>
              <a:rPr lang="en-US" sz="1200" kern="1200" dirty="0">
                <a:solidFill>
                  <a:schemeClr val="tx1"/>
                </a:solidFill>
                <a:latin typeface="+mn-lt"/>
                <a:ea typeface="+mn-ea"/>
                <a:cs typeface="+mn-cs"/>
              </a:rPr>
              <a:t>A_WCYCL1850-DIB-ISMF_CMIP6</a:t>
            </a:r>
          </a:p>
          <a:p>
            <a:r>
              <a:rPr lang="en-US" sz="1200" kern="1200" dirty="0">
                <a:solidFill>
                  <a:schemeClr val="tx1"/>
                </a:solidFill>
                <a:latin typeface="+mn-lt"/>
                <a:ea typeface="+mn-ea"/>
                <a:cs typeface="+mn-cs"/>
              </a:rPr>
              <a:t>The naming convention applied to the </a:t>
            </a:r>
            <a:r>
              <a:rPr lang="en-US" sz="1200" kern="1200" dirty="0" err="1">
                <a:solidFill>
                  <a:schemeClr val="tx1"/>
                </a:solidFill>
                <a:latin typeface="+mn-lt"/>
                <a:ea typeface="+mn-ea"/>
                <a:cs typeface="+mn-cs"/>
              </a:rPr>
              <a:t>compsets</a:t>
            </a:r>
            <a:r>
              <a:rPr lang="en-US" sz="1200" kern="1200" dirty="0">
                <a:solidFill>
                  <a:schemeClr val="tx1"/>
                </a:solidFill>
                <a:latin typeface="+mn-lt"/>
                <a:ea typeface="+mn-ea"/>
                <a:cs typeface="+mn-cs"/>
              </a:rPr>
              <a:t> is that "DIB" includes </a:t>
            </a:r>
            <a:r>
              <a:rPr lang="en-US" sz="1200" kern="1200" dirty="0" err="1">
                <a:solidFill>
                  <a:schemeClr val="tx1"/>
                </a:solidFill>
                <a:latin typeface="+mn-lt"/>
                <a:ea typeface="+mn-ea"/>
                <a:cs typeface="+mn-cs"/>
              </a:rPr>
              <a:t>DataIceBergs</a:t>
            </a:r>
            <a:r>
              <a:rPr lang="en-US" sz="1200" kern="1200" dirty="0">
                <a:solidFill>
                  <a:schemeClr val="tx1"/>
                </a:solidFill>
                <a:latin typeface="+mn-lt"/>
                <a:ea typeface="+mn-ea"/>
                <a:cs typeface="+mn-cs"/>
              </a:rPr>
              <a:t> and "ISMF" indicates </a:t>
            </a:r>
            <a:r>
              <a:rPr lang="en-US" sz="1200" kern="1200" dirty="0" err="1">
                <a:solidFill>
                  <a:schemeClr val="tx1"/>
                </a:solidFill>
                <a:latin typeface="+mn-lt"/>
                <a:ea typeface="+mn-ea"/>
                <a:cs typeface="+mn-cs"/>
              </a:rPr>
              <a:t>IceSheet</a:t>
            </a:r>
            <a:r>
              <a:rPr lang="en-US" sz="1200" kern="1200" dirty="0">
                <a:solidFill>
                  <a:schemeClr val="tx1"/>
                </a:solidFill>
                <a:latin typeface="+mn-lt"/>
                <a:ea typeface="+mn-ea"/>
                <a:cs typeface="+mn-cs"/>
              </a:rPr>
              <a:t> Melt Fluxes. In support of the new G-</a:t>
            </a:r>
            <a:r>
              <a:rPr lang="en-US" sz="1200" kern="1200" dirty="0" err="1">
                <a:solidFill>
                  <a:schemeClr val="tx1"/>
                </a:solidFill>
                <a:latin typeface="+mn-lt"/>
                <a:ea typeface="+mn-ea"/>
                <a:cs typeface="+mn-cs"/>
              </a:rPr>
              <a:t>compsets</a:t>
            </a:r>
            <a:r>
              <a:rPr lang="en-US" sz="1200" kern="1200" dirty="0">
                <a:solidFill>
                  <a:schemeClr val="tx1"/>
                </a:solidFill>
                <a:latin typeface="+mn-lt"/>
                <a:ea typeface="+mn-ea"/>
                <a:cs typeface="+mn-cs"/>
              </a:rPr>
              <a:t>, there are new extensions to </a:t>
            </a:r>
            <a:r>
              <a:rPr lang="en-US" sz="1200" kern="1200" dirty="0" err="1">
                <a:solidFill>
                  <a:schemeClr val="tx1"/>
                </a:solidFill>
                <a:latin typeface="+mn-lt"/>
                <a:ea typeface="+mn-ea"/>
                <a:cs typeface="+mn-cs"/>
              </a:rPr>
              <a:t>drof</a:t>
            </a:r>
            <a:r>
              <a:rPr lang="en-US" sz="1200" kern="1200" dirty="0">
                <a:solidFill>
                  <a:schemeClr val="tx1"/>
                </a:solidFill>
                <a:latin typeface="+mn-lt"/>
                <a:ea typeface="+mn-ea"/>
                <a:cs typeface="+mn-cs"/>
              </a:rPr>
              <a:t> to remove different percentages of runoff from Antarctica via new data files. That "runoff" is replaced by the data icebergs and their eventual melting.</a:t>
            </a:r>
            <a:endParaRPr lang="en-US" dirty="0"/>
          </a:p>
          <a:p>
            <a:endParaRPr lang="en-US" dirty="0"/>
          </a:p>
        </p:txBody>
      </p:sp>
      <p:sp>
        <p:nvSpPr>
          <p:cNvPr id="4" name="Slide Number Placeholder 3"/>
          <p:cNvSpPr>
            <a:spLocks noGrp="1"/>
          </p:cNvSpPr>
          <p:nvPr>
            <p:ph type="sldNum" sz="quarter" idx="10"/>
          </p:nvPr>
        </p:nvSpPr>
        <p:spPr/>
        <p:txBody>
          <a:bodyPr/>
          <a:lstStyle/>
          <a:p>
            <a:fld id="{94BF63B7-607A-CD40-AED4-311E6E964C9E}" type="slidenum">
              <a:rPr lang="en-US" smtClean="0"/>
              <a:t>10</a:t>
            </a:fld>
            <a:endParaRPr lang="en-US"/>
          </a:p>
        </p:txBody>
      </p:sp>
    </p:spTree>
    <p:extLst>
      <p:ext uri="{BB962C8B-B14F-4D97-AF65-F5344CB8AC3E}">
        <p14:creationId xmlns:p14="http://schemas.microsoft.com/office/powerpoint/2010/main" val="2302803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Icebergs – clearly distinguish</a:t>
            </a:r>
            <a:r>
              <a:rPr lang="en-US" baseline="0" dirty="0"/>
              <a:t> between data iceberg work (now) and dynamic / active </a:t>
            </a:r>
            <a:r>
              <a:rPr lang="en-US" baseline="0" dirty="0" err="1"/>
              <a:t>icberg</a:t>
            </a:r>
            <a:r>
              <a:rPr lang="en-US" baseline="0" dirty="0"/>
              <a:t> model (v2)</a:t>
            </a:r>
          </a:p>
          <a:p>
            <a:endParaRPr lang="en-US" baseline="0" dirty="0"/>
          </a:p>
          <a:p>
            <a:r>
              <a:rPr lang="en-US" sz="1200" kern="1200" dirty="0">
                <a:solidFill>
                  <a:schemeClr val="tx1"/>
                </a:solidFill>
                <a:latin typeface="+mn-lt"/>
                <a:ea typeface="+mn-ea"/>
                <a:cs typeface="+mn-cs"/>
              </a:rPr>
              <a:t>This PR brings in data iceberg capabilities to E3SM through the </a:t>
            </a:r>
            <a:r>
              <a:rPr lang="en-US" sz="1200" kern="1200" dirty="0" err="1">
                <a:solidFill>
                  <a:schemeClr val="tx1"/>
                </a:solidFill>
                <a:latin typeface="+mn-lt"/>
                <a:ea typeface="+mn-ea"/>
                <a:cs typeface="+mn-cs"/>
              </a:rPr>
              <a:t>mpas-seaice</a:t>
            </a:r>
            <a:r>
              <a:rPr lang="en-US" sz="1200" kern="1200" dirty="0">
                <a:solidFill>
                  <a:schemeClr val="tx1"/>
                </a:solidFill>
                <a:latin typeface="+mn-lt"/>
                <a:ea typeface="+mn-ea"/>
                <a:cs typeface="+mn-cs"/>
              </a:rPr>
              <a:t> model. It brings in a new MPAS source </a:t>
            </a:r>
            <a:r>
              <a:rPr lang="en-US" sz="1200" kern="1200" dirty="0" err="1">
                <a:solidFill>
                  <a:schemeClr val="tx1"/>
                </a:solidFill>
                <a:latin typeface="+mn-lt"/>
                <a:ea typeface="+mn-ea"/>
                <a:cs typeface="+mn-cs"/>
              </a:rPr>
              <a:t>submodule</a:t>
            </a:r>
            <a:r>
              <a:rPr lang="en-US" sz="1200" kern="1200" dirty="0">
                <a:solidFill>
                  <a:schemeClr val="tx1"/>
                </a:solidFill>
                <a:latin typeface="+mn-lt"/>
                <a:ea typeface="+mn-ea"/>
                <a:cs typeface="+mn-cs"/>
              </a:rPr>
              <a:t> that includes the necessary changes to </a:t>
            </a:r>
            <a:r>
              <a:rPr lang="en-US" sz="1200" kern="1200" dirty="0" err="1">
                <a:solidFill>
                  <a:schemeClr val="tx1"/>
                </a:solidFill>
                <a:latin typeface="+mn-lt"/>
                <a:ea typeface="+mn-ea"/>
                <a:cs typeface="+mn-cs"/>
              </a:rPr>
              <a:t>mpas-seaice</a:t>
            </a:r>
            <a:r>
              <a:rPr lang="en-US" sz="1200" kern="1200" dirty="0">
                <a:solidFill>
                  <a:schemeClr val="tx1"/>
                </a:solidFill>
                <a:latin typeface="+mn-lt"/>
                <a:ea typeface="+mn-ea"/>
                <a:cs typeface="+mn-cs"/>
              </a:rPr>
              <a:t> -- where the data is read-in and managed -- as well as </a:t>
            </a:r>
            <a:r>
              <a:rPr lang="en-US" sz="1200" kern="1200" dirty="0" err="1">
                <a:solidFill>
                  <a:schemeClr val="tx1"/>
                </a:solidFill>
                <a:latin typeface="+mn-lt"/>
                <a:ea typeface="+mn-ea"/>
                <a:cs typeface="+mn-cs"/>
              </a:rPr>
              <a:t>mpas</a:t>
            </a:r>
            <a:r>
              <a:rPr lang="en-US" sz="1200" kern="1200" dirty="0">
                <a:solidFill>
                  <a:schemeClr val="tx1"/>
                </a:solidFill>
                <a:latin typeface="+mn-lt"/>
                <a:ea typeface="+mn-ea"/>
                <a:cs typeface="+mn-cs"/>
              </a:rPr>
              <a:t>-ocean where the data is used. New coupler fields are created and passed between </a:t>
            </a:r>
            <a:r>
              <a:rPr lang="en-US" sz="1200" kern="1200" dirty="0" err="1">
                <a:solidFill>
                  <a:schemeClr val="tx1"/>
                </a:solidFill>
                <a:latin typeface="+mn-lt"/>
                <a:ea typeface="+mn-ea"/>
                <a:cs typeface="+mn-cs"/>
              </a:rPr>
              <a:t>mpas-seaice</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mpas</a:t>
            </a:r>
            <a:r>
              <a:rPr lang="en-US" sz="1200" kern="1200" dirty="0">
                <a:solidFill>
                  <a:schemeClr val="tx1"/>
                </a:solidFill>
                <a:latin typeface="+mn-lt"/>
                <a:ea typeface="+mn-ea"/>
                <a:cs typeface="+mn-cs"/>
              </a:rPr>
              <a:t>-ocean via the coupler, and there are several new </a:t>
            </a:r>
            <a:r>
              <a:rPr lang="en-US" sz="1200" kern="1200" dirty="0" err="1">
                <a:solidFill>
                  <a:schemeClr val="tx1"/>
                </a:solidFill>
                <a:latin typeface="+mn-lt"/>
                <a:ea typeface="+mn-ea"/>
                <a:cs typeface="+mn-cs"/>
              </a:rPr>
              <a:t>compsets</a:t>
            </a:r>
            <a:r>
              <a:rPr lang="en-US" sz="1200" kern="1200" dirty="0">
                <a:solidFill>
                  <a:schemeClr val="tx1"/>
                </a:solidFill>
                <a:latin typeface="+mn-lt"/>
                <a:ea typeface="+mn-ea"/>
                <a:cs typeface="+mn-cs"/>
              </a:rPr>
              <a:t> added:</a:t>
            </a:r>
          </a:p>
          <a:p>
            <a:r>
              <a:rPr lang="en-US" sz="1200" kern="1200" dirty="0">
                <a:solidFill>
                  <a:schemeClr val="tx1"/>
                </a:solidFill>
                <a:latin typeface="+mn-lt"/>
                <a:ea typeface="+mn-ea"/>
                <a:cs typeface="+mn-cs"/>
              </a:rPr>
              <a:t>GMPAS-DIB-NYF</a:t>
            </a:r>
          </a:p>
          <a:p>
            <a:r>
              <a:rPr lang="en-US" sz="1200" kern="1200" dirty="0">
                <a:solidFill>
                  <a:schemeClr val="tx1"/>
                </a:solidFill>
                <a:latin typeface="+mn-lt"/>
                <a:ea typeface="+mn-ea"/>
                <a:cs typeface="+mn-cs"/>
              </a:rPr>
              <a:t>GMPAS-NYF-ISMF</a:t>
            </a:r>
          </a:p>
          <a:p>
            <a:r>
              <a:rPr lang="en-US" sz="1200" kern="1200" dirty="0">
                <a:solidFill>
                  <a:schemeClr val="tx1"/>
                </a:solidFill>
                <a:latin typeface="+mn-lt"/>
                <a:ea typeface="+mn-ea"/>
                <a:cs typeface="+mn-cs"/>
              </a:rPr>
              <a:t>GMPAS-DIB-NYF-ISMF</a:t>
            </a:r>
          </a:p>
          <a:p>
            <a:r>
              <a:rPr lang="en-US" sz="1200" kern="1200" dirty="0">
                <a:solidFill>
                  <a:schemeClr val="tx1"/>
                </a:solidFill>
                <a:latin typeface="+mn-lt"/>
                <a:ea typeface="+mn-ea"/>
                <a:cs typeface="+mn-cs"/>
              </a:rPr>
              <a:t>GMPAS-DIB-IAF</a:t>
            </a:r>
          </a:p>
          <a:p>
            <a:r>
              <a:rPr lang="en-US" sz="1200" kern="1200" dirty="0">
                <a:solidFill>
                  <a:schemeClr val="tx1"/>
                </a:solidFill>
                <a:latin typeface="+mn-lt"/>
                <a:ea typeface="+mn-ea"/>
                <a:cs typeface="+mn-cs"/>
              </a:rPr>
              <a:t>GMPAS-IAF-ISMF</a:t>
            </a:r>
          </a:p>
          <a:p>
            <a:r>
              <a:rPr lang="en-US" sz="1200" kern="1200" dirty="0">
                <a:solidFill>
                  <a:schemeClr val="tx1"/>
                </a:solidFill>
                <a:latin typeface="+mn-lt"/>
                <a:ea typeface="+mn-ea"/>
                <a:cs typeface="+mn-cs"/>
              </a:rPr>
              <a:t>GMPAS-DIB-IAF-ISMF</a:t>
            </a:r>
          </a:p>
          <a:p>
            <a:r>
              <a:rPr lang="en-US" sz="1200" kern="1200" dirty="0">
                <a:solidFill>
                  <a:schemeClr val="tx1"/>
                </a:solidFill>
                <a:latin typeface="+mn-lt"/>
                <a:ea typeface="+mn-ea"/>
                <a:cs typeface="+mn-cs"/>
              </a:rPr>
              <a:t>A_WCYCL1850-DIB</a:t>
            </a:r>
          </a:p>
          <a:p>
            <a:r>
              <a:rPr lang="en-US" sz="1200" kern="1200" dirty="0">
                <a:solidFill>
                  <a:schemeClr val="tx1"/>
                </a:solidFill>
                <a:latin typeface="+mn-lt"/>
                <a:ea typeface="+mn-ea"/>
                <a:cs typeface="+mn-cs"/>
              </a:rPr>
              <a:t>A_WCYCL1850-DIB-ISMF</a:t>
            </a:r>
          </a:p>
          <a:p>
            <a:r>
              <a:rPr lang="en-US" sz="1200" kern="1200" dirty="0">
                <a:solidFill>
                  <a:schemeClr val="tx1"/>
                </a:solidFill>
                <a:latin typeface="+mn-lt"/>
                <a:ea typeface="+mn-ea"/>
                <a:cs typeface="+mn-cs"/>
              </a:rPr>
              <a:t>A_WCYCL1850-DIB_CMIP6</a:t>
            </a:r>
          </a:p>
          <a:p>
            <a:r>
              <a:rPr lang="en-US" sz="1200" kern="1200" dirty="0">
                <a:solidFill>
                  <a:schemeClr val="tx1"/>
                </a:solidFill>
                <a:latin typeface="+mn-lt"/>
                <a:ea typeface="+mn-ea"/>
                <a:cs typeface="+mn-cs"/>
              </a:rPr>
              <a:t>A_WCYCL1850-DIB-ISMF_CMIP6</a:t>
            </a:r>
          </a:p>
          <a:p>
            <a:r>
              <a:rPr lang="en-US" sz="1200" kern="1200" dirty="0">
                <a:solidFill>
                  <a:schemeClr val="tx1"/>
                </a:solidFill>
                <a:latin typeface="+mn-lt"/>
                <a:ea typeface="+mn-ea"/>
                <a:cs typeface="+mn-cs"/>
              </a:rPr>
              <a:t>The naming convention applied to the </a:t>
            </a:r>
            <a:r>
              <a:rPr lang="en-US" sz="1200" kern="1200" dirty="0" err="1">
                <a:solidFill>
                  <a:schemeClr val="tx1"/>
                </a:solidFill>
                <a:latin typeface="+mn-lt"/>
                <a:ea typeface="+mn-ea"/>
                <a:cs typeface="+mn-cs"/>
              </a:rPr>
              <a:t>compsets</a:t>
            </a:r>
            <a:r>
              <a:rPr lang="en-US" sz="1200" kern="1200" dirty="0">
                <a:solidFill>
                  <a:schemeClr val="tx1"/>
                </a:solidFill>
                <a:latin typeface="+mn-lt"/>
                <a:ea typeface="+mn-ea"/>
                <a:cs typeface="+mn-cs"/>
              </a:rPr>
              <a:t> is that "DIB" includes </a:t>
            </a:r>
            <a:r>
              <a:rPr lang="en-US" sz="1200" kern="1200" dirty="0" err="1">
                <a:solidFill>
                  <a:schemeClr val="tx1"/>
                </a:solidFill>
                <a:latin typeface="+mn-lt"/>
                <a:ea typeface="+mn-ea"/>
                <a:cs typeface="+mn-cs"/>
              </a:rPr>
              <a:t>DataIceBergs</a:t>
            </a:r>
            <a:r>
              <a:rPr lang="en-US" sz="1200" kern="1200" dirty="0">
                <a:solidFill>
                  <a:schemeClr val="tx1"/>
                </a:solidFill>
                <a:latin typeface="+mn-lt"/>
                <a:ea typeface="+mn-ea"/>
                <a:cs typeface="+mn-cs"/>
              </a:rPr>
              <a:t> and "ISMF" indicates </a:t>
            </a:r>
            <a:r>
              <a:rPr lang="en-US" sz="1200" kern="1200" dirty="0" err="1">
                <a:solidFill>
                  <a:schemeClr val="tx1"/>
                </a:solidFill>
                <a:latin typeface="+mn-lt"/>
                <a:ea typeface="+mn-ea"/>
                <a:cs typeface="+mn-cs"/>
              </a:rPr>
              <a:t>IceSheet</a:t>
            </a:r>
            <a:r>
              <a:rPr lang="en-US" sz="1200" kern="1200" dirty="0">
                <a:solidFill>
                  <a:schemeClr val="tx1"/>
                </a:solidFill>
                <a:latin typeface="+mn-lt"/>
                <a:ea typeface="+mn-ea"/>
                <a:cs typeface="+mn-cs"/>
              </a:rPr>
              <a:t> Melt Fluxes. In support of the new G-</a:t>
            </a:r>
            <a:r>
              <a:rPr lang="en-US" sz="1200" kern="1200" dirty="0" err="1">
                <a:solidFill>
                  <a:schemeClr val="tx1"/>
                </a:solidFill>
                <a:latin typeface="+mn-lt"/>
                <a:ea typeface="+mn-ea"/>
                <a:cs typeface="+mn-cs"/>
              </a:rPr>
              <a:t>compsets</a:t>
            </a:r>
            <a:r>
              <a:rPr lang="en-US" sz="1200" kern="1200" dirty="0">
                <a:solidFill>
                  <a:schemeClr val="tx1"/>
                </a:solidFill>
                <a:latin typeface="+mn-lt"/>
                <a:ea typeface="+mn-ea"/>
                <a:cs typeface="+mn-cs"/>
              </a:rPr>
              <a:t>, there are new extensions to </a:t>
            </a:r>
            <a:r>
              <a:rPr lang="en-US" sz="1200" kern="1200" dirty="0" err="1">
                <a:solidFill>
                  <a:schemeClr val="tx1"/>
                </a:solidFill>
                <a:latin typeface="+mn-lt"/>
                <a:ea typeface="+mn-ea"/>
                <a:cs typeface="+mn-cs"/>
              </a:rPr>
              <a:t>drof</a:t>
            </a:r>
            <a:r>
              <a:rPr lang="en-US" sz="1200" kern="1200" dirty="0">
                <a:solidFill>
                  <a:schemeClr val="tx1"/>
                </a:solidFill>
                <a:latin typeface="+mn-lt"/>
                <a:ea typeface="+mn-ea"/>
                <a:cs typeface="+mn-cs"/>
              </a:rPr>
              <a:t> to remove different percentages of runoff from Antarctica via new data files. That "runoff" is replaced by the data icebergs and their eventual melting.</a:t>
            </a:r>
            <a:endParaRPr lang="en-US" dirty="0"/>
          </a:p>
          <a:p>
            <a:endParaRPr lang="en-US" dirty="0"/>
          </a:p>
        </p:txBody>
      </p:sp>
      <p:sp>
        <p:nvSpPr>
          <p:cNvPr id="4" name="Slide Number Placeholder 3"/>
          <p:cNvSpPr>
            <a:spLocks noGrp="1"/>
          </p:cNvSpPr>
          <p:nvPr>
            <p:ph type="sldNum" sz="quarter" idx="10"/>
          </p:nvPr>
        </p:nvSpPr>
        <p:spPr/>
        <p:txBody>
          <a:bodyPr/>
          <a:lstStyle/>
          <a:p>
            <a:fld id="{94BF63B7-607A-CD40-AED4-311E6E964C9E}" type="slidenum">
              <a:rPr lang="en-US" smtClean="0"/>
              <a:t>11</a:t>
            </a:fld>
            <a:endParaRPr lang="en-US"/>
          </a:p>
        </p:txBody>
      </p:sp>
    </p:spTree>
    <p:extLst>
      <p:ext uri="{BB962C8B-B14F-4D97-AF65-F5344CB8AC3E}">
        <p14:creationId xmlns:p14="http://schemas.microsoft.com/office/powerpoint/2010/main" val="2146622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Icebergs – clearly distinguish</a:t>
            </a:r>
            <a:r>
              <a:rPr lang="en-US" baseline="0" dirty="0"/>
              <a:t> between data iceberg work (now) and dynamic / active </a:t>
            </a:r>
            <a:r>
              <a:rPr lang="en-US" baseline="0" dirty="0" err="1"/>
              <a:t>icberg</a:t>
            </a:r>
            <a:r>
              <a:rPr lang="en-US" baseline="0" dirty="0"/>
              <a:t> model (v2)</a:t>
            </a:r>
          </a:p>
          <a:p>
            <a:endParaRPr lang="en-US" baseline="0" dirty="0"/>
          </a:p>
          <a:p>
            <a:r>
              <a:rPr lang="en-US" sz="1200" kern="1200" dirty="0">
                <a:solidFill>
                  <a:schemeClr val="tx1"/>
                </a:solidFill>
                <a:latin typeface="+mn-lt"/>
                <a:ea typeface="+mn-ea"/>
                <a:cs typeface="+mn-cs"/>
              </a:rPr>
              <a:t>This PR brings in data iceberg capabilities to E3SM through the </a:t>
            </a:r>
            <a:r>
              <a:rPr lang="en-US" sz="1200" kern="1200" dirty="0" err="1">
                <a:solidFill>
                  <a:schemeClr val="tx1"/>
                </a:solidFill>
                <a:latin typeface="+mn-lt"/>
                <a:ea typeface="+mn-ea"/>
                <a:cs typeface="+mn-cs"/>
              </a:rPr>
              <a:t>mpas-seaice</a:t>
            </a:r>
            <a:r>
              <a:rPr lang="en-US" sz="1200" kern="1200" dirty="0">
                <a:solidFill>
                  <a:schemeClr val="tx1"/>
                </a:solidFill>
                <a:latin typeface="+mn-lt"/>
                <a:ea typeface="+mn-ea"/>
                <a:cs typeface="+mn-cs"/>
              </a:rPr>
              <a:t> model. It brings in a new MPAS source </a:t>
            </a:r>
            <a:r>
              <a:rPr lang="en-US" sz="1200" kern="1200" dirty="0" err="1">
                <a:solidFill>
                  <a:schemeClr val="tx1"/>
                </a:solidFill>
                <a:latin typeface="+mn-lt"/>
                <a:ea typeface="+mn-ea"/>
                <a:cs typeface="+mn-cs"/>
              </a:rPr>
              <a:t>submodule</a:t>
            </a:r>
            <a:r>
              <a:rPr lang="en-US" sz="1200" kern="1200" dirty="0">
                <a:solidFill>
                  <a:schemeClr val="tx1"/>
                </a:solidFill>
                <a:latin typeface="+mn-lt"/>
                <a:ea typeface="+mn-ea"/>
                <a:cs typeface="+mn-cs"/>
              </a:rPr>
              <a:t> that includes the necessary changes to </a:t>
            </a:r>
            <a:r>
              <a:rPr lang="en-US" sz="1200" kern="1200" dirty="0" err="1">
                <a:solidFill>
                  <a:schemeClr val="tx1"/>
                </a:solidFill>
                <a:latin typeface="+mn-lt"/>
                <a:ea typeface="+mn-ea"/>
                <a:cs typeface="+mn-cs"/>
              </a:rPr>
              <a:t>mpas-seaice</a:t>
            </a:r>
            <a:r>
              <a:rPr lang="en-US" sz="1200" kern="1200" dirty="0">
                <a:solidFill>
                  <a:schemeClr val="tx1"/>
                </a:solidFill>
                <a:latin typeface="+mn-lt"/>
                <a:ea typeface="+mn-ea"/>
                <a:cs typeface="+mn-cs"/>
              </a:rPr>
              <a:t> -- where the data is read-in and managed -- as well as </a:t>
            </a:r>
            <a:r>
              <a:rPr lang="en-US" sz="1200" kern="1200" dirty="0" err="1">
                <a:solidFill>
                  <a:schemeClr val="tx1"/>
                </a:solidFill>
                <a:latin typeface="+mn-lt"/>
                <a:ea typeface="+mn-ea"/>
                <a:cs typeface="+mn-cs"/>
              </a:rPr>
              <a:t>mpas</a:t>
            </a:r>
            <a:r>
              <a:rPr lang="en-US" sz="1200" kern="1200" dirty="0">
                <a:solidFill>
                  <a:schemeClr val="tx1"/>
                </a:solidFill>
                <a:latin typeface="+mn-lt"/>
                <a:ea typeface="+mn-ea"/>
                <a:cs typeface="+mn-cs"/>
              </a:rPr>
              <a:t>-ocean where the data is used. New coupler fields are created and passed between </a:t>
            </a:r>
            <a:r>
              <a:rPr lang="en-US" sz="1200" kern="1200" dirty="0" err="1">
                <a:solidFill>
                  <a:schemeClr val="tx1"/>
                </a:solidFill>
                <a:latin typeface="+mn-lt"/>
                <a:ea typeface="+mn-ea"/>
                <a:cs typeface="+mn-cs"/>
              </a:rPr>
              <a:t>mpas-seaice</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mpas</a:t>
            </a:r>
            <a:r>
              <a:rPr lang="en-US" sz="1200" kern="1200" dirty="0">
                <a:solidFill>
                  <a:schemeClr val="tx1"/>
                </a:solidFill>
                <a:latin typeface="+mn-lt"/>
                <a:ea typeface="+mn-ea"/>
                <a:cs typeface="+mn-cs"/>
              </a:rPr>
              <a:t>-ocean via the coupler, and there are several new </a:t>
            </a:r>
            <a:r>
              <a:rPr lang="en-US" sz="1200" kern="1200" dirty="0" err="1">
                <a:solidFill>
                  <a:schemeClr val="tx1"/>
                </a:solidFill>
                <a:latin typeface="+mn-lt"/>
                <a:ea typeface="+mn-ea"/>
                <a:cs typeface="+mn-cs"/>
              </a:rPr>
              <a:t>compsets</a:t>
            </a:r>
            <a:r>
              <a:rPr lang="en-US" sz="1200" kern="1200" dirty="0">
                <a:solidFill>
                  <a:schemeClr val="tx1"/>
                </a:solidFill>
                <a:latin typeface="+mn-lt"/>
                <a:ea typeface="+mn-ea"/>
                <a:cs typeface="+mn-cs"/>
              </a:rPr>
              <a:t> added:</a:t>
            </a:r>
          </a:p>
          <a:p>
            <a:r>
              <a:rPr lang="en-US" sz="1200" kern="1200" dirty="0">
                <a:solidFill>
                  <a:schemeClr val="tx1"/>
                </a:solidFill>
                <a:latin typeface="+mn-lt"/>
                <a:ea typeface="+mn-ea"/>
                <a:cs typeface="+mn-cs"/>
              </a:rPr>
              <a:t>GMPAS-DIB-NYF</a:t>
            </a:r>
          </a:p>
          <a:p>
            <a:r>
              <a:rPr lang="en-US" sz="1200" kern="1200" dirty="0">
                <a:solidFill>
                  <a:schemeClr val="tx1"/>
                </a:solidFill>
                <a:latin typeface="+mn-lt"/>
                <a:ea typeface="+mn-ea"/>
                <a:cs typeface="+mn-cs"/>
              </a:rPr>
              <a:t>GMPAS-NYF-ISMF</a:t>
            </a:r>
          </a:p>
          <a:p>
            <a:r>
              <a:rPr lang="en-US" sz="1200" kern="1200" dirty="0">
                <a:solidFill>
                  <a:schemeClr val="tx1"/>
                </a:solidFill>
                <a:latin typeface="+mn-lt"/>
                <a:ea typeface="+mn-ea"/>
                <a:cs typeface="+mn-cs"/>
              </a:rPr>
              <a:t>GMPAS-DIB-NYF-ISMF</a:t>
            </a:r>
          </a:p>
          <a:p>
            <a:r>
              <a:rPr lang="en-US" sz="1200" kern="1200" dirty="0">
                <a:solidFill>
                  <a:schemeClr val="tx1"/>
                </a:solidFill>
                <a:latin typeface="+mn-lt"/>
                <a:ea typeface="+mn-ea"/>
                <a:cs typeface="+mn-cs"/>
              </a:rPr>
              <a:t>GMPAS-DIB-IAF</a:t>
            </a:r>
          </a:p>
          <a:p>
            <a:r>
              <a:rPr lang="en-US" sz="1200" kern="1200" dirty="0">
                <a:solidFill>
                  <a:schemeClr val="tx1"/>
                </a:solidFill>
                <a:latin typeface="+mn-lt"/>
                <a:ea typeface="+mn-ea"/>
                <a:cs typeface="+mn-cs"/>
              </a:rPr>
              <a:t>GMPAS-IAF-ISMF</a:t>
            </a:r>
          </a:p>
          <a:p>
            <a:r>
              <a:rPr lang="en-US" sz="1200" kern="1200" dirty="0">
                <a:solidFill>
                  <a:schemeClr val="tx1"/>
                </a:solidFill>
                <a:latin typeface="+mn-lt"/>
                <a:ea typeface="+mn-ea"/>
                <a:cs typeface="+mn-cs"/>
              </a:rPr>
              <a:t>GMPAS-DIB-IAF-ISMF</a:t>
            </a:r>
          </a:p>
          <a:p>
            <a:r>
              <a:rPr lang="en-US" sz="1200" kern="1200" dirty="0">
                <a:solidFill>
                  <a:schemeClr val="tx1"/>
                </a:solidFill>
                <a:latin typeface="+mn-lt"/>
                <a:ea typeface="+mn-ea"/>
                <a:cs typeface="+mn-cs"/>
              </a:rPr>
              <a:t>A_WCYCL1850-DIB</a:t>
            </a:r>
          </a:p>
          <a:p>
            <a:r>
              <a:rPr lang="en-US" sz="1200" kern="1200" dirty="0">
                <a:solidFill>
                  <a:schemeClr val="tx1"/>
                </a:solidFill>
                <a:latin typeface="+mn-lt"/>
                <a:ea typeface="+mn-ea"/>
                <a:cs typeface="+mn-cs"/>
              </a:rPr>
              <a:t>A_WCYCL1850-DIB-ISMF</a:t>
            </a:r>
          </a:p>
          <a:p>
            <a:r>
              <a:rPr lang="en-US" sz="1200" kern="1200" dirty="0">
                <a:solidFill>
                  <a:schemeClr val="tx1"/>
                </a:solidFill>
                <a:latin typeface="+mn-lt"/>
                <a:ea typeface="+mn-ea"/>
                <a:cs typeface="+mn-cs"/>
              </a:rPr>
              <a:t>A_WCYCL1850-DIB_CMIP6</a:t>
            </a:r>
          </a:p>
          <a:p>
            <a:r>
              <a:rPr lang="en-US" sz="1200" kern="1200" dirty="0">
                <a:solidFill>
                  <a:schemeClr val="tx1"/>
                </a:solidFill>
                <a:latin typeface="+mn-lt"/>
                <a:ea typeface="+mn-ea"/>
                <a:cs typeface="+mn-cs"/>
              </a:rPr>
              <a:t>A_WCYCL1850-DIB-ISMF_CMIP6</a:t>
            </a:r>
          </a:p>
          <a:p>
            <a:r>
              <a:rPr lang="en-US" sz="1200" kern="1200" dirty="0">
                <a:solidFill>
                  <a:schemeClr val="tx1"/>
                </a:solidFill>
                <a:latin typeface="+mn-lt"/>
                <a:ea typeface="+mn-ea"/>
                <a:cs typeface="+mn-cs"/>
              </a:rPr>
              <a:t>The naming convention applied to the </a:t>
            </a:r>
            <a:r>
              <a:rPr lang="en-US" sz="1200" kern="1200" dirty="0" err="1">
                <a:solidFill>
                  <a:schemeClr val="tx1"/>
                </a:solidFill>
                <a:latin typeface="+mn-lt"/>
                <a:ea typeface="+mn-ea"/>
                <a:cs typeface="+mn-cs"/>
              </a:rPr>
              <a:t>compsets</a:t>
            </a:r>
            <a:r>
              <a:rPr lang="en-US" sz="1200" kern="1200" dirty="0">
                <a:solidFill>
                  <a:schemeClr val="tx1"/>
                </a:solidFill>
                <a:latin typeface="+mn-lt"/>
                <a:ea typeface="+mn-ea"/>
                <a:cs typeface="+mn-cs"/>
              </a:rPr>
              <a:t> is that "DIB" includes </a:t>
            </a:r>
            <a:r>
              <a:rPr lang="en-US" sz="1200" kern="1200" dirty="0" err="1">
                <a:solidFill>
                  <a:schemeClr val="tx1"/>
                </a:solidFill>
                <a:latin typeface="+mn-lt"/>
                <a:ea typeface="+mn-ea"/>
                <a:cs typeface="+mn-cs"/>
              </a:rPr>
              <a:t>DataIceBergs</a:t>
            </a:r>
            <a:r>
              <a:rPr lang="en-US" sz="1200" kern="1200" dirty="0">
                <a:solidFill>
                  <a:schemeClr val="tx1"/>
                </a:solidFill>
                <a:latin typeface="+mn-lt"/>
                <a:ea typeface="+mn-ea"/>
                <a:cs typeface="+mn-cs"/>
              </a:rPr>
              <a:t> and "ISMF" indicates </a:t>
            </a:r>
            <a:r>
              <a:rPr lang="en-US" sz="1200" kern="1200" dirty="0" err="1">
                <a:solidFill>
                  <a:schemeClr val="tx1"/>
                </a:solidFill>
                <a:latin typeface="+mn-lt"/>
                <a:ea typeface="+mn-ea"/>
                <a:cs typeface="+mn-cs"/>
              </a:rPr>
              <a:t>IceSheet</a:t>
            </a:r>
            <a:r>
              <a:rPr lang="en-US" sz="1200" kern="1200" dirty="0">
                <a:solidFill>
                  <a:schemeClr val="tx1"/>
                </a:solidFill>
                <a:latin typeface="+mn-lt"/>
                <a:ea typeface="+mn-ea"/>
                <a:cs typeface="+mn-cs"/>
              </a:rPr>
              <a:t> Melt Fluxes. In support of the new G-</a:t>
            </a:r>
            <a:r>
              <a:rPr lang="en-US" sz="1200" kern="1200" dirty="0" err="1">
                <a:solidFill>
                  <a:schemeClr val="tx1"/>
                </a:solidFill>
                <a:latin typeface="+mn-lt"/>
                <a:ea typeface="+mn-ea"/>
                <a:cs typeface="+mn-cs"/>
              </a:rPr>
              <a:t>compsets</a:t>
            </a:r>
            <a:r>
              <a:rPr lang="en-US" sz="1200" kern="1200" dirty="0">
                <a:solidFill>
                  <a:schemeClr val="tx1"/>
                </a:solidFill>
                <a:latin typeface="+mn-lt"/>
                <a:ea typeface="+mn-ea"/>
                <a:cs typeface="+mn-cs"/>
              </a:rPr>
              <a:t>, there are new extensions to </a:t>
            </a:r>
            <a:r>
              <a:rPr lang="en-US" sz="1200" kern="1200" dirty="0" err="1">
                <a:solidFill>
                  <a:schemeClr val="tx1"/>
                </a:solidFill>
                <a:latin typeface="+mn-lt"/>
                <a:ea typeface="+mn-ea"/>
                <a:cs typeface="+mn-cs"/>
              </a:rPr>
              <a:t>drof</a:t>
            </a:r>
            <a:r>
              <a:rPr lang="en-US" sz="1200" kern="1200" dirty="0">
                <a:solidFill>
                  <a:schemeClr val="tx1"/>
                </a:solidFill>
                <a:latin typeface="+mn-lt"/>
                <a:ea typeface="+mn-ea"/>
                <a:cs typeface="+mn-cs"/>
              </a:rPr>
              <a:t> to remove different percentages of runoff from Antarctica via new data files. That "runoff" is replaced by the data icebergs and their eventual melting.</a:t>
            </a:r>
            <a:endParaRPr lang="en-US" dirty="0"/>
          </a:p>
          <a:p>
            <a:endParaRPr lang="en-US" dirty="0"/>
          </a:p>
        </p:txBody>
      </p:sp>
      <p:sp>
        <p:nvSpPr>
          <p:cNvPr id="4" name="Slide Number Placeholder 3"/>
          <p:cNvSpPr>
            <a:spLocks noGrp="1"/>
          </p:cNvSpPr>
          <p:nvPr>
            <p:ph type="sldNum" sz="quarter" idx="10"/>
          </p:nvPr>
        </p:nvSpPr>
        <p:spPr/>
        <p:txBody>
          <a:bodyPr/>
          <a:lstStyle/>
          <a:p>
            <a:fld id="{94BF63B7-607A-CD40-AED4-311E6E964C9E}" type="slidenum">
              <a:rPr lang="en-US" smtClean="0"/>
              <a:t>12</a:t>
            </a:fld>
            <a:endParaRPr lang="en-US"/>
          </a:p>
        </p:txBody>
      </p:sp>
    </p:spTree>
    <p:extLst>
      <p:ext uri="{BB962C8B-B14F-4D97-AF65-F5344CB8AC3E}">
        <p14:creationId xmlns:p14="http://schemas.microsoft.com/office/powerpoint/2010/main" val="2439905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Increase snow layers from 1 to 3</a:t>
            </a:r>
          </a:p>
          <a:p>
            <a:r>
              <a:rPr lang="en-US" sz="2200" dirty="0"/>
              <a:t>Add wind redistribution of snow fall</a:t>
            </a:r>
          </a:p>
          <a:p>
            <a:pPr lvl="1"/>
            <a:r>
              <a:rPr lang="en-US" sz="2200" dirty="0"/>
              <a:t>3 options </a:t>
            </a:r>
          </a:p>
          <a:p>
            <a:pPr lvl="1"/>
            <a:r>
              <a:rPr lang="en-US" sz="2200" dirty="0"/>
              <a:t>All contribute to loss of snow to leads</a:t>
            </a:r>
          </a:p>
          <a:p>
            <a:pPr lvl="1"/>
            <a:r>
              <a:rPr lang="en-US" sz="2200" dirty="0"/>
              <a:t>Option “30%percentsw” also leads to snow packing and changes in shortwave absorption</a:t>
            </a:r>
          </a:p>
          <a:p>
            <a:pPr marL="400050"/>
            <a:r>
              <a:rPr lang="en-US" sz="2200" dirty="0"/>
              <a:t>Track both ice and water content of snow layers</a:t>
            </a:r>
          </a:p>
          <a:p>
            <a:pPr marL="800100" lvl="1"/>
            <a:r>
              <a:rPr lang="en-US" sz="2200" dirty="0"/>
              <a:t>Rainwater may be stored in the snow</a:t>
            </a:r>
          </a:p>
          <a:p>
            <a:pPr marL="800100" lvl="1"/>
            <a:r>
              <a:rPr lang="en-US" sz="2200" dirty="0"/>
              <a:t>Excess liquid water drains to melt-ponds</a:t>
            </a:r>
          </a:p>
          <a:p>
            <a:pPr marL="800100" lvl="1"/>
            <a:r>
              <a:rPr lang="en-US" sz="2200" dirty="0"/>
              <a:t>Currently no changes in ice-ocean fresh water fluxes </a:t>
            </a:r>
          </a:p>
          <a:p>
            <a:pPr marL="457200">
              <a:buFont typeface="Arial" panose="020B0604020202020204" pitchFamily="34" charset="0"/>
              <a:buChar char="•"/>
            </a:pPr>
            <a:r>
              <a:rPr lang="en-US" sz="2200" dirty="0"/>
              <a:t>Dynamic Snow Grain Radius</a:t>
            </a:r>
          </a:p>
          <a:p>
            <a:pPr marL="800100" lvl="1"/>
            <a:r>
              <a:rPr lang="en-US" sz="2200" dirty="0"/>
              <a:t>Temperature gradient and meltwater Aging</a:t>
            </a:r>
          </a:p>
          <a:p>
            <a:pPr marL="800100" lvl="1"/>
            <a:r>
              <a:rPr lang="en-US" sz="2200" dirty="0"/>
              <a:t>Albedo is effected.  *Several parameters still need tuning*</a:t>
            </a:r>
          </a:p>
          <a:p>
            <a:pPr marL="800100" lvl="1"/>
            <a:endParaRPr lang="en-US" dirty="0"/>
          </a:p>
        </p:txBody>
      </p:sp>
      <p:sp>
        <p:nvSpPr>
          <p:cNvPr id="4" name="Slide Number Placeholder 3"/>
          <p:cNvSpPr>
            <a:spLocks noGrp="1"/>
          </p:cNvSpPr>
          <p:nvPr>
            <p:ph type="sldNum" sz="quarter" idx="5"/>
          </p:nvPr>
        </p:nvSpPr>
        <p:spPr/>
        <p:txBody>
          <a:bodyPr/>
          <a:lstStyle/>
          <a:p>
            <a:fld id="{94BF63B7-607A-CD40-AED4-311E6E964C9E}" type="slidenum">
              <a:rPr lang="en-US" smtClean="0"/>
              <a:t>15</a:t>
            </a:fld>
            <a:endParaRPr lang="en-US"/>
          </a:p>
        </p:txBody>
      </p:sp>
    </p:spTree>
    <p:extLst>
      <p:ext uri="{BB962C8B-B14F-4D97-AF65-F5344CB8AC3E}">
        <p14:creationId xmlns:p14="http://schemas.microsoft.com/office/powerpoint/2010/main" val="339375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example sets us up for discussing warm ocean biases (next)</a:t>
            </a:r>
          </a:p>
        </p:txBody>
      </p:sp>
      <p:sp>
        <p:nvSpPr>
          <p:cNvPr id="4" name="Slide Number Placeholder 3"/>
          <p:cNvSpPr>
            <a:spLocks noGrp="1"/>
          </p:cNvSpPr>
          <p:nvPr>
            <p:ph type="sldNum" sz="quarter" idx="5"/>
          </p:nvPr>
        </p:nvSpPr>
        <p:spPr/>
        <p:txBody>
          <a:bodyPr/>
          <a:lstStyle/>
          <a:p>
            <a:fld id="{94BF63B7-607A-CD40-AED4-311E6E964C9E}" type="slidenum">
              <a:rPr lang="en-US" smtClean="0"/>
              <a:t>16</a:t>
            </a:fld>
            <a:endParaRPr lang="en-US"/>
          </a:p>
        </p:txBody>
      </p:sp>
    </p:spTree>
    <p:extLst>
      <p:ext uri="{BB962C8B-B14F-4D97-AF65-F5344CB8AC3E}">
        <p14:creationId xmlns:p14="http://schemas.microsoft.com/office/powerpoint/2010/main" val="3971845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2743200"/>
            <a:ext cx="7772400" cy="1371600"/>
          </a:xfrm>
        </p:spPr>
        <p:txBody>
          <a:bodyPr anchor="b" anchorCtr="0"/>
          <a:lstStyle/>
          <a:p>
            <a:r>
              <a:rPr lang="en-US" dirty="0"/>
              <a:t>Click to edit Master title style</a:t>
            </a:r>
          </a:p>
        </p:txBody>
      </p:sp>
      <p:sp>
        <p:nvSpPr>
          <p:cNvPr id="3" name="Subtitle 2"/>
          <p:cNvSpPr>
            <a:spLocks noGrp="1"/>
          </p:cNvSpPr>
          <p:nvPr>
            <p:ph type="subTitle" idx="1"/>
          </p:nvPr>
        </p:nvSpPr>
        <p:spPr>
          <a:xfrm>
            <a:off x="685800" y="4343400"/>
            <a:ext cx="7772400" cy="1752600"/>
          </a:xfrm>
        </p:spPr>
        <p:txBody>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FFE9975-C960-C441-A95D-E879884DDE4A}" type="datetimeFigureOut">
              <a:rPr lang="en-US" smtClean="0"/>
              <a:t>4/2/2019</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343049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FFE9975-C960-C441-A95D-E879884DDE4A}" type="datetimeFigureOut">
              <a:rPr lang="en-US" smtClean="0"/>
              <a:t>4/2/2019</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5029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45920"/>
            <a:ext cx="3886200"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645920"/>
            <a:ext cx="3886200"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FFE9975-C960-C441-A95D-E879884DDE4A}" type="datetimeFigureOut">
              <a:rPr lang="en-US" smtClean="0"/>
              <a:t>4/2/2019</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125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645920"/>
            <a:ext cx="3886200" cy="4572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31720"/>
            <a:ext cx="3886200" cy="342900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00600" y="1645920"/>
            <a:ext cx="3886200" cy="4572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800600" y="2331720"/>
            <a:ext cx="3886200" cy="342900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FFE9975-C960-C441-A95D-E879884DDE4A}" type="datetimeFigureOut">
              <a:rPr lang="en-US" smtClean="0"/>
              <a:t>4/2/2019</a:t>
            </a:fld>
            <a:endParaRPr lang="en-US"/>
          </a:p>
        </p:txBody>
      </p:sp>
      <p:sp>
        <p:nvSpPr>
          <p:cNvPr id="9" name="Slide Number Placeholder 8"/>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89961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FFE9975-C960-C441-A95D-E879884DDE4A}" type="datetimeFigureOut">
              <a:rPr lang="en-US" smtClean="0"/>
              <a:t>4/2/2019</a:t>
            </a:fld>
            <a:endParaRPr lang="en-US"/>
          </a:p>
        </p:txBody>
      </p:sp>
      <p:sp>
        <p:nvSpPr>
          <p:cNvPr id="5" name="Slide Number Placeholder 4"/>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270210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E9975-C960-C441-A95D-E879884DDE4A}" type="datetimeFigureOut">
              <a:rPr lang="en-US" smtClean="0"/>
              <a:t>4/2/2019</a:t>
            </a:fld>
            <a:endParaRPr lang="en-US"/>
          </a:p>
        </p:txBody>
      </p:sp>
      <p:sp>
        <p:nvSpPr>
          <p:cNvPr id="4" name="Slide Number Placeholder 3"/>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9387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22960"/>
            <a:ext cx="3200400" cy="1828800"/>
          </a:xfrm>
        </p:spPr>
        <p:txBody>
          <a:bodyPr anchor="t" anchorCtr="0"/>
          <a:lstStyle>
            <a:lvl1pPr algn="l">
              <a:defRPr sz="3600" b="1"/>
            </a:lvl1pPr>
          </a:lstStyle>
          <a:p>
            <a:r>
              <a:rPr lang="en-US" dirty="0"/>
              <a:t>Click to edit Master title style</a:t>
            </a:r>
          </a:p>
        </p:txBody>
      </p:sp>
      <p:sp>
        <p:nvSpPr>
          <p:cNvPr id="3" name="Content Placeholder 2"/>
          <p:cNvSpPr>
            <a:spLocks noGrp="1"/>
          </p:cNvSpPr>
          <p:nvPr>
            <p:ph idx="1"/>
          </p:nvPr>
        </p:nvSpPr>
        <p:spPr>
          <a:xfrm>
            <a:off x="3886200" y="822960"/>
            <a:ext cx="4800600" cy="493776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834640"/>
            <a:ext cx="3200400" cy="29260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4/2/2019</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05907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0"/>
            <a:ext cx="8229600" cy="594360"/>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457200" y="685800"/>
            <a:ext cx="82296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57200" y="5212080"/>
            <a:ext cx="82296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4/2/2019</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54328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320"/>
            <a:ext cx="8229600" cy="109728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457200" y="1645920"/>
            <a:ext cx="8229600" cy="41148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886200" y="6357008"/>
            <a:ext cx="1371600" cy="137160"/>
          </a:xfrm>
          <a:prstGeom prst="rect">
            <a:avLst/>
          </a:prstGeom>
        </p:spPr>
        <p:txBody>
          <a:bodyPr vert="horz" lIns="0" tIns="0" rIns="0" bIns="0" rtlCol="0" anchor="t" anchorCtr="0"/>
          <a:lstStyle>
            <a:lvl1pPr algn="ctr">
              <a:defRPr sz="700">
                <a:solidFill>
                  <a:schemeClr val="tx1">
                    <a:tint val="75000"/>
                  </a:schemeClr>
                </a:solidFill>
                <a:latin typeface="Arial"/>
                <a:cs typeface="Arial"/>
              </a:defRPr>
            </a:lvl1pPr>
          </a:lstStyle>
          <a:p>
            <a:fld id="{9FFE9975-C960-C441-A95D-E879884DDE4A}" type="datetimeFigureOut">
              <a:rPr lang="en-US" smtClean="0"/>
              <a:pPr/>
              <a:t>4/2/2019</a:t>
            </a:fld>
            <a:endParaRPr lang="en-US" dirty="0"/>
          </a:p>
        </p:txBody>
      </p:sp>
      <p:sp>
        <p:nvSpPr>
          <p:cNvPr id="6" name="Slide Number Placeholder 5"/>
          <p:cNvSpPr>
            <a:spLocks noGrp="1"/>
          </p:cNvSpPr>
          <p:nvPr>
            <p:ph type="sldNum" sz="quarter" idx="4"/>
          </p:nvPr>
        </p:nvSpPr>
        <p:spPr>
          <a:xfrm>
            <a:off x="3886200" y="6504908"/>
            <a:ext cx="1371600" cy="137160"/>
          </a:xfrm>
          <a:prstGeom prst="rect">
            <a:avLst/>
          </a:prstGeom>
        </p:spPr>
        <p:txBody>
          <a:bodyPr vert="horz" lIns="0" tIns="0" rIns="0" bIns="0" rtlCol="0" anchor="b" anchorCtr="0"/>
          <a:lstStyle>
            <a:lvl1pPr algn="ctr">
              <a:defRPr sz="800">
                <a:solidFill>
                  <a:schemeClr val="tx1">
                    <a:tint val="75000"/>
                  </a:schemeClr>
                </a:solidFill>
                <a:latin typeface="Arial"/>
                <a:cs typeface="Arial"/>
              </a:defRPr>
            </a:lvl1pPr>
          </a:lstStyle>
          <a:p>
            <a:fld id="{06896CD2-FB3A-5340-99F8-A4C5A2774A87}" type="slidenum">
              <a:rPr lang="en-US" smtClean="0"/>
              <a:pPr/>
              <a:t>‹#›</a:t>
            </a:fld>
            <a:endParaRPr lang="en-US" dirty="0"/>
          </a:p>
        </p:txBody>
      </p:sp>
      <p:pic>
        <p:nvPicPr>
          <p:cNvPr id="7" name="Picture 6">
            <a:extLst>
              <a:ext uri="{FF2B5EF4-FFF2-40B4-BE49-F238E27FC236}">
                <a16:creationId xmlns:a16="http://schemas.microsoft.com/office/drawing/2014/main" id="{EC73BB62-E7BD-394F-AF02-0A171ED3ACC6}"/>
              </a:ext>
            </a:extLst>
          </p:cNvPr>
          <p:cNvPicPr>
            <a:picLocks noChangeAspect="1"/>
          </p:cNvPicPr>
          <p:nvPr userDrawn="1"/>
        </p:nvPicPr>
        <p:blipFill>
          <a:blip r:embed="rId10"/>
          <a:stretch>
            <a:fillRect/>
          </a:stretch>
        </p:blipFill>
        <p:spPr>
          <a:xfrm>
            <a:off x="0" y="0"/>
            <a:ext cx="9144000" cy="6858000"/>
          </a:xfrm>
          <a:prstGeom prst="rect">
            <a:avLst/>
          </a:prstGeom>
        </p:spPr>
      </p:pic>
    </p:spTree>
    <p:extLst>
      <p:ext uri="{BB962C8B-B14F-4D97-AF65-F5344CB8AC3E}">
        <p14:creationId xmlns:p14="http://schemas.microsoft.com/office/powerpoint/2010/main" val="310164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p:titleStyle>
    <p:body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0.png"/><Relationship Id="rId7" Type="http://schemas.openxmlformats.org/officeDocument/2006/relationships/image" Target="../media/image44.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tiff"/><Relationship Id="rId11" Type="http://schemas.openxmlformats.org/officeDocument/2006/relationships/image" Target="../media/image48.tiff"/><Relationship Id="rId5" Type="http://schemas.openxmlformats.org/officeDocument/2006/relationships/image" Target="../media/image42.tiff"/><Relationship Id="rId10" Type="http://schemas.openxmlformats.org/officeDocument/2006/relationships/image" Target="../media/image47.tiff"/><Relationship Id="rId4" Type="http://schemas.openxmlformats.org/officeDocument/2006/relationships/image" Target="../media/image41.tiff"/><Relationship Id="rId9" Type="http://schemas.openxmlformats.org/officeDocument/2006/relationships/image" Target="../media/image46.tiff"/></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5.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59.png"/><Relationship Id="rId5" Type="http://schemas.openxmlformats.org/officeDocument/2006/relationships/image" Target="../media/image57.png"/><Relationship Id="rId10" Type="http://schemas.openxmlformats.org/officeDocument/2006/relationships/image" Target="../media/image58.png"/><Relationship Id="rId4" Type="http://schemas.openxmlformats.org/officeDocument/2006/relationships/image" Target="../media/image56.png"/><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61.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Cryosphere</a:t>
            </a:r>
            <a:r>
              <a:rPr lang="en-US" dirty="0"/>
              <a:t> Simulation Campaign</a:t>
            </a:r>
            <a:br>
              <a:rPr lang="en-US" dirty="0"/>
            </a:br>
            <a:endParaRPr lang="en-US" dirty="0"/>
          </a:p>
        </p:txBody>
      </p:sp>
      <p:pic>
        <p:nvPicPr>
          <p:cNvPr id="4" name="Screen Shot 2018-05-03 at 16.04.33.png" descr="Screen Shot 2018-05-03 at 16.04.33.png"/>
          <p:cNvPicPr>
            <a:picLocks noChangeAspect="1"/>
          </p:cNvPicPr>
          <p:nvPr/>
        </p:nvPicPr>
        <p:blipFill rotWithShape="1">
          <a:blip r:embed="rId2">
            <a:clrChange>
              <a:clrFrom>
                <a:srgbClr val="FFFFFF"/>
              </a:clrFrom>
              <a:clrTo>
                <a:srgbClr val="FFFFFF">
                  <a:alpha val="0"/>
                </a:srgbClr>
              </a:clrTo>
            </a:clrChange>
            <a:extLst/>
          </a:blip>
          <a:srcRect l="2319" r="6302" b="2151"/>
          <a:stretch/>
        </p:blipFill>
        <p:spPr>
          <a:xfrm>
            <a:off x="7430045" y="-208493"/>
            <a:ext cx="2378065" cy="2374548"/>
          </a:xfrm>
          <a:prstGeom prst="rect">
            <a:avLst/>
          </a:prstGeom>
          <a:ln w="12700">
            <a:miter lim="400000"/>
          </a:ln>
        </p:spPr>
      </p:pic>
      <p:sp>
        <p:nvSpPr>
          <p:cNvPr id="6" name="Subtitle 2"/>
          <p:cNvSpPr>
            <a:spLocks noGrp="1"/>
          </p:cNvSpPr>
          <p:nvPr>
            <p:ph type="subTitle" idx="1"/>
          </p:nvPr>
        </p:nvSpPr>
        <p:spPr>
          <a:xfrm>
            <a:off x="685800" y="4343400"/>
            <a:ext cx="7772400" cy="1752600"/>
          </a:xfrm>
        </p:spPr>
        <p:txBody>
          <a:bodyPr/>
          <a:lstStyle/>
          <a:p>
            <a:pPr algn="ctr"/>
            <a:r>
              <a:rPr lang="en-US" dirty="0"/>
              <a:t>S. Price, W. Lin, M. Petersen</a:t>
            </a:r>
          </a:p>
          <a:p>
            <a:pPr algn="ctr"/>
            <a:r>
              <a:rPr lang="en-US" dirty="0"/>
              <a:t>(and the </a:t>
            </a:r>
            <a:r>
              <a:rPr lang="en-US" dirty="0" err="1"/>
              <a:t>Cryosphere</a:t>
            </a:r>
            <a:r>
              <a:rPr lang="en-US" dirty="0"/>
              <a:t> team)</a:t>
            </a:r>
          </a:p>
        </p:txBody>
      </p:sp>
    </p:spTree>
    <p:extLst>
      <p:ext uri="{BB962C8B-B14F-4D97-AF65-F5344CB8AC3E}">
        <p14:creationId xmlns:p14="http://schemas.microsoft.com/office/powerpoint/2010/main" val="2354258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291911-E207-3448-A8EC-1BF34B993899}"/>
              </a:ext>
            </a:extLst>
          </p:cNvPr>
          <p:cNvPicPr>
            <a:picLocks noChangeAspect="1"/>
          </p:cNvPicPr>
          <p:nvPr/>
        </p:nvPicPr>
        <p:blipFill>
          <a:blip r:embed="rId3"/>
          <a:stretch>
            <a:fillRect/>
          </a:stretch>
        </p:blipFill>
        <p:spPr>
          <a:xfrm>
            <a:off x="827398" y="726500"/>
            <a:ext cx="7859402" cy="5363283"/>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425024"/>
            <a:ext cx="8229600" cy="1097280"/>
          </a:xfrm>
        </p:spPr>
        <p:txBody>
          <a:bodyPr/>
          <a:lstStyle/>
          <a:p>
            <a:pPr algn="ctr"/>
            <a:r>
              <a:rPr lang="en-US" sz="3200" dirty="0"/>
              <a:t>Simulation Campaign: Status</a:t>
            </a:r>
          </a:p>
        </p:txBody>
      </p:sp>
      <p:sp>
        <p:nvSpPr>
          <p:cNvPr id="9" name="TextBox 8">
            <a:extLst>
              <a:ext uri="{FF2B5EF4-FFF2-40B4-BE49-F238E27FC236}">
                <a16:creationId xmlns:a16="http://schemas.microsoft.com/office/drawing/2014/main" id="{112A2D1B-C4FE-C147-B9C6-5D8870E039C5}"/>
              </a:ext>
            </a:extLst>
          </p:cNvPr>
          <p:cNvSpPr txBox="1"/>
          <p:nvPr/>
        </p:nvSpPr>
        <p:spPr>
          <a:xfrm>
            <a:off x="7273671" y="726500"/>
            <a:ext cx="1328184" cy="307777"/>
          </a:xfrm>
          <a:prstGeom prst="rect">
            <a:avLst/>
          </a:prstGeom>
          <a:noFill/>
        </p:spPr>
        <p:txBody>
          <a:bodyPr wrap="none" rtlCol="0">
            <a:spAutoFit/>
          </a:bodyPr>
          <a:lstStyle/>
          <a:p>
            <a:r>
              <a:rPr lang="en-US" sz="1400" dirty="0"/>
              <a:t>March 13, 2019</a:t>
            </a:r>
          </a:p>
        </p:txBody>
      </p:sp>
    </p:spTree>
    <p:extLst>
      <p:ext uri="{BB962C8B-B14F-4D97-AF65-F5344CB8AC3E}">
        <p14:creationId xmlns:p14="http://schemas.microsoft.com/office/powerpoint/2010/main" val="1742609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7D1974-2830-DF4F-8CDC-1DF8CA489A66}"/>
              </a:ext>
            </a:extLst>
          </p:cNvPr>
          <p:cNvPicPr>
            <a:picLocks noChangeAspect="1"/>
          </p:cNvPicPr>
          <p:nvPr/>
        </p:nvPicPr>
        <p:blipFill>
          <a:blip r:embed="rId3"/>
          <a:stretch>
            <a:fillRect/>
          </a:stretch>
        </p:blipFill>
        <p:spPr>
          <a:xfrm>
            <a:off x="827398" y="726500"/>
            <a:ext cx="7859402" cy="5363283"/>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425024"/>
            <a:ext cx="8229600" cy="1097280"/>
          </a:xfrm>
        </p:spPr>
        <p:txBody>
          <a:bodyPr/>
          <a:lstStyle/>
          <a:p>
            <a:pPr algn="ctr"/>
            <a:r>
              <a:rPr lang="en-US" sz="3200" dirty="0"/>
              <a:t>Simulation Campaign: Status</a:t>
            </a:r>
          </a:p>
        </p:txBody>
      </p:sp>
      <p:sp>
        <p:nvSpPr>
          <p:cNvPr id="9" name="TextBox 8">
            <a:extLst>
              <a:ext uri="{FF2B5EF4-FFF2-40B4-BE49-F238E27FC236}">
                <a16:creationId xmlns:a16="http://schemas.microsoft.com/office/drawing/2014/main" id="{112A2D1B-C4FE-C147-B9C6-5D8870E039C5}"/>
              </a:ext>
            </a:extLst>
          </p:cNvPr>
          <p:cNvSpPr txBox="1"/>
          <p:nvPr/>
        </p:nvSpPr>
        <p:spPr>
          <a:xfrm>
            <a:off x="7273671" y="726500"/>
            <a:ext cx="1328184" cy="307777"/>
          </a:xfrm>
          <a:prstGeom prst="rect">
            <a:avLst/>
          </a:prstGeom>
          <a:noFill/>
        </p:spPr>
        <p:txBody>
          <a:bodyPr wrap="none" rtlCol="0">
            <a:spAutoFit/>
          </a:bodyPr>
          <a:lstStyle/>
          <a:p>
            <a:r>
              <a:rPr lang="en-US" sz="1400" dirty="0"/>
              <a:t>March 13, 2019</a:t>
            </a:r>
          </a:p>
        </p:txBody>
      </p:sp>
      <p:sp>
        <p:nvSpPr>
          <p:cNvPr id="4" name="Rectangle 3">
            <a:extLst>
              <a:ext uri="{FF2B5EF4-FFF2-40B4-BE49-F238E27FC236}">
                <a16:creationId xmlns:a16="http://schemas.microsoft.com/office/drawing/2014/main" id="{B0303646-0A50-CE47-8C74-BD5BF89277F6}"/>
              </a:ext>
            </a:extLst>
          </p:cNvPr>
          <p:cNvSpPr/>
          <p:nvPr/>
        </p:nvSpPr>
        <p:spPr>
          <a:xfrm>
            <a:off x="7438953" y="2846327"/>
            <a:ext cx="1162902" cy="319008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39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5024"/>
            <a:ext cx="8229600" cy="1097280"/>
          </a:xfrm>
        </p:spPr>
        <p:txBody>
          <a:bodyPr/>
          <a:lstStyle/>
          <a:p>
            <a:pPr algn="ctr"/>
            <a:r>
              <a:rPr lang="en-US" sz="3200" dirty="0"/>
              <a:t>Simulation Campaign: Status</a:t>
            </a:r>
            <a:endParaRPr lang="en-US" sz="3200" baseline="30000" dirty="0"/>
          </a:p>
        </p:txBody>
      </p:sp>
      <p:sp>
        <p:nvSpPr>
          <p:cNvPr id="3" name="Content Placeholder 2"/>
          <p:cNvSpPr>
            <a:spLocks noGrp="1"/>
          </p:cNvSpPr>
          <p:nvPr>
            <p:ph idx="1"/>
          </p:nvPr>
        </p:nvSpPr>
        <p:spPr>
          <a:xfrm>
            <a:off x="123988" y="952635"/>
            <a:ext cx="8872778" cy="4114800"/>
          </a:xfrm>
        </p:spPr>
        <p:txBody>
          <a:bodyPr/>
          <a:lstStyle/>
          <a:p>
            <a:r>
              <a:rPr lang="en-US" sz="2200" dirty="0"/>
              <a:t>60to30km G cases (GMPAS-IAF): </a:t>
            </a:r>
            <a:r>
              <a:rPr lang="en-US" sz="2200" i="1" dirty="0"/>
              <a:t>impacts of iceberg / runoff </a:t>
            </a:r>
            <a:r>
              <a:rPr lang="en-US" sz="2200" i="1" dirty="0" err="1"/>
              <a:t>approx</a:t>
            </a:r>
            <a:endParaRPr lang="en-US" sz="2200" i="1" dirty="0"/>
          </a:p>
          <a:p>
            <a:pPr lvl="1"/>
            <a:r>
              <a:rPr lang="en-US" sz="1800" dirty="0"/>
              <a:t>with cavities, ISMF </a:t>
            </a:r>
            <a:r>
              <a:rPr lang="en-US" sz="1800" b="1" baseline="30000" dirty="0"/>
              <a:t>**</a:t>
            </a:r>
            <a:r>
              <a:rPr lang="en-US" sz="1800" dirty="0"/>
              <a:t> off, standard runoff: </a:t>
            </a:r>
            <a:r>
              <a:rPr lang="en-US" sz="1800" b="1" dirty="0"/>
              <a:t>12 </a:t>
            </a:r>
            <a:r>
              <a:rPr lang="en-US" sz="1800" b="1" dirty="0" err="1"/>
              <a:t>yrs</a:t>
            </a:r>
            <a:endParaRPr lang="en-US" sz="1800" b="1" dirty="0"/>
          </a:p>
          <a:p>
            <a:pPr lvl="1"/>
            <a:r>
              <a:rPr lang="en-US" sz="1800" dirty="0"/>
              <a:t>with cavities, ISMF on, standard runoff: </a:t>
            </a:r>
            <a:r>
              <a:rPr lang="en-US" sz="1800" b="1" dirty="0"/>
              <a:t>25 </a:t>
            </a:r>
            <a:r>
              <a:rPr lang="en-US" sz="1800" b="1" dirty="0" err="1"/>
              <a:t>yrs</a:t>
            </a:r>
            <a:endParaRPr lang="en-US" sz="1800" b="1" dirty="0"/>
          </a:p>
          <a:p>
            <a:pPr lvl="1"/>
            <a:r>
              <a:rPr lang="en-US" sz="1800" dirty="0"/>
              <a:t>with cavities, ISMF off, improved runoff, data icebergs: </a:t>
            </a:r>
            <a:r>
              <a:rPr lang="en-US" sz="1800" b="1" dirty="0"/>
              <a:t>71 </a:t>
            </a:r>
            <a:r>
              <a:rPr lang="en-US" sz="1800" b="1" dirty="0" err="1"/>
              <a:t>yrs</a:t>
            </a:r>
            <a:endParaRPr lang="en-US" sz="1800" b="1" dirty="0"/>
          </a:p>
          <a:p>
            <a:pPr lvl="1"/>
            <a:r>
              <a:rPr lang="en-US" sz="1800" dirty="0"/>
              <a:t>with cavities, ISMF on, improved runoff, data icebergs </a:t>
            </a:r>
            <a:r>
              <a:rPr lang="en-US" sz="1800" b="1" dirty="0"/>
              <a:t>: 70 </a:t>
            </a:r>
            <a:r>
              <a:rPr lang="en-US" sz="1800" b="1" dirty="0" err="1"/>
              <a:t>yrs</a:t>
            </a:r>
            <a:endParaRPr lang="en-US" sz="1800" b="1" dirty="0"/>
          </a:p>
          <a:p>
            <a:pPr lvl="2"/>
            <a:endParaRPr lang="en-US" sz="1600" dirty="0"/>
          </a:p>
          <a:p>
            <a:r>
              <a:rPr lang="en-US" sz="2200" dirty="0"/>
              <a:t>60to30km B cases (A_WCYCL1850): </a:t>
            </a:r>
            <a:r>
              <a:rPr lang="en-US" sz="2200" i="1" dirty="0"/>
              <a:t>fully coupled PI control</a:t>
            </a:r>
          </a:p>
          <a:p>
            <a:pPr lvl="1"/>
            <a:r>
              <a:rPr lang="en-US" sz="1800" dirty="0"/>
              <a:t>with cavities, ISMF off, improved runoff, data icebergs: </a:t>
            </a:r>
            <a:r>
              <a:rPr lang="en-US" sz="1800" b="1" dirty="0"/>
              <a:t>~100 </a:t>
            </a:r>
            <a:r>
              <a:rPr lang="en-US" sz="1800" b="1" dirty="0" err="1"/>
              <a:t>yrs</a:t>
            </a:r>
            <a:endParaRPr lang="en-US" sz="1800" b="1" dirty="0"/>
          </a:p>
          <a:p>
            <a:pPr lvl="1"/>
            <a:r>
              <a:rPr lang="en-US" sz="1800" dirty="0"/>
              <a:t>with cavities, ISMF on, improved runoff, data icebergs : </a:t>
            </a:r>
            <a:r>
              <a:rPr lang="en-US" sz="1800" b="1" dirty="0"/>
              <a:t>~100 </a:t>
            </a:r>
            <a:r>
              <a:rPr lang="en-US" sz="1800" b="1" dirty="0" err="1"/>
              <a:t>yrs</a:t>
            </a:r>
            <a:endParaRPr lang="en-US" sz="1800" b="1" dirty="0"/>
          </a:p>
          <a:p>
            <a:pPr marL="914400" lvl="2" indent="0">
              <a:buNone/>
            </a:pPr>
            <a:endParaRPr lang="en-US" sz="1600" dirty="0"/>
          </a:p>
          <a:p>
            <a:r>
              <a:rPr lang="en-US" sz="2200" dirty="0"/>
              <a:t>30to10km G cases (GMPAS-IAF): </a:t>
            </a:r>
            <a:r>
              <a:rPr lang="en-US" sz="2200" i="1" dirty="0"/>
              <a:t>impacts of high(</a:t>
            </a:r>
            <a:r>
              <a:rPr lang="en-US" sz="2200" i="1" dirty="0" err="1"/>
              <a:t>er</a:t>
            </a:r>
            <a:r>
              <a:rPr lang="en-US" sz="2200" i="1" dirty="0"/>
              <a:t>) resolution</a:t>
            </a:r>
            <a:endParaRPr lang="en-US" sz="2200" dirty="0"/>
          </a:p>
          <a:p>
            <a:pPr lvl="1"/>
            <a:r>
              <a:rPr lang="en-US" sz="1800" dirty="0"/>
              <a:t>with cavities, ISMF off (control): </a:t>
            </a:r>
            <a:r>
              <a:rPr lang="en-US" sz="1800" b="1" dirty="0"/>
              <a:t>5 </a:t>
            </a:r>
            <a:r>
              <a:rPr lang="en-US" sz="1800" b="1" dirty="0" err="1"/>
              <a:t>yrs</a:t>
            </a:r>
            <a:endParaRPr lang="en-US" sz="1800" b="1" dirty="0"/>
          </a:p>
          <a:p>
            <a:pPr lvl="1"/>
            <a:r>
              <a:rPr lang="en-US" sz="1800" dirty="0"/>
              <a:t>with cavities, ISMF on: </a:t>
            </a:r>
            <a:r>
              <a:rPr lang="en-US" sz="1800" b="1" dirty="0"/>
              <a:t>2 </a:t>
            </a:r>
            <a:r>
              <a:rPr lang="en-US" sz="1800" b="1" dirty="0" err="1"/>
              <a:t>yrs</a:t>
            </a:r>
            <a:endParaRPr lang="en-US" sz="1800" b="1" dirty="0"/>
          </a:p>
          <a:p>
            <a:pPr lvl="1"/>
            <a:r>
              <a:rPr lang="en-US" sz="1800" dirty="0"/>
              <a:t>with cavities, ISMF on, BL flux </a:t>
            </a:r>
            <a:r>
              <a:rPr lang="en-US" sz="1800" dirty="0" err="1"/>
              <a:t>params</a:t>
            </a:r>
            <a:r>
              <a:rPr lang="en-US" sz="1800" dirty="0"/>
              <a:t>. 1: </a:t>
            </a:r>
            <a:r>
              <a:rPr lang="en-US" sz="1800" b="1" dirty="0"/>
              <a:t>2 </a:t>
            </a:r>
            <a:r>
              <a:rPr lang="en-US" sz="1800" b="1" dirty="0" err="1"/>
              <a:t>yrs</a:t>
            </a:r>
            <a:endParaRPr lang="en-US" sz="1800" b="1" dirty="0"/>
          </a:p>
          <a:p>
            <a:pPr lvl="1"/>
            <a:r>
              <a:rPr lang="en-US" sz="1800" dirty="0"/>
              <a:t>with cavities, ISMF on, BL flux </a:t>
            </a:r>
            <a:r>
              <a:rPr lang="en-US" sz="1800" dirty="0" err="1"/>
              <a:t>params</a:t>
            </a:r>
            <a:r>
              <a:rPr lang="en-US" sz="1800" dirty="0"/>
              <a:t>. 2: </a:t>
            </a:r>
            <a:r>
              <a:rPr lang="en-US" sz="1800" b="1" dirty="0"/>
              <a:t>2 </a:t>
            </a:r>
            <a:r>
              <a:rPr lang="en-US" sz="1800" b="1" dirty="0" err="1"/>
              <a:t>yrs</a:t>
            </a:r>
            <a:endParaRPr lang="en-US" sz="1800" b="1" dirty="0"/>
          </a:p>
          <a:p>
            <a:pPr lvl="2"/>
            <a:endParaRPr lang="en-US" sz="1600" dirty="0"/>
          </a:p>
          <a:p>
            <a:pPr marL="914400" lvl="2" indent="0">
              <a:buNone/>
            </a:pPr>
            <a:endParaRPr lang="en-US" sz="1600" dirty="0"/>
          </a:p>
          <a:p>
            <a:pPr marL="914400" lvl="2" indent="0">
              <a:buNone/>
            </a:pPr>
            <a:endParaRPr lang="en-US" sz="1600" dirty="0"/>
          </a:p>
          <a:p>
            <a:pPr lvl="2"/>
            <a:endParaRPr lang="en-US" sz="1600" dirty="0"/>
          </a:p>
          <a:p>
            <a:pPr marL="0" indent="0">
              <a:buNone/>
            </a:pPr>
            <a:endParaRPr lang="en-US" sz="2200" dirty="0"/>
          </a:p>
          <a:p>
            <a:pPr marL="0" indent="0">
              <a:buNone/>
            </a:pPr>
            <a:endParaRPr lang="en-US" sz="2200" dirty="0"/>
          </a:p>
          <a:p>
            <a:endParaRPr lang="en-US" sz="2200" dirty="0"/>
          </a:p>
          <a:p>
            <a:endParaRPr lang="en-US" sz="2200" dirty="0"/>
          </a:p>
          <a:p>
            <a:endParaRPr lang="en-US" sz="2200" dirty="0"/>
          </a:p>
          <a:p>
            <a:endParaRPr lang="en-US" sz="2200" dirty="0"/>
          </a:p>
          <a:p>
            <a:endParaRPr lang="en-US" sz="2200" dirty="0"/>
          </a:p>
          <a:p>
            <a:pPr marL="0" indent="0">
              <a:buNone/>
            </a:pPr>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pPr marL="0" indent="0">
              <a:buNone/>
            </a:pPr>
            <a:endParaRPr lang="en-US" sz="2200" dirty="0"/>
          </a:p>
          <a:p>
            <a:endParaRPr lang="en-US" sz="2200" dirty="0"/>
          </a:p>
        </p:txBody>
      </p:sp>
      <p:sp>
        <p:nvSpPr>
          <p:cNvPr id="10" name="TextBox 9">
            <a:extLst>
              <a:ext uri="{FF2B5EF4-FFF2-40B4-BE49-F238E27FC236}">
                <a16:creationId xmlns:a16="http://schemas.microsoft.com/office/drawing/2014/main" id="{96A5E27A-1BD5-644C-B50B-A2792A4966C3}"/>
              </a:ext>
            </a:extLst>
          </p:cNvPr>
          <p:cNvSpPr txBox="1"/>
          <p:nvPr/>
        </p:nvSpPr>
        <p:spPr>
          <a:xfrm>
            <a:off x="6658437" y="5729260"/>
            <a:ext cx="2420856" cy="338554"/>
          </a:xfrm>
          <a:prstGeom prst="rect">
            <a:avLst/>
          </a:prstGeom>
          <a:noFill/>
        </p:spPr>
        <p:txBody>
          <a:bodyPr wrap="none" rtlCol="0">
            <a:spAutoFit/>
          </a:bodyPr>
          <a:lstStyle/>
          <a:p>
            <a:r>
              <a:rPr lang="en-US" sz="1600" b="1" baseline="30000" dirty="0"/>
              <a:t>** </a:t>
            </a:r>
            <a:r>
              <a:rPr lang="en-US" sz="1600" dirty="0"/>
              <a:t>ISMF = ice shelf melt flux</a:t>
            </a:r>
          </a:p>
        </p:txBody>
      </p:sp>
    </p:spTree>
    <p:extLst>
      <p:ext uri="{BB962C8B-B14F-4D97-AF65-F5344CB8AC3E}">
        <p14:creationId xmlns:p14="http://schemas.microsoft.com/office/powerpoint/2010/main" val="3442730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0032"/>
            <a:ext cx="8229600" cy="1097280"/>
          </a:xfrm>
        </p:spPr>
        <p:txBody>
          <a:bodyPr/>
          <a:lstStyle/>
          <a:p>
            <a:pPr algn="ctr"/>
            <a:r>
              <a:rPr lang="en-US" sz="4400" dirty="0"/>
              <a:t>Publications</a:t>
            </a:r>
          </a:p>
        </p:txBody>
      </p:sp>
      <p:pic>
        <p:nvPicPr>
          <p:cNvPr id="10" name="Picture 9">
            <a:extLst>
              <a:ext uri="{FF2B5EF4-FFF2-40B4-BE49-F238E27FC236}">
                <a16:creationId xmlns:a16="http://schemas.microsoft.com/office/drawing/2014/main" id="{5756E40F-E3CE-6145-B080-552FC578A988}"/>
              </a:ext>
            </a:extLst>
          </p:cNvPr>
          <p:cNvPicPr>
            <a:picLocks noChangeAspect="1"/>
          </p:cNvPicPr>
          <p:nvPr/>
        </p:nvPicPr>
        <p:blipFill>
          <a:blip r:embed="rId2"/>
          <a:stretch>
            <a:fillRect/>
          </a:stretch>
        </p:blipFill>
        <p:spPr>
          <a:xfrm>
            <a:off x="457200" y="739748"/>
            <a:ext cx="8432418" cy="52903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7188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631"/>
            <a:ext cx="8229600" cy="1097280"/>
          </a:xfrm>
        </p:spPr>
        <p:txBody>
          <a:bodyPr/>
          <a:lstStyle/>
          <a:p>
            <a:pPr algn="ctr"/>
            <a:r>
              <a:rPr lang="en-US" dirty="0"/>
              <a:t>V2 Development</a:t>
            </a:r>
          </a:p>
        </p:txBody>
      </p:sp>
      <p:sp>
        <p:nvSpPr>
          <p:cNvPr id="7" name="Content Placeholder 2">
            <a:extLst>
              <a:ext uri="{FF2B5EF4-FFF2-40B4-BE49-F238E27FC236}">
                <a16:creationId xmlns:a16="http://schemas.microsoft.com/office/drawing/2014/main" id="{5D789648-976F-2A4D-8E45-8F7E270D52A1}"/>
              </a:ext>
            </a:extLst>
          </p:cNvPr>
          <p:cNvSpPr>
            <a:spLocks noGrp="1"/>
          </p:cNvSpPr>
          <p:nvPr>
            <p:ph idx="1"/>
          </p:nvPr>
        </p:nvSpPr>
        <p:spPr>
          <a:xfrm>
            <a:off x="457200" y="580246"/>
            <a:ext cx="8229600" cy="4114800"/>
          </a:xfrm>
        </p:spPr>
        <p:txBody>
          <a:bodyPr/>
          <a:lstStyle/>
          <a:p>
            <a:pPr>
              <a:lnSpc>
                <a:spcPct val="150000"/>
              </a:lnSpc>
              <a:spcAft>
                <a:spcPts val="600"/>
              </a:spcAft>
            </a:pPr>
            <a:r>
              <a:rPr lang="en-US" sz="2600" dirty="0"/>
              <a:t>support for simulations with ice shelves (new </a:t>
            </a:r>
            <a:r>
              <a:rPr lang="en-US" sz="2600" dirty="0" err="1"/>
              <a:t>compsets</a:t>
            </a:r>
            <a:r>
              <a:rPr lang="en-US" sz="2600" dirty="0"/>
              <a:t>, cryosphere sim. campaign tag)</a:t>
            </a:r>
          </a:p>
          <a:p>
            <a:pPr>
              <a:lnSpc>
                <a:spcPct val="150000"/>
              </a:lnSpc>
              <a:spcAft>
                <a:spcPts val="600"/>
              </a:spcAft>
            </a:pPr>
            <a:r>
              <a:rPr lang="en-US" sz="2600" dirty="0"/>
              <a:t>improved snow-on-sea ice model</a:t>
            </a:r>
          </a:p>
          <a:p>
            <a:pPr>
              <a:lnSpc>
                <a:spcPct val="150000"/>
              </a:lnSpc>
              <a:spcAft>
                <a:spcPts val="600"/>
              </a:spcAft>
            </a:pPr>
            <a:r>
              <a:rPr lang="en-US" sz="2600" dirty="0"/>
              <a:t>support for icebergs *</a:t>
            </a:r>
          </a:p>
          <a:p>
            <a:pPr>
              <a:lnSpc>
                <a:spcPct val="150000"/>
              </a:lnSpc>
              <a:spcAft>
                <a:spcPts val="600"/>
              </a:spcAft>
            </a:pPr>
            <a:r>
              <a:rPr lang="en-US" sz="2600" dirty="0"/>
              <a:t>RRM, S. Ocean enhanced mesh *</a:t>
            </a:r>
          </a:p>
          <a:p>
            <a:pPr>
              <a:lnSpc>
                <a:spcPct val="150000"/>
              </a:lnSpc>
              <a:spcAft>
                <a:spcPts val="600"/>
              </a:spcAft>
            </a:pPr>
            <a:r>
              <a:rPr lang="en-US" sz="2600" dirty="0"/>
              <a:t>RRM, </a:t>
            </a:r>
            <a:r>
              <a:rPr lang="en-US" sz="2600" i="1" dirty="0"/>
              <a:t>atmos.</a:t>
            </a:r>
            <a:r>
              <a:rPr lang="en-US" sz="2600" dirty="0"/>
              <a:t> (over) S. Ocean mesh *</a:t>
            </a:r>
          </a:p>
          <a:p>
            <a:pPr>
              <a:lnSpc>
                <a:spcPct val="150000"/>
              </a:lnSpc>
              <a:spcAft>
                <a:spcPts val="600"/>
              </a:spcAft>
            </a:pPr>
            <a:r>
              <a:rPr lang="en-US" sz="2600" dirty="0"/>
              <a:t>var. res. GM; along-</a:t>
            </a:r>
            <a:r>
              <a:rPr lang="en-US" sz="2600" dirty="0" err="1"/>
              <a:t>isopycnal</a:t>
            </a:r>
            <a:r>
              <a:rPr lang="en-US" sz="2600" dirty="0"/>
              <a:t> (</a:t>
            </a:r>
            <a:r>
              <a:rPr lang="en-US" sz="2600" dirty="0" err="1"/>
              <a:t>Redi</a:t>
            </a:r>
            <a:r>
              <a:rPr lang="en-US" sz="2600" dirty="0"/>
              <a:t>) mixing *</a:t>
            </a:r>
          </a:p>
          <a:p>
            <a:pPr marL="0" indent="0" algn="ctr">
              <a:lnSpc>
                <a:spcPct val="150000"/>
              </a:lnSpc>
              <a:spcAft>
                <a:spcPts val="600"/>
              </a:spcAft>
              <a:buNone/>
            </a:pPr>
            <a:r>
              <a:rPr lang="en-US" sz="2000" i="1" dirty="0"/>
              <a:t>** More discussion on this topic in breakout this afternoon ***</a:t>
            </a:r>
          </a:p>
          <a:p>
            <a:pPr>
              <a:lnSpc>
                <a:spcPct val="150000"/>
              </a:lnSpc>
              <a:spcAft>
                <a:spcPts val="600"/>
              </a:spcAft>
            </a:pPr>
            <a:endParaRPr lang="en-US" sz="2600" dirty="0"/>
          </a:p>
        </p:txBody>
      </p:sp>
    </p:spTree>
    <p:extLst>
      <p:ext uri="{BB962C8B-B14F-4D97-AF65-F5344CB8AC3E}">
        <p14:creationId xmlns:p14="http://schemas.microsoft.com/office/powerpoint/2010/main" val="4205323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750474"/>
            <a:ext cx="9144000" cy="54048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57199" y="-407223"/>
            <a:ext cx="8229600" cy="1097280"/>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dirty="0"/>
              <a:t>Improved Snow-on-Sea Ice Model</a:t>
            </a:r>
          </a:p>
        </p:txBody>
      </p:sp>
      <p:sp>
        <p:nvSpPr>
          <p:cNvPr id="2" name="TextBox 1"/>
          <p:cNvSpPr txBox="1"/>
          <p:nvPr/>
        </p:nvSpPr>
        <p:spPr>
          <a:xfrm>
            <a:off x="3355265" y="6443976"/>
            <a:ext cx="184666" cy="369332"/>
          </a:xfrm>
          <a:prstGeom prst="rect">
            <a:avLst/>
          </a:prstGeom>
          <a:noFill/>
        </p:spPr>
        <p:txBody>
          <a:bodyPr wrap="none" rtlCol="0">
            <a:spAutoFit/>
          </a:bodyPr>
          <a:lstStyle/>
          <a:p>
            <a:endParaRPr lang="en-US" dirty="0"/>
          </a:p>
        </p:txBody>
      </p:sp>
      <p:sp>
        <p:nvSpPr>
          <p:cNvPr id="21" name="Rectangle 20">
            <a:extLst>
              <a:ext uri="{FF2B5EF4-FFF2-40B4-BE49-F238E27FC236}">
                <a16:creationId xmlns:a16="http://schemas.microsoft.com/office/drawing/2014/main" id="{0A4699B3-8ED5-AD40-A112-090F365171C2}"/>
              </a:ext>
            </a:extLst>
          </p:cNvPr>
          <p:cNvSpPr/>
          <p:nvPr/>
        </p:nvSpPr>
        <p:spPr>
          <a:xfrm>
            <a:off x="3208464" y="4896246"/>
            <a:ext cx="2570480" cy="55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Content Placeholder 7">
            <a:extLst>
              <a:ext uri="{FF2B5EF4-FFF2-40B4-BE49-F238E27FC236}">
                <a16:creationId xmlns:a16="http://schemas.microsoft.com/office/drawing/2014/main" id="{3CBEB51F-3A2A-D948-8FAC-32BC7744188F}"/>
              </a:ext>
            </a:extLst>
          </p:cNvPr>
          <p:cNvPicPr>
            <a:picLocks noGrp="1" noChangeAspect="1"/>
          </p:cNvPicPr>
          <p:nvPr>
            <p:ph sz="half" idx="1"/>
          </p:nvPr>
        </p:nvPicPr>
        <p:blipFill>
          <a:blip r:embed="rId3"/>
          <a:stretch>
            <a:fillRect/>
          </a:stretch>
        </p:blipFill>
        <p:spPr>
          <a:xfrm>
            <a:off x="2321675" y="1473913"/>
            <a:ext cx="3541546" cy="4583178"/>
          </a:xfrm>
        </p:spPr>
      </p:pic>
      <p:pic>
        <p:nvPicPr>
          <p:cNvPr id="14" name="Content Placeholder 9">
            <a:extLst>
              <a:ext uri="{FF2B5EF4-FFF2-40B4-BE49-F238E27FC236}">
                <a16:creationId xmlns:a16="http://schemas.microsoft.com/office/drawing/2014/main" id="{3B01755D-D574-6C41-9800-68CE063BA2EA}"/>
              </a:ext>
            </a:extLst>
          </p:cNvPr>
          <p:cNvPicPr>
            <a:picLocks noChangeAspect="1"/>
          </p:cNvPicPr>
          <p:nvPr/>
        </p:nvPicPr>
        <p:blipFill rotWithShape="1">
          <a:blip r:embed="rId4"/>
          <a:srcRect l="4097" r="3448"/>
          <a:stretch/>
        </p:blipFill>
        <p:spPr>
          <a:xfrm>
            <a:off x="5805820" y="1473913"/>
            <a:ext cx="3295560" cy="4583178"/>
          </a:xfrm>
          <a:prstGeom prst="rect">
            <a:avLst/>
          </a:prstGeom>
        </p:spPr>
      </p:pic>
      <p:sp>
        <p:nvSpPr>
          <p:cNvPr id="15" name="TextBox 14">
            <a:extLst>
              <a:ext uri="{FF2B5EF4-FFF2-40B4-BE49-F238E27FC236}">
                <a16:creationId xmlns:a16="http://schemas.microsoft.com/office/drawing/2014/main" id="{3AEB0D4A-3001-C34B-8EB9-428DE57E528E}"/>
              </a:ext>
            </a:extLst>
          </p:cNvPr>
          <p:cNvSpPr txBox="1"/>
          <p:nvPr/>
        </p:nvSpPr>
        <p:spPr>
          <a:xfrm>
            <a:off x="1536191" y="745733"/>
            <a:ext cx="5916169" cy="707886"/>
          </a:xfrm>
          <a:prstGeom prst="rect">
            <a:avLst/>
          </a:prstGeom>
          <a:noFill/>
        </p:spPr>
        <p:txBody>
          <a:bodyPr wrap="square" rtlCol="0">
            <a:spAutoFit/>
          </a:bodyPr>
          <a:lstStyle/>
          <a:p>
            <a:pPr algn="ctr"/>
            <a:r>
              <a:rPr lang="en-US" sz="2000" dirty="0"/>
              <a:t>Annual ice thickness with dynamic snow grain (3 layers) minus control (standard MPAS-</a:t>
            </a:r>
            <a:r>
              <a:rPr lang="en-US" sz="2000" dirty="0" err="1"/>
              <a:t>seaice</a:t>
            </a:r>
            <a:r>
              <a:rPr lang="en-US" sz="2000" dirty="0"/>
              <a:t>, 1 snow layer)</a:t>
            </a:r>
          </a:p>
        </p:txBody>
      </p:sp>
      <p:sp>
        <p:nvSpPr>
          <p:cNvPr id="17" name="TextBox 16">
            <a:extLst>
              <a:ext uri="{FF2B5EF4-FFF2-40B4-BE49-F238E27FC236}">
                <a16:creationId xmlns:a16="http://schemas.microsoft.com/office/drawing/2014/main" id="{ECF29E0B-AE79-A144-B597-3E1EDA8F7B3F}"/>
              </a:ext>
            </a:extLst>
          </p:cNvPr>
          <p:cNvSpPr txBox="1"/>
          <p:nvPr/>
        </p:nvSpPr>
        <p:spPr>
          <a:xfrm>
            <a:off x="-29696" y="1763859"/>
            <a:ext cx="2570479" cy="4583178"/>
          </a:xfrm>
          <a:prstGeom prst="rect">
            <a:avLst/>
          </a:prstGeom>
          <a:noFill/>
        </p:spPr>
        <p:txBody>
          <a:bodyPr wrap="square" rtlCol="0">
            <a:spAutoFit/>
          </a:bodyPr>
          <a:lstStyle/>
          <a:p>
            <a:pPr marL="117475" indent="-117475">
              <a:lnSpc>
                <a:spcPct val="150000"/>
              </a:lnSpc>
              <a:buFont typeface="Arial" panose="020B0604020202020204" pitchFamily="34" charset="0"/>
              <a:buChar char="•"/>
            </a:pPr>
            <a:r>
              <a:rPr lang="en-US" sz="1400" dirty="0"/>
              <a:t>5 year, stand alone, CORE2 forced MPAS-</a:t>
            </a:r>
            <a:r>
              <a:rPr lang="en-US" sz="1400" dirty="0" err="1"/>
              <a:t>Seaice</a:t>
            </a:r>
            <a:endParaRPr lang="en-US" sz="1400" dirty="0"/>
          </a:p>
          <a:p>
            <a:pPr marL="117475" indent="-117475">
              <a:lnSpc>
                <a:spcPct val="150000"/>
              </a:lnSpc>
              <a:buFont typeface="Arial" panose="020B0604020202020204" pitchFamily="34" charset="0"/>
              <a:buChar char="•"/>
            </a:pPr>
            <a:r>
              <a:rPr lang="en-US" sz="1400" dirty="0"/>
              <a:t>All snow mods use 3 layers </a:t>
            </a:r>
          </a:p>
          <a:p>
            <a:pPr marL="117475" indent="-117475">
              <a:lnSpc>
                <a:spcPct val="150000"/>
              </a:lnSpc>
              <a:buFont typeface="Arial" panose="020B0604020202020204" pitchFamily="34" charset="0"/>
              <a:buChar char="•"/>
            </a:pPr>
            <a:r>
              <a:rPr lang="en-US" sz="1400" dirty="0"/>
              <a:t>All appear to </a:t>
            </a:r>
            <a:r>
              <a:rPr lang="en-US" sz="1400" i="1" dirty="0"/>
              <a:t>increase</a:t>
            </a:r>
            <a:r>
              <a:rPr lang="en-US" sz="1400" dirty="0"/>
              <a:t> volume</a:t>
            </a:r>
          </a:p>
          <a:p>
            <a:pPr marL="117475" indent="-117475">
              <a:lnSpc>
                <a:spcPct val="150000"/>
              </a:lnSpc>
              <a:buFont typeface="Arial" panose="020B0604020202020204" pitchFamily="34" charset="0"/>
              <a:buChar char="•"/>
            </a:pPr>
            <a:r>
              <a:rPr lang="en-US" sz="1400" dirty="0"/>
              <a:t>wind redistribution effects are small (in these runs) and likely </a:t>
            </a:r>
            <a:r>
              <a:rPr lang="en-US" sz="1400" i="1" dirty="0"/>
              <a:t>decrease</a:t>
            </a:r>
            <a:r>
              <a:rPr lang="en-US" sz="1400" dirty="0"/>
              <a:t> volume    </a:t>
            </a:r>
          </a:p>
          <a:p>
            <a:pPr marL="117475" indent="-117475">
              <a:lnSpc>
                <a:spcPct val="150000"/>
              </a:lnSpc>
              <a:buFont typeface="Arial" panose="020B0604020202020204" pitchFamily="34" charset="0"/>
              <a:buChar char="•"/>
            </a:pPr>
            <a:r>
              <a:rPr lang="en-US" sz="1400" dirty="0"/>
              <a:t>Sea ice is most sensitive to </a:t>
            </a:r>
            <a:r>
              <a:rPr lang="en-US" sz="1400" dirty="0">
                <a:solidFill>
                  <a:schemeClr val="accent1"/>
                </a:solidFill>
              </a:rPr>
              <a:t>dynamic snow grain radius. </a:t>
            </a:r>
          </a:p>
          <a:p>
            <a:pPr marL="117475" indent="-117475">
              <a:lnSpc>
                <a:spcPct val="150000"/>
              </a:lnSpc>
              <a:buFont typeface="Arial" panose="020B0604020202020204" pitchFamily="34" charset="0"/>
              <a:buChar char="•"/>
            </a:pPr>
            <a:r>
              <a:rPr lang="en-US" sz="1400" dirty="0"/>
              <a:t>Snow grain aging is likely too weak in current run or fresh snow grain size too small.</a:t>
            </a:r>
          </a:p>
          <a:p>
            <a:pPr>
              <a:lnSpc>
                <a:spcPct val="150000"/>
              </a:lnSpc>
            </a:pPr>
            <a:endParaRPr lang="en-US" sz="1400" dirty="0"/>
          </a:p>
          <a:p>
            <a:pPr>
              <a:lnSpc>
                <a:spcPct val="150000"/>
              </a:lnSpc>
            </a:pPr>
            <a:r>
              <a:rPr lang="en-US" sz="1400" dirty="0"/>
              <a:t> </a:t>
            </a:r>
          </a:p>
        </p:txBody>
      </p:sp>
      <p:sp>
        <p:nvSpPr>
          <p:cNvPr id="3" name="Rectangle 2">
            <a:extLst>
              <a:ext uri="{FF2B5EF4-FFF2-40B4-BE49-F238E27FC236}">
                <a16:creationId xmlns:a16="http://schemas.microsoft.com/office/drawing/2014/main" id="{D4AF64BF-8A10-F046-8EC6-56FEE35B6BFB}"/>
              </a:ext>
            </a:extLst>
          </p:cNvPr>
          <p:cNvSpPr/>
          <p:nvPr/>
        </p:nvSpPr>
        <p:spPr>
          <a:xfrm>
            <a:off x="2464904" y="1691640"/>
            <a:ext cx="6626087" cy="4059936"/>
          </a:xfrm>
          <a:prstGeom prst="rect">
            <a:avLst/>
          </a:prstGeom>
          <a:noFill/>
          <a:ln w="25400" cap="rnd">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5342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00B910-64BD-EB4B-B009-BA642381CAA1}"/>
              </a:ext>
            </a:extLst>
          </p:cNvPr>
          <p:cNvSpPr/>
          <p:nvPr/>
        </p:nvSpPr>
        <p:spPr>
          <a:xfrm>
            <a:off x="-1320" y="707331"/>
            <a:ext cx="9144000" cy="5452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16" name="Title 1">
            <a:extLst>
              <a:ext uri="{FF2B5EF4-FFF2-40B4-BE49-F238E27FC236}">
                <a16:creationId xmlns:a16="http://schemas.microsoft.com/office/drawing/2014/main" id="{8CEAB484-D14A-D740-A0FD-E1A4E703F8A3}"/>
              </a:ext>
            </a:extLst>
          </p:cNvPr>
          <p:cNvSpPr txBox="1">
            <a:spLocks/>
          </p:cNvSpPr>
          <p:nvPr/>
        </p:nvSpPr>
        <p:spPr>
          <a:xfrm>
            <a:off x="311359" y="-449039"/>
            <a:ext cx="8545146" cy="1097280"/>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dirty="0"/>
              <a:t>Improved Freshwater Flux via Icebergs</a:t>
            </a:r>
          </a:p>
        </p:txBody>
      </p:sp>
      <p:sp>
        <p:nvSpPr>
          <p:cNvPr id="15" name="Rectangle 14">
            <a:extLst>
              <a:ext uri="{FF2B5EF4-FFF2-40B4-BE49-F238E27FC236}">
                <a16:creationId xmlns:a16="http://schemas.microsoft.com/office/drawing/2014/main" id="{D7317EFE-4AF4-E347-B732-82249E17E09A}"/>
              </a:ext>
            </a:extLst>
          </p:cNvPr>
          <p:cNvSpPr/>
          <p:nvPr/>
        </p:nvSpPr>
        <p:spPr>
          <a:xfrm>
            <a:off x="2794276" y="5885103"/>
            <a:ext cx="6835703" cy="253916"/>
          </a:xfrm>
          <a:prstGeom prst="rect">
            <a:avLst/>
          </a:prstGeom>
        </p:spPr>
        <p:txBody>
          <a:bodyPr wrap="square">
            <a:spAutoFit/>
          </a:bodyPr>
          <a:lstStyle/>
          <a:p>
            <a:pPr algn="just"/>
            <a:r>
              <a:rPr lang="en-US" sz="1050" dirty="0"/>
              <a:t>Comeau, D. et al., 2019: Impacts of the representation of Antarctic runoff in E3SM, </a:t>
            </a:r>
            <a:r>
              <a:rPr lang="en-US" sz="1050" i="1" dirty="0" err="1"/>
              <a:t>Geosci</a:t>
            </a:r>
            <a:r>
              <a:rPr lang="en-US" sz="1050" i="1" dirty="0"/>
              <a:t>. Model </a:t>
            </a:r>
            <a:r>
              <a:rPr lang="en-US" sz="1050" i="1" dirty="0" err="1"/>
              <a:t>Devel</a:t>
            </a:r>
            <a:r>
              <a:rPr lang="en-US" sz="1050" i="1" dirty="0"/>
              <a:t>.</a:t>
            </a:r>
            <a:r>
              <a:rPr lang="en-US" sz="1050" dirty="0"/>
              <a:t> (in prep.)</a:t>
            </a:r>
            <a:endParaRPr lang="en-US" sz="1050" dirty="0">
              <a:effectLst/>
            </a:endParaRPr>
          </a:p>
        </p:txBody>
      </p:sp>
      <p:pic>
        <p:nvPicPr>
          <p:cNvPr id="17" name="Picture 16" descr="data_icebergs.png">
            <a:extLst>
              <a:ext uri="{FF2B5EF4-FFF2-40B4-BE49-F238E27FC236}">
                <a16:creationId xmlns:a16="http://schemas.microsoft.com/office/drawing/2014/main" id="{F731677F-24E4-344F-8585-76F83469C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53" y="827879"/>
            <a:ext cx="2099689" cy="1367629"/>
          </a:xfrm>
          <a:prstGeom prst="rect">
            <a:avLst/>
          </a:prstGeom>
        </p:spPr>
      </p:pic>
      <p:pic>
        <p:nvPicPr>
          <p:cNvPr id="18" name="Picture 17" descr="snowcapping_y76r.png">
            <a:extLst>
              <a:ext uri="{FF2B5EF4-FFF2-40B4-BE49-F238E27FC236}">
                <a16:creationId xmlns:a16="http://schemas.microsoft.com/office/drawing/2014/main" id="{C7C5B16C-7BEA-2449-9046-DB1087A44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6977" y="830688"/>
            <a:ext cx="2057400" cy="1389513"/>
          </a:xfrm>
          <a:prstGeom prst="rect">
            <a:avLst/>
          </a:prstGeom>
        </p:spPr>
      </p:pic>
      <p:sp>
        <p:nvSpPr>
          <p:cNvPr id="19" name="TextBox 18">
            <a:extLst>
              <a:ext uri="{FF2B5EF4-FFF2-40B4-BE49-F238E27FC236}">
                <a16:creationId xmlns:a16="http://schemas.microsoft.com/office/drawing/2014/main" id="{D2DD4650-C42C-6043-9878-B74012066092}"/>
              </a:ext>
            </a:extLst>
          </p:cNvPr>
          <p:cNvSpPr txBox="1"/>
          <p:nvPr/>
        </p:nvSpPr>
        <p:spPr>
          <a:xfrm>
            <a:off x="87742" y="2202077"/>
            <a:ext cx="4197753" cy="430887"/>
          </a:xfrm>
          <a:prstGeom prst="rect">
            <a:avLst/>
          </a:prstGeom>
          <a:noFill/>
        </p:spPr>
        <p:txBody>
          <a:bodyPr wrap="square" rtlCol="0">
            <a:spAutoFit/>
          </a:bodyPr>
          <a:lstStyle/>
          <a:p>
            <a:r>
              <a:rPr lang="en-US" sz="1100" dirty="0">
                <a:cs typeface="Arial" panose="020B0604020202020204" pitchFamily="34" charset="0"/>
              </a:rPr>
              <a:t>Snapshots of solid ice runoff with data icebergs (left) and </a:t>
            </a:r>
            <a:r>
              <a:rPr lang="en-US" sz="1100" dirty="0" err="1">
                <a:cs typeface="Arial" panose="020B0604020202020204" pitchFamily="34" charset="0"/>
              </a:rPr>
              <a:t>snowcapping</a:t>
            </a:r>
            <a:r>
              <a:rPr lang="en-US" sz="1100" dirty="0">
                <a:cs typeface="Arial" panose="020B0604020202020204" pitchFamily="34" charset="0"/>
              </a:rPr>
              <a:t> scheme (right).</a:t>
            </a:r>
          </a:p>
        </p:txBody>
      </p:sp>
      <p:pic>
        <p:nvPicPr>
          <p:cNvPr id="20" name="Picture 19" descr="melt_flux_Antarctica.png">
            <a:extLst>
              <a:ext uri="{FF2B5EF4-FFF2-40B4-BE49-F238E27FC236}">
                <a16:creationId xmlns:a16="http://schemas.microsoft.com/office/drawing/2014/main" id="{EC86A958-211F-544D-93F5-EB23C89ACCF4}"/>
              </a:ext>
            </a:extLst>
          </p:cNvPr>
          <p:cNvPicPr>
            <a:picLocks noChangeAspect="1"/>
          </p:cNvPicPr>
          <p:nvPr/>
        </p:nvPicPr>
        <p:blipFill rotWithShape="1">
          <a:blip r:embed="rId5">
            <a:extLst>
              <a:ext uri="{28A0092B-C50C-407E-A947-70E740481C1C}">
                <a14:useLocalDpi xmlns:a14="http://schemas.microsoft.com/office/drawing/2010/main" val="0"/>
              </a:ext>
            </a:extLst>
          </a:blip>
          <a:srcRect b="11584"/>
          <a:stretch/>
        </p:blipFill>
        <p:spPr>
          <a:xfrm>
            <a:off x="4326745" y="710848"/>
            <a:ext cx="4788327" cy="1945833"/>
          </a:xfrm>
          <a:prstGeom prst="rect">
            <a:avLst/>
          </a:prstGeom>
        </p:spPr>
      </p:pic>
      <p:pic>
        <p:nvPicPr>
          <p:cNvPr id="21" name="Picture 20" descr="melt_flux_Filchner.png">
            <a:extLst>
              <a:ext uri="{FF2B5EF4-FFF2-40B4-BE49-F238E27FC236}">
                <a16:creationId xmlns:a16="http://schemas.microsoft.com/office/drawing/2014/main" id="{08A0B6F3-020C-C34F-B5E0-92B56B19A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6745" y="2681595"/>
            <a:ext cx="4788327" cy="2216641"/>
          </a:xfrm>
          <a:prstGeom prst="rect">
            <a:avLst/>
          </a:prstGeom>
        </p:spPr>
      </p:pic>
      <p:pic>
        <p:nvPicPr>
          <p:cNvPr id="22" name="Picture 21" descr="ACME_G30to10_transport lowRes.png">
            <a:extLst>
              <a:ext uri="{FF2B5EF4-FFF2-40B4-BE49-F238E27FC236}">
                <a16:creationId xmlns:a16="http://schemas.microsoft.com/office/drawing/2014/main" id="{C029C4AF-FC62-9F48-9A8F-72459E3D796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66669" y="2887140"/>
            <a:ext cx="1621086" cy="1100599"/>
          </a:xfrm>
          <a:prstGeom prst="rect">
            <a:avLst/>
          </a:prstGeom>
          <a:ln w="19050" cmpd="sng">
            <a:solidFill>
              <a:schemeClr val="tx1"/>
            </a:solidFill>
          </a:ln>
        </p:spPr>
      </p:pic>
      <p:sp>
        <p:nvSpPr>
          <p:cNvPr id="24" name="Content Placeholder 22">
            <a:extLst>
              <a:ext uri="{FF2B5EF4-FFF2-40B4-BE49-F238E27FC236}">
                <a16:creationId xmlns:a16="http://schemas.microsoft.com/office/drawing/2014/main" id="{DDE245F1-4E5E-F542-BC17-7F24E2CB754F}"/>
              </a:ext>
            </a:extLst>
          </p:cNvPr>
          <p:cNvSpPr txBox="1">
            <a:spLocks/>
          </p:cNvSpPr>
          <p:nvPr/>
        </p:nvSpPr>
        <p:spPr>
          <a:xfrm>
            <a:off x="104553" y="2973507"/>
            <a:ext cx="4096188" cy="1375736"/>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mn-lt"/>
              </a:rPr>
              <a:t>Addition of data icebergs (DIB) to replace data and </a:t>
            </a:r>
            <a:r>
              <a:rPr lang="en-US" sz="1800" dirty="0" err="1">
                <a:latin typeface="+mn-lt"/>
              </a:rPr>
              <a:t>snowcapping</a:t>
            </a:r>
            <a:r>
              <a:rPr lang="en-US" sz="1800" dirty="0">
                <a:latin typeface="+mn-lt"/>
              </a:rPr>
              <a:t> based solid runoff limits hyperactive circulation and melting under Antarctic ice shelves:</a:t>
            </a:r>
          </a:p>
          <a:p>
            <a:pPr marL="171450" indent="-171450"/>
            <a:r>
              <a:rPr lang="en-US" sz="1800" dirty="0">
                <a:latin typeface="+mn-lt"/>
              </a:rPr>
              <a:t>~3x reduction in overall Antarctic melt</a:t>
            </a:r>
          </a:p>
          <a:p>
            <a:pPr marL="171450" indent="-171450"/>
            <a:r>
              <a:rPr lang="en-US" sz="1800" dirty="0">
                <a:latin typeface="+mn-lt"/>
              </a:rPr>
              <a:t>&gt;10x reduction beneath Filchner-Ronne</a:t>
            </a:r>
          </a:p>
        </p:txBody>
      </p:sp>
      <p:sp>
        <p:nvSpPr>
          <p:cNvPr id="25" name="Rectangle 24">
            <a:extLst>
              <a:ext uri="{FF2B5EF4-FFF2-40B4-BE49-F238E27FC236}">
                <a16:creationId xmlns:a16="http://schemas.microsoft.com/office/drawing/2014/main" id="{34A9D72C-8115-A04D-B118-2F334982316B}"/>
              </a:ext>
            </a:extLst>
          </p:cNvPr>
          <p:cNvSpPr/>
          <p:nvPr/>
        </p:nvSpPr>
        <p:spPr>
          <a:xfrm>
            <a:off x="4737442" y="931616"/>
            <a:ext cx="1474686" cy="356764"/>
          </a:xfrm>
          <a:prstGeom prst="rect">
            <a:avLst/>
          </a:prstGeom>
          <a:solidFill>
            <a:srgbClr val="FFFFFF">
              <a:alpha val="69804"/>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000" kern="1200" dirty="0"/>
          </a:p>
        </p:txBody>
      </p:sp>
      <p:cxnSp>
        <p:nvCxnSpPr>
          <p:cNvPr id="26" name="Straight Connector 25">
            <a:extLst>
              <a:ext uri="{FF2B5EF4-FFF2-40B4-BE49-F238E27FC236}">
                <a16:creationId xmlns:a16="http://schemas.microsoft.com/office/drawing/2014/main" id="{25EFDFCD-F41B-AF49-BBCD-DE080CE67E48}"/>
              </a:ext>
            </a:extLst>
          </p:cNvPr>
          <p:cNvCxnSpPr>
            <a:cxnSpLocks/>
          </p:cNvCxnSpPr>
          <p:nvPr/>
        </p:nvCxnSpPr>
        <p:spPr>
          <a:xfrm>
            <a:off x="4782451" y="1012018"/>
            <a:ext cx="22589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399EBC0-C495-7C42-A74D-402B16DC3D1E}"/>
              </a:ext>
            </a:extLst>
          </p:cNvPr>
          <p:cNvCxnSpPr>
            <a:cxnSpLocks/>
          </p:cNvCxnSpPr>
          <p:nvPr/>
        </p:nvCxnSpPr>
        <p:spPr>
          <a:xfrm>
            <a:off x="4782451" y="1180299"/>
            <a:ext cx="22589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1EDF886C-7EBA-6045-BA9B-3161ECE33F88}"/>
              </a:ext>
            </a:extLst>
          </p:cNvPr>
          <p:cNvSpPr txBox="1"/>
          <p:nvPr/>
        </p:nvSpPr>
        <p:spPr>
          <a:xfrm>
            <a:off x="5066643" y="880314"/>
            <a:ext cx="1474685" cy="430887"/>
          </a:xfrm>
          <a:prstGeom prst="rect">
            <a:avLst/>
          </a:prstGeom>
          <a:noFill/>
        </p:spPr>
        <p:txBody>
          <a:bodyPr wrap="square" rtlCol="0" anchor="ctr">
            <a:spAutoFit/>
          </a:bodyPr>
          <a:lstStyle/>
          <a:p>
            <a:r>
              <a:rPr lang="en-US" sz="1100" kern="1200" dirty="0"/>
              <a:t>original forcing</a:t>
            </a:r>
          </a:p>
          <a:p>
            <a:r>
              <a:rPr lang="en-US" sz="1100" dirty="0"/>
              <a:t>improved forcing</a:t>
            </a:r>
            <a:endParaRPr lang="en-US" sz="1100" kern="1200" dirty="0"/>
          </a:p>
        </p:txBody>
      </p:sp>
      <p:sp>
        <p:nvSpPr>
          <p:cNvPr id="29" name="Oval 28">
            <a:extLst>
              <a:ext uri="{FF2B5EF4-FFF2-40B4-BE49-F238E27FC236}">
                <a16:creationId xmlns:a16="http://schemas.microsoft.com/office/drawing/2014/main" id="{4DBD7724-420A-FD43-A611-00547C3C784C}"/>
              </a:ext>
            </a:extLst>
          </p:cNvPr>
          <p:cNvSpPr/>
          <p:nvPr/>
        </p:nvSpPr>
        <p:spPr>
          <a:xfrm>
            <a:off x="5661562" y="3303948"/>
            <a:ext cx="182102" cy="45360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4ADDD90-928A-B74C-A6A0-5F82878FA115}"/>
              </a:ext>
            </a:extLst>
          </p:cNvPr>
          <p:cNvSpPr/>
          <p:nvPr/>
        </p:nvSpPr>
        <p:spPr>
          <a:xfrm>
            <a:off x="104553" y="4957918"/>
            <a:ext cx="8860692" cy="646331"/>
          </a:xfrm>
          <a:prstGeom prst="rect">
            <a:avLst/>
          </a:prstGeom>
        </p:spPr>
        <p:txBody>
          <a:bodyPr wrap="square">
            <a:spAutoFit/>
          </a:bodyPr>
          <a:lstStyle/>
          <a:p>
            <a:r>
              <a:rPr lang="en-US" dirty="0"/>
              <a:t>This demonstrates that modeled sub-ice shelf melt rates are highly sensitive to both fresh-water flux and regional ocean conditions.</a:t>
            </a:r>
          </a:p>
        </p:txBody>
      </p:sp>
    </p:spTree>
    <p:extLst>
      <p:ext uri="{BB962C8B-B14F-4D97-AF65-F5344CB8AC3E}">
        <p14:creationId xmlns:p14="http://schemas.microsoft.com/office/powerpoint/2010/main" val="1946016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750474"/>
            <a:ext cx="9144000" cy="54048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57199" y="-407223"/>
            <a:ext cx="8229600" cy="1097280"/>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dirty="0"/>
              <a:t>Enhanced Resolution S. Ocean Mesh</a:t>
            </a:r>
          </a:p>
        </p:txBody>
      </p:sp>
      <p:sp>
        <p:nvSpPr>
          <p:cNvPr id="2" name="TextBox 1"/>
          <p:cNvSpPr txBox="1"/>
          <p:nvPr/>
        </p:nvSpPr>
        <p:spPr>
          <a:xfrm>
            <a:off x="3355265" y="6443976"/>
            <a:ext cx="184666"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E2F761FE-7FD6-474D-A7FA-D9B06E55592B}"/>
              </a:ext>
            </a:extLst>
          </p:cNvPr>
          <p:cNvPicPr>
            <a:picLocks noChangeAspect="1"/>
          </p:cNvPicPr>
          <p:nvPr/>
        </p:nvPicPr>
        <p:blipFill rotWithShape="1">
          <a:blip r:embed="rId2"/>
          <a:srcRect l="1253" t="2640" r="11382" b="-1"/>
          <a:stretch/>
        </p:blipFill>
        <p:spPr>
          <a:xfrm>
            <a:off x="129881" y="1407339"/>
            <a:ext cx="4893874" cy="4088941"/>
          </a:xfrm>
          <a:prstGeom prst="rect">
            <a:avLst/>
          </a:prstGeom>
        </p:spPr>
      </p:pic>
      <p:sp>
        <p:nvSpPr>
          <p:cNvPr id="21" name="Rectangle 20">
            <a:extLst>
              <a:ext uri="{FF2B5EF4-FFF2-40B4-BE49-F238E27FC236}">
                <a16:creationId xmlns:a16="http://schemas.microsoft.com/office/drawing/2014/main" id="{0A4699B3-8ED5-AD40-A112-090F365171C2}"/>
              </a:ext>
            </a:extLst>
          </p:cNvPr>
          <p:cNvSpPr/>
          <p:nvPr/>
        </p:nvSpPr>
        <p:spPr>
          <a:xfrm>
            <a:off x="3208464" y="4896246"/>
            <a:ext cx="2570480" cy="55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bject 2">
            <a:extLst>
              <a:ext uri="{FF2B5EF4-FFF2-40B4-BE49-F238E27FC236}">
                <a16:creationId xmlns:a16="http://schemas.microsoft.com/office/drawing/2014/main" id="{7B3B63CF-A584-6E46-A926-CFF06962A454}"/>
              </a:ext>
            </a:extLst>
          </p:cNvPr>
          <p:cNvSpPr/>
          <p:nvPr/>
        </p:nvSpPr>
        <p:spPr>
          <a:xfrm>
            <a:off x="4951599" y="1887157"/>
            <a:ext cx="4104008" cy="3113599"/>
          </a:xfrm>
          <a:prstGeom prst="rect">
            <a:avLst/>
          </a:prstGeom>
          <a:blipFill>
            <a:blip r:embed="rId3" cstate="print"/>
            <a:stretch>
              <a:fillRect/>
            </a:stretch>
          </a:blipFill>
        </p:spPr>
        <p:txBody>
          <a:bodyPr wrap="square" lIns="0" tIns="0" rIns="0" bIns="0" rtlCol="0"/>
          <a:lstStyle/>
          <a:p>
            <a:endParaRPr sz="1266"/>
          </a:p>
        </p:txBody>
      </p:sp>
      <p:sp>
        <p:nvSpPr>
          <p:cNvPr id="25" name="object 13"/>
          <p:cNvSpPr txBox="1"/>
          <p:nvPr/>
        </p:nvSpPr>
        <p:spPr>
          <a:xfrm>
            <a:off x="1494495" y="5040449"/>
            <a:ext cx="5577678" cy="224461"/>
          </a:xfrm>
          <a:prstGeom prst="rect">
            <a:avLst/>
          </a:prstGeom>
        </p:spPr>
        <p:txBody>
          <a:bodyPr vert="horz" wrap="square" lIns="0" tIns="8930" rIns="0" bIns="0" rtlCol="0">
            <a:spAutoFit/>
          </a:bodyPr>
          <a:lstStyle/>
          <a:p>
            <a:pPr marL="8929" algn="ctr">
              <a:spcBef>
                <a:spcPts val="70"/>
              </a:spcBef>
            </a:pPr>
            <a:r>
              <a:rPr lang="en-US" sz="1400" dirty="0">
                <a:latin typeface="Arial"/>
                <a:cs typeface="Arial"/>
              </a:rPr>
              <a:t>(Figures courtesy K. Rosa, LANL)</a:t>
            </a:r>
            <a:endParaRPr sz="1400" dirty="0">
              <a:latin typeface="Arial"/>
              <a:cs typeface="Arial"/>
            </a:endParaRPr>
          </a:p>
        </p:txBody>
      </p:sp>
    </p:spTree>
    <p:extLst>
      <p:ext uri="{BB962C8B-B14F-4D97-AF65-F5344CB8AC3E}">
        <p14:creationId xmlns:p14="http://schemas.microsoft.com/office/powerpoint/2010/main" val="1437470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631"/>
            <a:ext cx="8229600" cy="1097280"/>
          </a:xfrm>
        </p:spPr>
        <p:txBody>
          <a:bodyPr/>
          <a:lstStyle/>
          <a:p>
            <a:pPr algn="ctr"/>
            <a:r>
              <a:rPr lang="en-US" dirty="0"/>
              <a:t>Beyond V2 Development</a:t>
            </a:r>
          </a:p>
        </p:txBody>
      </p:sp>
      <p:sp>
        <p:nvSpPr>
          <p:cNvPr id="7" name="Content Placeholder 2">
            <a:extLst>
              <a:ext uri="{FF2B5EF4-FFF2-40B4-BE49-F238E27FC236}">
                <a16:creationId xmlns:a16="http://schemas.microsoft.com/office/drawing/2014/main" id="{5D789648-976F-2A4D-8E45-8F7E270D52A1}"/>
              </a:ext>
            </a:extLst>
          </p:cNvPr>
          <p:cNvSpPr>
            <a:spLocks noGrp="1"/>
          </p:cNvSpPr>
          <p:nvPr>
            <p:ph idx="1"/>
          </p:nvPr>
        </p:nvSpPr>
        <p:spPr>
          <a:xfrm>
            <a:off x="480350" y="917482"/>
            <a:ext cx="8229600" cy="4114800"/>
          </a:xfrm>
        </p:spPr>
        <p:txBody>
          <a:bodyPr/>
          <a:lstStyle/>
          <a:p>
            <a:pPr>
              <a:lnSpc>
                <a:spcPct val="200000"/>
              </a:lnSpc>
              <a:spcAft>
                <a:spcPts val="600"/>
              </a:spcAft>
            </a:pPr>
            <a:r>
              <a:rPr lang="en-US" sz="3200" dirty="0"/>
              <a:t>New sea ice ridging scheme</a:t>
            </a:r>
          </a:p>
          <a:p>
            <a:pPr>
              <a:lnSpc>
                <a:spcPct val="200000"/>
              </a:lnSpc>
              <a:spcAft>
                <a:spcPts val="600"/>
              </a:spcAft>
            </a:pPr>
            <a:r>
              <a:rPr lang="en-US" sz="3200" dirty="0"/>
              <a:t>Sea ice altimetry emulator</a:t>
            </a:r>
          </a:p>
          <a:p>
            <a:pPr>
              <a:lnSpc>
                <a:spcPct val="200000"/>
              </a:lnSpc>
              <a:spcAft>
                <a:spcPts val="600"/>
              </a:spcAft>
            </a:pPr>
            <a:r>
              <a:rPr lang="en-US" sz="3200" dirty="0"/>
              <a:t>Land ice / ocean coupling</a:t>
            </a:r>
          </a:p>
          <a:p>
            <a:pPr marL="0" indent="0">
              <a:lnSpc>
                <a:spcPct val="200000"/>
              </a:lnSpc>
              <a:spcAft>
                <a:spcPts val="600"/>
              </a:spcAft>
              <a:buNone/>
            </a:pPr>
            <a:endParaRPr lang="en-US" sz="3200" dirty="0"/>
          </a:p>
          <a:p>
            <a:pPr marL="0" indent="0">
              <a:lnSpc>
                <a:spcPct val="200000"/>
              </a:lnSpc>
              <a:spcAft>
                <a:spcPts val="600"/>
              </a:spcAft>
              <a:buNone/>
            </a:pPr>
            <a:endParaRPr lang="en-US" sz="3200" dirty="0"/>
          </a:p>
        </p:txBody>
      </p:sp>
    </p:spTree>
    <p:extLst>
      <p:ext uri="{BB962C8B-B14F-4D97-AF65-F5344CB8AC3E}">
        <p14:creationId xmlns:p14="http://schemas.microsoft.com/office/powerpoint/2010/main" val="1398370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00B910-64BD-EB4B-B009-BA642381CAA1}"/>
              </a:ext>
            </a:extLst>
          </p:cNvPr>
          <p:cNvSpPr/>
          <p:nvPr/>
        </p:nvSpPr>
        <p:spPr>
          <a:xfrm>
            <a:off x="-1320" y="707331"/>
            <a:ext cx="9144000" cy="5452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16" name="Title 1">
            <a:extLst>
              <a:ext uri="{FF2B5EF4-FFF2-40B4-BE49-F238E27FC236}">
                <a16:creationId xmlns:a16="http://schemas.microsoft.com/office/drawing/2014/main" id="{8CEAB484-D14A-D740-A0FD-E1A4E703F8A3}"/>
              </a:ext>
            </a:extLst>
          </p:cNvPr>
          <p:cNvSpPr txBox="1">
            <a:spLocks/>
          </p:cNvSpPr>
          <p:nvPr/>
        </p:nvSpPr>
        <p:spPr>
          <a:xfrm>
            <a:off x="457200" y="-449631"/>
            <a:ext cx="8229600" cy="1097280"/>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dirty="0"/>
              <a:t>Improved Sea Ice Ridging Scheme</a:t>
            </a:r>
          </a:p>
        </p:txBody>
      </p:sp>
      <p:sp>
        <p:nvSpPr>
          <p:cNvPr id="6" name="Subtitle 2">
            <a:extLst>
              <a:ext uri="{FF2B5EF4-FFF2-40B4-BE49-F238E27FC236}">
                <a16:creationId xmlns:a16="http://schemas.microsoft.com/office/drawing/2014/main" id="{890CAAA9-4790-054C-90FD-53527804D370}"/>
              </a:ext>
            </a:extLst>
          </p:cNvPr>
          <p:cNvSpPr txBox="1">
            <a:spLocks/>
          </p:cNvSpPr>
          <p:nvPr/>
        </p:nvSpPr>
        <p:spPr>
          <a:xfrm>
            <a:off x="88716" y="5741739"/>
            <a:ext cx="8654212" cy="544857"/>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50" dirty="0">
                <a:latin typeface="+mn-lt"/>
                <a:cs typeface="Calibri" panose="020F0502020204030204" pitchFamily="34" charset="0"/>
              </a:rPr>
              <a:t>Roberts, A. F. et al., 2019: A Variational Method for Sea Ice Ridging in Earth System Models</a:t>
            </a:r>
            <a:r>
              <a:rPr lang="en-US" sz="1150" i="1" dirty="0">
                <a:latin typeface="+mn-lt"/>
                <a:cs typeface="Calibri" panose="020F0502020204030204" pitchFamily="34" charset="0"/>
              </a:rPr>
              <a:t>, J. Adv. Model. Earth </a:t>
            </a:r>
            <a:r>
              <a:rPr lang="en-US" sz="1150" i="1" dirty="0" err="1">
                <a:latin typeface="+mn-lt"/>
                <a:cs typeface="Calibri" panose="020F0502020204030204" pitchFamily="34" charset="0"/>
              </a:rPr>
              <a:t>Sy</a:t>
            </a:r>
            <a:r>
              <a:rPr lang="en-US" sz="1150" dirty="0">
                <a:latin typeface="+mn-lt"/>
                <a:cs typeface="Calibri" panose="020F0502020204030204" pitchFamily="34" charset="0"/>
              </a:rPr>
              <a:t>., doi:10.1029/2018MS001395.</a:t>
            </a:r>
          </a:p>
          <a:p>
            <a:pPr marL="0" indent="0">
              <a:buNone/>
            </a:pPr>
            <a:r>
              <a:rPr lang="en-US" sz="1150" dirty="0">
                <a:latin typeface="+mn-lt"/>
              </a:rPr>
              <a:t>Roberts, A. F. et al., 2019: Variational sea ice ridging in two fully coupled models, </a:t>
            </a:r>
            <a:r>
              <a:rPr lang="en-US" sz="1150" i="1" dirty="0">
                <a:latin typeface="+mn-lt"/>
              </a:rPr>
              <a:t>JAMES </a:t>
            </a:r>
            <a:r>
              <a:rPr lang="en-US" sz="1150" dirty="0">
                <a:latin typeface="+mn-lt"/>
              </a:rPr>
              <a:t>(in prep.)</a:t>
            </a:r>
          </a:p>
          <a:p>
            <a:pPr marL="0" indent="0">
              <a:buNone/>
            </a:pPr>
            <a:endParaRPr lang="en-US" sz="1150" dirty="0">
              <a:solidFill>
                <a:srgbClr val="000000"/>
              </a:solidFill>
              <a:latin typeface="+mn-lt"/>
              <a:cs typeface="Calibri" panose="020F0502020204030204" pitchFamily="34" charset="0"/>
            </a:endParaRPr>
          </a:p>
        </p:txBody>
      </p:sp>
      <p:sp>
        <p:nvSpPr>
          <p:cNvPr id="7" name="Subtitle 2">
            <a:extLst>
              <a:ext uri="{FF2B5EF4-FFF2-40B4-BE49-F238E27FC236}">
                <a16:creationId xmlns:a16="http://schemas.microsoft.com/office/drawing/2014/main" id="{2ED11C22-9B9C-3442-88F4-459F8BB7698C}"/>
              </a:ext>
            </a:extLst>
          </p:cNvPr>
          <p:cNvSpPr txBox="1">
            <a:spLocks/>
          </p:cNvSpPr>
          <p:nvPr/>
        </p:nvSpPr>
        <p:spPr>
          <a:xfrm>
            <a:off x="56531" y="771946"/>
            <a:ext cx="9000973" cy="92189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1">
                    <a:lumMod val="75000"/>
                  </a:schemeClr>
                </a:solidFill>
              </a:rPr>
              <a:t>Fixing the problem of sea ice thickness redistribution and compressive strength, </a:t>
            </a:r>
          </a:p>
          <a:p>
            <a:r>
              <a:rPr lang="en-US" dirty="0">
                <a:solidFill>
                  <a:schemeClr val="accent1">
                    <a:lumMod val="75000"/>
                  </a:schemeClr>
                </a:solidFill>
              </a:rPr>
              <a:t>with applications to form drag and land-fast ice</a:t>
            </a:r>
          </a:p>
          <a:p>
            <a:r>
              <a:rPr lang="en-US" sz="2000" i="1" dirty="0">
                <a:solidFill>
                  <a:schemeClr val="accent1">
                    <a:lumMod val="75000"/>
                  </a:schemeClr>
                </a:solidFill>
              </a:rPr>
              <a:t>(Andrew Roberts, Adrian Turner, Elizabeth </a:t>
            </a:r>
            <a:r>
              <a:rPr lang="en-US" sz="2000" i="1" dirty="0" err="1">
                <a:solidFill>
                  <a:schemeClr val="accent1">
                    <a:lumMod val="75000"/>
                  </a:schemeClr>
                </a:solidFill>
              </a:rPr>
              <a:t>Hunke</a:t>
            </a:r>
            <a:r>
              <a:rPr lang="en-US" sz="2000" i="1" dirty="0">
                <a:solidFill>
                  <a:schemeClr val="accent1">
                    <a:lumMod val="75000"/>
                  </a:schemeClr>
                </a:solidFill>
              </a:rPr>
              <a:t>)</a:t>
            </a:r>
          </a:p>
          <a:p>
            <a:endParaRPr lang="en-US" dirty="0">
              <a:solidFill>
                <a:schemeClr val="accent1">
                  <a:lumMod val="75000"/>
                </a:schemeClr>
              </a:solidFill>
            </a:endParaRPr>
          </a:p>
          <a:p>
            <a:endParaRPr lang="en-US" dirty="0">
              <a:solidFill>
                <a:schemeClr val="accent2">
                  <a:lumMod val="75000"/>
                </a:schemeClr>
              </a:solidFill>
            </a:endParaRPr>
          </a:p>
        </p:txBody>
      </p:sp>
      <p:grpSp>
        <p:nvGrpSpPr>
          <p:cNvPr id="8" name="Group 7">
            <a:extLst>
              <a:ext uri="{FF2B5EF4-FFF2-40B4-BE49-F238E27FC236}">
                <a16:creationId xmlns:a16="http://schemas.microsoft.com/office/drawing/2014/main" id="{5C057DA5-3DB1-C442-BA3D-8DE49CF946C3}"/>
              </a:ext>
            </a:extLst>
          </p:cNvPr>
          <p:cNvGrpSpPr/>
          <p:nvPr/>
        </p:nvGrpSpPr>
        <p:grpSpPr>
          <a:xfrm>
            <a:off x="3635037" y="1837855"/>
            <a:ext cx="2619825" cy="2088815"/>
            <a:chOff x="3474627" y="440786"/>
            <a:chExt cx="4120053" cy="3496875"/>
          </a:xfrm>
        </p:grpSpPr>
        <p:pic>
          <p:nvPicPr>
            <p:cNvPr id="9" name="Picture 8">
              <a:extLst>
                <a:ext uri="{FF2B5EF4-FFF2-40B4-BE49-F238E27FC236}">
                  <a16:creationId xmlns:a16="http://schemas.microsoft.com/office/drawing/2014/main" id="{265DDD41-25E0-024D-A488-CC3A5265D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851" y="450596"/>
              <a:ext cx="3674829" cy="3487065"/>
            </a:xfrm>
            <a:prstGeom prst="rect">
              <a:avLst/>
            </a:prstGeom>
          </p:spPr>
        </p:pic>
        <p:pic>
          <p:nvPicPr>
            <p:cNvPr id="10" name="Picture 9">
              <a:extLst>
                <a:ext uri="{FF2B5EF4-FFF2-40B4-BE49-F238E27FC236}">
                  <a16:creationId xmlns:a16="http://schemas.microsoft.com/office/drawing/2014/main" id="{F3DFB12B-425A-6F46-8DA8-B8BF8D9F0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4627" y="440786"/>
              <a:ext cx="465772" cy="3087406"/>
            </a:xfrm>
            <a:prstGeom prst="rect">
              <a:avLst/>
            </a:prstGeom>
          </p:spPr>
        </p:pic>
      </p:grpSp>
      <p:grpSp>
        <p:nvGrpSpPr>
          <p:cNvPr id="11" name="Group 10">
            <a:extLst>
              <a:ext uri="{FF2B5EF4-FFF2-40B4-BE49-F238E27FC236}">
                <a16:creationId xmlns:a16="http://schemas.microsoft.com/office/drawing/2014/main" id="{64BD8513-6D61-E14B-AEE7-ADF399D8111E}"/>
              </a:ext>
            </a:extLst>
          </p:cNvPr>
          <p:cNvGrpSpPr/>
          <p:nvPr/>
        </p:nvGrpSpPr>
        <p:grpSpPr>
          <a:xfrm>
            <a:off x="76359" y="1739169"/>
            <a:ext cx="3344608" cy="1932016"/>
            <a:chOff x="442612" y="375744"/>
            <a:chExt cx="4121519" cy="2380797"/>
          </a:xfrm>
        </p:grpSpPr>
        <p:pic>
          <p:nvPicPr>
            <p:cNvPr id="12" name="Picture 11">
              <a:extLst>
                <a:ext uri="{FF2B5EF4-FFF2-40B4-BE49-F238E27FC236}">
                  <a16:creationId xmlns:a16="http://schemas.microsoft.com/office/drawing/2014/main" id="{0667A126-4268-4147-9467-9C2A3FF2D9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12" y="553487"/>
              <a:ext cx="4121519" cy="2203054"/>
            </a:xfrm>
            <a:prstGeom prst="rect">
              <a:avLst/>
            </a:prstGeom>
          </p:spPr>
        </p:pic>
        <p:sp>
          <p:nvSpPr>
            <p:cNvPr id="14" name="TextBox 13">
              <a:extLst>
                <a:ext uri="{FF2B5EF4-FFF2-40B4-BE49-F238E27FC236}">
                  <a16:creationId xmlns:a16="http://schemas.microsoft.com/office/drawing/2014/main" id="{6A9263B5-775F-DB46-8F4D-54ACE79A976F}"/>
                </a:ext>
              </a:extLst>
            </p:cNvPr>
            <p:cNvSpPr txBox="1"/>
            <p:nvPr/>
          </p:nvSpPr>
          <p:spPr>
            <a:xfrm>
              <a:off x="1099742" y="375744"/>
              <a:ext cx="3071055" cy="1061954"/>
            </a:xfrm>
            <a:prstGeom prst="rect">
              <a:avLst/>
            </a:prstGeom>
            <a:noFill/>
          </p:spPr>
          <p:txBody>
            <a:bodyPr wrap="square" rtlCol="0">
              <a:spAutoFit/>
            </a:bodyPr>
            <a:lstStyle/>
            <a:p>
              <a:r>
                <a:rPr lang="en-US" sz="5000" dirty="0">
                  <a:solidFill>
                    <a:schemeClr val="bg1">
                      <a:alpha val="16000"/>
                    </a:schemeClr>
                  </a:solidFill>
                </a:rPr>
                <a:t>∇</a:t>
              </a:r>
              <a:r>
                <a:rPr lang="en-US" sz="5000" baseline="-25000" dirty="0">
                  <a:solidFill>
                    <a:schemeClr val="bg1">
                      <a:alpha val="16000"/>
                    </a:schemeClr>
                  </a:solidFill>
                </a:rPr>
                <a:t>R </a:t>
              </a:r>
              <a:r>
                <a:rPr lang="en-US" sz="5000" dirty="0">
                  <a:solidFill>
                    <a:schemeClr val="bg1">
                      <a:alpha val="16000"/>
                    </a:schemeClr>
                  </a:solidFill>
                </a:rPr>
                <a:t>∙ đ = 0</a:t>
              </a:r>
            </a:p>
          </p:txBody>
        </p:sp>
      </p:grpSp>
      <p:sp>
        <p:nvSpPr>
          <p:cNvPr id="17" name="TextBox 16">
            <a:extLst>
              <a:ext uri="{FF2B5EF4-FFF2-40B4-BE49-F238E27FC236}">
                <a16:creationId xmlns:a16="http://schemas.microsoft.com/office/drawing/2014/main" id="{7BA2617F-5AC8-EF42-AD1F-6FDDC262EAB0}"/>
              </a:ext>
            </a:extLst>
          </p:cNvPr>
          <p:cNvSpPr txBox="1"/>
          <p:nvPr/>
        </p:nvSpPr>
        <p:spPr>
          <a:xfrm>
            <a:off x="76359" y="4081759"/>
            <a:ext cx="8904786" cy="1600438"/>
          </a:xfrm>
          <a:prstGeom prst="rect">
            <a:avLst/>
          </a:prstGeom>
          <a:noFill/>
        </p:spPr>
        <p:txBody>
          <a:bodyPr wrap="square" rtlCol="0">
            <a:spAutoFit/>
          </a:bodyPr>
          <a:lstStyle/>
          <a:p>
            <a:pPr algn="just"/>
            <a:r>
              <a:rPr lang="en-US" sz="2000" dirty="0"/>
              <a:t>Derivation of key, missing field in sea ice models, the </a:t>
            </a:r>
            <a:r>
              <a:rPr lang="en-US" sz="2000" i="1" dirty="0"/>
              <a:t>Dilation Field, </a:t>
            </a:r>
            <a:r>
              <a:rPr lang="en-US" sz="2000" b="1" dirty="0" err="1"/>
              <a:t>đ</a:t>
            </a:r>
            <a:r>
              <a:rPr lang="en-US" sz="2000" dirty="0"/>
              <a:t>, which is necessary for representing deformed sea ice in models, and requires ice thickness to be represented as a bi-variate distribution g(h, 𝟇), including macro-porosity, 𝟇, and representing spectrums of the strain 𝞊 and angle of repose 𝝰 of ridges.</a:t>
            </a:r>
          </a:p>
          <a:p>
            <a:pPr algn="just"/>
            <a:endParaRPr lang="en-US" dirty="0"/>
          </a:p>
        </p:txBody>
      </p:sp>
      <p:pic>
        <p:nvPicPr>
          <p:cNvPr id="18" name="Picture 17">
            <a:extLst>
              <a:ext uri="{FF2B5EF4-FFF2-40B4-BE49-F238E27FC236}">
                <a16:creationId xmlns:a16="http://schemas.microsoft.com/office/drawing/2014/main" id="{C1978449-6B50-054E-BD8D-E53A21074329}"/>
              </a:ext>
            </a:extLst>
          </p:cNvPr>
          <p:cNvPicPr>
            <a:picLocks noChangeAspect="1"/>
          </p:cNvPicPr>
          <p:nvPr/>
        </p:nvPicPr>
        <p:blipFill>
          <a:blip r:embed="rId6"/>
          <a:stretch>
            <a:fillRect/>
          </a:stretch>
        </p:blipFill>
        <p:spPr>
          <a:xfrm>
            <a:off x="6452691" y="1445585"/>
            <a:ext cx="2492159" cy="2492159"/>
          </a:xfrm>
          <a:prstGeom prst="rect">
            <a:avLst/>
          </a:prstGeom>
        </p:spPr>
      </p:pic>
    </p:spTree>
    <p:extLst>
      <p:ext uri="{BB962C8B-B14F-4D97-AF65-F5344CB8AC3E}">
        <p14:creationId xmlns:p14="http://schemas.microsoft.com/office/powerpoint/2010/main" val="3741507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0032"/>
            <a:ext cx="8229600" cy="1097280"/>
          </a:xfrm>
        </p:spPr>
        <p:txBody>
          <a:bodyPr/>
          <a:lstStyle/>
          <a:p>
            <a:pPr algn="ctr"/>
            <a:r>
              <a:rPr lang="en-US" sz="4400" dirty="0"/>
              <a:t>Outline</a:t>
            </a:r>
          </a:p>
        </p:txBody>
      </p:sp>
      <p:sp>
        <p:nvSpPr>
          <p:cNvPr id="3" name="Content Placeholder 2"/>
          <p:cNvSpPr>
            <a:spLocks noGrp="1"/>
          </p:cNvSpPr>
          <p:nvPr>
            <p:ph idx="1"/>
          </p:nvPr>
        </p:nvSpPr>
        <p:spPr>
          <a:xfrm>
            <a:off x="457200" y="1282414"/>
            <a:ext cx="8229600" cy="4114800"/>
          </a:xfrm>
        </p:spPr>
        <p:txBody>
          <a:bodyPr/>
          <a:lstStyle/>
          <a:p>
            <a:pPr>
              <a:spcAft>
                <a:spcPts val="1800"/>
              </a:spcAft>
            </a:pPr>
            <a:r>
              <a:rPr lang="en-US" sz="3600" dirty="0"/>
              <a:t>Review</a:t>
            </a:r>
          </a:p>
          <a:p>
            <a:pPr>
              <a:spcAft>
                <a:spcPts val="1800"/>
              </a:spcAft>
            </a:pPr>
            <a:r>
              <a:rPr lang="en-US" sz="3600" dirty="0"/>
              <a:t>Simulation Campaign Status</a:t>
            </a:r>
          </a:p>
          <a:p>
            <a:pPr>
              <a:spcAft>
                <a:spcPts val="1800"/>
              </a:spcAft>
            </a:pPr>
            <a:r>
              <a:rPr lang="en-US" sz="3600" dirty="0"/>
              <a:t>Development</a:t>
            </a:r>
          </a:p>
          <a:p>
            <a:pPr>
              <a:spcAft>
                <a:spcPts val="1800"/>
              </a:spcAft>
            </a:pPr>
            <a:r>
              <a:rPr lang="en-US" sz="3600" dirty="0"/>
              <a:t>Simulation Analysis</a:t>
            </a:r>
          </a:p>
          <a:p>
            <a:pPr>
              <a:spcAft>
                <a:spcPts val="1800"/>
              </a:spcAft>
            </a:pPr>
            <a:r>
              <a:rPr lang="en-US" sz="3600" dirty="0"/>
              <a:t>Summary</a:t>
            </a:r>
          </a:p>
          <a:p>
            <a:pPr marL="0" indent="0">
              <a:spcAft>
                <a:spcPts val="1800"/>
              </a:spcAft>
              <a:buNone/>
            </a:pPr>
            <a:endParaRPr lang="en-US" sz="3600" dirty="0"/>
          </a:p>
          <a:p>
            <a:pPr marL="0" indent="0">
              <a:spcAft>
                <a:spcPts val="1800"/>
              </a:spcAft>
              <a:buNone/>
            </a:pPr>
            <a:endParaRPr lang="en-US" sz="3600" dirty="0"/>
          </a:p>
          <a:p>
            <a:pPr>
              <a:spcAft>
                <a:spcPts val="1800"/>
              </a:spcAft>
            </a:pPr>
            <a:endParaRPr lang="en-US" sz="3600" dirty="0"/>
          </a:p>
        </p:txBody>
      </p:sp>
    </p:spTree>
    <p:extLst>
      <p:ext uri="{BB962C8B-B14F-4D97-AF65-F5344CB8AC3E}">
        <p14:creationId xmlns:p14="http://schemas.microsoft.com/office/powerpoint/2010/main" val="4277863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00B910-64BD-EB4B-B009-BA642381CAA1}"/>
              </a:ext>
            </a:extLst>
          </p:cNvPr>
          <p:cNvSpPr/>
          <p:nvPr/>
        </p:nvSpPr>
        <p:spPr>
          <a:xfrm>
            <a:off x="-1320" y="707331"/>
            <a:ext cx="9144000" cy="5452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16" name="Title 1">
            <a:extLst>
              <a:ext uri="{FF2B5EF4-FFF2-40B4-BE49-F238E27FC236}">
                <a16:creationId xmlns:a16="http://schemas.microsoft.com/office/drawing/2014/main" id="{8CEAB484-D14A-D740-A0FD-E1A4E703F8A3}"/>
              </a:ext>
            </a:extLst>
          </p:cNvPr>
          <p:cNvSpPr txBox="1">
            <a:spLocks/>
          </p:cNvSpPr>
          <p:nvPr/>
        </p:nvSpPr>
        <p:spPr>
          <a:xfrm>
            <a:off x="82502" y="-449631"/>
            <a:ext cx="8923994" cy="1097280"/>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dirty="0"/>
              <a:t>Sea Ice Satellite Emulator in E3SM</a:t>
            </a:r>
          </a:p>
        </p:txBody>
      </p:sp>
      <p:sp>
        <p:nvSpPr>
          <p:cNvPr id="15" name="Rectangle 14">
            <a:extLst>
              <a:ext uri="{FF2B5EF4-FFF2-40B4-BE49-F238E27FC236}">
                <a16:creationId xmlns:a16="http://schemas.microsoft.com/office/drawing/2014/main" id="{D7317EFE-4AF4-E347-B732-82249E17E09A}"/>
              </a:ext>
            </a:extLst>
          </p:cNvPr>
          <p:cNvSpPr/>
          <p:nvPr/>
        </p:nvSpPr>
        <p:spPr>
          <a:xfrm>
            <a:off x="9415338" y="6577000"/>
            <a:ext cx="5538452" cy="253916"/>
          </a:xfrm>
          <a:prstGeom prst="rect">
            <a:avLst/>
          </a:prstGeom>
        </p:spPr>
        <p:txBody>
          <a:bodyPr wrap="square">
            <a:spAutoFit/>
          </a:bodyPr>
          <a:lstStyle/>
          <a:p>
            <a:pPr algn="just"/>
            <a:r>
              <a:rPr lang="en-US" sz="1050" dirty="0"/>
              <a:t>Roberts, A., et al., 2019: … ?</a:t>
            </a:r>
            <a:endParaRPr lang="en-US" sz="1050" dirty="0">
              <a:effectLst/>
            </a:endParaRPr>
          </a:p>
        </p:txBody>
      </p:sp>
      <p:sp>
        <p:nvSpPr>
          <p:cNvPr id="39" name="Subtitle 2">
            <a:extLst>
              <a:ext uri="{FF2B5EF4-FFF2-40B4-BE49-F238E27FC236}">
                <a16:creationId xmlns:a16="http://schemas.microsoft.com/office/drawing/2014/main" id="{3F3CFD24-C9E5-5643-9BF8-3980AF9857CF}"/>
              </a:ext>
            </a:extLst>
          </p:cNvPr>
          <p:cNvSpPr txBox="1">
            <a:spLocks/>
          </p:cNvSpPr>
          <p:nvPr/>
        </p:nvSpPr>
        <p:spPr>
          <a:xfrm>
            <a:off x="148282" y="821021"/>
            <a:ext cx="8833500" cy="699817"/>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1">
                    <a:lumMod val="75000"/>
                  </a:schemeClr>
                </a:solidFill>
              </a:rPr>
              <a:t>‘Flying’ an altimetric satellite through the model for more accurate and efficient assessment</a:t>
            </a:r>
          </a:p>
          <a:p>
            <a:r>
              <a:rPr lang="en-US" i="1" dirty="0">
                <a:solidFill>
                  <a:schemeClr val="accent1">
                    <a:lumMod val="75000"/>
                  </a:schemeClr>
                </a:solidFill>
              </a:rPr>
              <a:t>(Andrew Roberts, Adrian Turner, Elizabeth </a:t>
            </a:r>
            <a:r>
              <a:rPr lang="en-US" i="1" dirty="0" err="1">
                <a:solidFill>
                  <a:schemeClr val="accent1">
                    <a:lumMod val="75000"/>
                  </a:schemeClr>
                </a:solidFill>
              </a:rPr>
              <a:t>Hunke</a:t>
            </a:r>
            <a:r>
              <a:rPr lang="en-US" i="1" dirty="0">
                <a:solidFill>
                  <a:schemeClr val="accent1">
                    <a:lumMod val="75000"/>
                  </a:schemeClr>
                </a:solidFill>
              </a:rPr>
              <a:t>)</a:t>
            </a:r>
          </a:p>
          <a:p>
            <a:endParaRPr lang="en-US" dirty="0">
              <a:solidFill>
                <a:schemeClr val="accent1">
                  <a:lumMod val="75000"/>
                </a:schemeClr>
              </a:solidFill>
            </a:endParaRPr>
          </a:p>
          <a:p>
            <a:endParaRPr lang="en-US" dirty="0">
              <a:solidFill>
                <a:schemeClr val="accent2">
                  <a:lumMod val="75000"/>
                </a:schemeClr>
              </a:solidFill>
            </a:endParaRPr>
          </a:p>
        </p:txBody>
      </p:sp>
      <p:pic>
        <p:nvPicPr>
          <p:cNvPr id="40" name="Picture 39" descr="A close up of a map&#10;&#10;Description automatically generated">
            <a:extLst>
              <a:ext uri="{FF2B5EF4-FFF2-40B4-BE49-F238E27FC236}">
                <a16:creationId xmlns:a16="http://schemas.microsoft.com/office/drawing/2014/main" id="{561E87EC-C6D0-EE4E-9C38-981F2DDE674C}"/>
              </a:ext>
            </a:extLst>
          </p:cNvPr>
          <p:cNvPicPr>
            <a:picLocks noChangeAspect="1"/>
          </p:cNvPicPr>
          <p:nvPr/>
        </p:nvPicPr>
        <p:blipFill>
          <a:blip r:embed="rId3"/>
          <a:stretch>
            <a:fillRect/>
          </a:stretch>
        </p:blipFill>
        <p:spPr>
          <a:xfrm>
            <a:off x="4418718" y="4326154"/>
            <a:ext cx="1814093" cy="1683180"/>
          </a:xfrm>
          <a:prstGeom prst="rect">
            <a:avLst/>
          </a:prstGeom>
        </p:spPr>
      </p:pic>
      <p:sp>
        <p:nvSpPr>
          <p:cNvPr id="41" name="Rectangle 40">
            <a:extLst>
              <a:ext uri="{FF2B5EF4-FFF2-40B4-BE49-F238E27FC236}">
                <a16:creationId xmlns:a16="http://schemas.microsoft.com/office/drawing/2014/main" id="{690EF8FB-D4EE-1846-BBBB-9F2EF10D5B73}"/>
              </a:ext>
            </a:extLst>
          </p:cNvPr>
          <p:cNvSpPr/>
          <p:nvPr/>
        </p:nvSpPr>
        <p:spPr>
          <a:xfrm>
            <a:off x="40354" y="4326154"/>
            <a:ext cx="6231549" cy="1694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978CDBB-4514-3E4B-8B33-261BB60C299A}"/>
              </a:ext>
            </a:extLst>
          </p:cNvPr>
          <p:cNvSpPr txBox="1"/>
          <p:nvPr/>
        </p:nvSpPr>
        <p:spPr>
          <a:xfrm>
            <a:off x="27997" y="4440681"/>
            <a:ext cx="4410833" cy="1477328"/>
          </a:xfrm>
          <a:prstGeom prst="rect">
            <a:avLst/>
          </a:prstGeom>
          <a:noFill/>
        </p:spPr>
        <p:txBody>
          <a:bodyPr wrap="square" rtlCol="0">
            <a:spAutoFit/>
          </a:bodyPr>
          <a:lstStyle/>
          <a:p>
            <a:r>
              <a:rPr lang="en-US" dirty="0">
                <a:solidFill>
                  <a:schemeClr val="accent1">
                    <a:lumMod val="50000"/>
                  </a:schemeClr>
                </a:solidFill>
              </a:rPr>
              <a:t>End result is a set of skill and bias scores from all simulations obtained in run-time, providing accurate, on-the-fly model analysis, including of ensemble spread, sea ice mass, and snow cover with confidence bounds.</a:t>
            </a:r>
          </a:p>
        </p:txBody>
      </p:sp>
      <p:grpSp>
        <p:nvGrpSpPr>
          <p:cNvPr id="44" name="Group 43">
            <a:extLst>
              <a:ext uri="{FF2B5EF4-FFF2-40B4-BE49-F238E27FC236}">
                <a16:creationId xmlns:a16="http://schemas.microsoft.com/office/drawing/2014/main" id="{497979F4-8A24-2A4C-9C57-4B67B7C55C8A}"/>
              </a:ext>
            </a:extLst>
          </p:cNvPr>
          <p:cNvGrpSpPr/>
          <p:nvPr/>
        </p:nvGrpSpPr>
        <p:grpSpPr>
          <a:xfrm>
            <a:off x="8360" y="205073"/>
            <a:ext cx="9462301" cy="6915019"/>
            <a:chOff x="594816" y="-101134"/>
            <a:chExt cx="11791977" cy="8617539"/>
          </a:xfrm>
        </p:grpSpPr>
        <p:pic>
          <p:nvPicPr>
            <p:cNvPr id="45" name="Picture 44" descr="A close up of a logo&#10;&#10;Description automatically generated">
              <a:extLst>
                <a:ext uri="{FF2B5EF4-FFF2-40B4-BE49-F238E27FC236}">
                  <a16:creationId xmlns:a16="http://schemas.microsoft.com/office/drawing/2014/main" id="{A6A36097-A235-E94F-8A1F-33FC46965676}"/>
                </a:ext>
              </a:extLst>
            </p:cNvPr>
            <p:cNvPicPr>
              <a:picLocks noChangeAspect="1"/>
            </p:cNvPicPr>
            <p:nvPr/>
          </p:nvPicPr>
          <p:blipFill rotWithShape="1">
            <a:blip r:embed="rId4"/>
            <a:srcRect l="52026" t="28513" r="7429" b="18611"/>
            <a:stretch/>
          </p:blipFill>
          <p:spPr>
            <a:xfrm>
              <a:off x="4758975" y="1913814"/>
              <a:ext cx="2636408" cy="2578654"/>
            </a:xfrm>
            <a:prstGeom prst="rect">
              <a:avLst/>
            </a:prstGeom>
          </p:spPr>
        </p:pic>
        <p:sp>
          <p:nvSpPr>
            <p:cNvPr id="46" name="Arc 45">
              <a:extLst>
                <a:ext uri="{FF2B5EF4-FFF2-40B4-BE49-F238E27FC236}">
                  <a16:creationId xmlns:a16="http://schemas.microsoft.com/office/drawing/2014/main" id="{4F214904-9C5B-794D-B90C-7C8430888A96}"/>
                </a:ext>
              </a:extLst>
            </p:cNvPr>
            <p:cNvSpPr/>
            <p:nvPr/>
          </p:nvSpPr>
          <p:spPr>
            <a:xfrm>
              <a:off x="6757769" y="2244176"/>
              <a:ext cx="3006362" cy="6272229"/>
            </a:xfrm>
            <a:prstGeom prst="arc">
              <a:avLst>
                <a:gd name="adj1" fmla="val 169314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Arc 46">
              <a:extLst>
                <a:ext uri="{FF2B5EF4-FFF2-40B4-BE49-F238E27FC236}">
                  <a16:creationId xmlns:a16="http://schemas.microsoft.com/office/drawing/2014/main" id="{58C21AE6-7A50-554B-AD48-16D97D30266C}"/>
                </a:ext>
              </a:extLst>
            </p:cNvPr>
            <p:cNvSpPr/>
            <p:nvPr/>
          </p:nvSpPr>
          <p:spPr>
            <a:xfrm rot="4436193">
              <a:off x="6762691" y="-1088033"/>
              <a:ext cx="3006362" cy="6272229"/>
            </a:xfrm>
            <a:prstGeom prst="arc">
              <a:avLst>
                <a:gd name="adj1" fmla="val 169314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 name="Group 47">
              <a:extLst>
                <a:ext uri="{FF2B5EF4-FFF2-40B4-BE49-F238E27FC236}">
                  <a16:creationId xmlns:a16="http://schemas.microsoft.com/office/drawing/2014/main" id="{38ABAA04-A8CD-FB48-927B-C1DD12127C45}"/>
                </a:ext>
              </a:extLst>
            </p:cNvPr>
            <p:cNvGrpSpPr/>
            <p:nvPr/>
          </p:nvGrpSpPr>
          <p:grpSpPr>
            <a:xfrm>
              <a:off x="594816" y="-101134"/>
              <a:ext cx="11791977" cy="8069127"/>
              <a:chOff x="596323" y="-123052"/>
              <a:chExt cx="11791977" cy="8069127"/>
            </a:xfrm>
          </p:grpSpPr>
          <p:sp>
            <p:nvSpPr>
              <p:cNvPr id="50" name="Arc 49">
                <a:extLst>
                  <a:ext uri="{FF2B5EF4-FFF2-40B4-BE49-F238E27FC236}">
                    <a16:creationId xmlns:a16="http://schemas.microsoft.com/office/drawing/2014/main" id="{9C90AD45-7DCC-5F48-8FAB-8373F582D8C9}"/>
                  </a:ext>
                </a:extLst>
              </p:cNvPr>
              <p:cNvSpPr/>
              <p:nvPr/>
            </p:nvSpPr>
            <p:spPr>
              <a:xfrm rot="4436193">
                <a:off x="6440666" y="-1755986"/>
                <a:ext cx="3006362" cy="6272229"/>
              </a:xfrm>
              <a:prstGeom prst="arc">
                <a:avLst>
                  <a:gd name="adj1" fmla="val 169314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50">
                <a:extLst>
                  <a:ext uri="{FF2B5EF4-FFF2-40B4-BE49-F238E27FC236}">
                    <a16:creationId xmlns:a16="http://schemas.microsoft.com/office/drawing/2014/main" id="{E594BDA6-ECB5-5046-B898-3653EA641F4E}"/>
                  </a:ext>
                </a:extLst>
              </p:cNvPr>
              <p:cNvGrpSpPr/>
              <p:nvPr/>
            </p:nvGrpSpPr>
            <p:grpSpPr>
              <a:xfrm>
                <a:off x="596323" y="741074"/>
                <a:ext cx="11791977" cy="7205001"/>
                <a:chOff x="596323" y="741074"/>
                <a:chExt cx="11791977" cy="7205001"/>
              </a:xfrm>
            </p:grpSpPr>
            <p:sp>
              <p:nvSpPr>
                <p:cNvPr id="52" name="Arc 51">
                  <a:extLst>
                    <a:ext uri="{FF2B5EF4-FFF2-40B4-BE49-F238E27FC236}">
                      <a16:creationId xmlns:a16="http://schemas.microsoft.com/office/drawing/2014/main" id="{4109891E-B79F-1B42-97FE-77C2B04DB36E}"/>
                    </a:ext>
                  </a:extLst>
                </p:cNvPr>
                <p:cNvSpPr/>
                <p:nvPr/>
              </p:nvSpPr>
              <p:spPr>
                <a:xfrm>
                  <a:off x="7289310" y="1673846"/>
                  <a:ext cx="3006362" cy="6272229"/>
                </a:xfrm>
                <a:prstGeom prst="arc">
                  <a:avLst>
                    <a:gd name="adj1" fmla="val 169314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3" name="Group 52">
                  <a:extLst>
                    <a:ext uri="{FF2B5EF4-FFF2-40B4-BE49-F238E27FC236}">
                      <a16:creationId xmlns:a16="http://schemas.microsoft.com/office/drawing/2014/main" id="{FAE9F7D9-6578-F748-92E5-E8993D524F38}"/>
                    </a:ext>
                  </a:extLst>
                </p:cNvPr>
                <p:cNvGrpSpPr/>
                <p:nvPr/>
              </p:nvGrpSpPr>
              <p:grpSpPr>
                <a:xfrm>
                  <a:off x="596323" y="741074"/>
                  <a:ext cx="11791977" cy="6684605"/>
                  <a:chOff x="596323" y="741074"/>
                  <a:chExt cx="11791977" cy="6684605"/>
                </a:xfrm>
              </p:grpSpPr>
              <p:sp>
                <p:nvSpPr>
                  <p:cNvPr id="54" name="Arc 53">
                    <a:extLst>
                      <a:ext uri="{FF2B5EF4-FFF2-40B4-BE49-F238E27FC236}">
                        <a16:creationId xmlns:a16="http://schemas.microsoft.com/office/drawing/2014/main" id="{E5BA4121-DFD0-5D4B-8465-9B21B58EA3A1}"/>
                      </a:ext>
                    </a:extLst>
                  </p:cNvPr>
                  <p:cNvSpPr/>
                  <p:nvPr/>
                </p:nvSpPr>
                <p:spPr>
                  <a:xfrm>
                    <a:off x="8323053" y="741074"/>
                    <a:ext cx="3006362" cy="6272229"/>
                  </a:xfrm>
                  <a:prstGeom prst="arc">
                    <a:avLst>
                      <a:gd name="adj1" fmla="val 1690013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Arc 54">
                    <a:extLst>
                      <a:ext uri="{FF2B5EF4-FFF2-40B4-BE49-F238E27FC236}">
                        <a16:creationId xmlns:a16="http://schemas.microsoft.com/office/drawing/2014/main" id="{20BA7AD0-62B0-4043-9B85-A46AAA56AF73}"/>
                      </a:ext>
                    </a:extLst>
                  </p:cNvPr>
                  <p:cNvSpPr/>
                  <p:nvPr/>
                </p:nvSpPr>
                <p:spPr>
                  <a:xfrm>
                    <a:off x="7750343" y="1153450"/>
                    <a:ext cx="3006362" cy="6272229"/>
                  </a:xfrm>
                  <a:prstGeom prst="arc">
                    <a:avLst>
                      <a:gd name="adj1" fmla="val 169314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Arc 55">
                    <a:extLst>
                      <a:ext uri="{FF2B5EF4-FFF2-40B4-BE49-F238E27FC236}">
                        <a16:creationId xmlns:a16="http://schemas.microsoft.com/office/drawing/2014/main" id="{9A93B619-77C7-F140-BDA9-78D86EB54442}"/>
                      </a:ext>
                    </a:extLst>
                  </p:cNvPr>
                  <p:cNvSpPr/>
                  <p:nvPr/>
                </p:nvSpPr>
                <p:spPr>
                  <a:xfrm rot="4436193">
                    <a:off x="7180243" y="315907"/>
                    <a:ext cx="3006362" cy="6272229"/>
                  </a:xfrm>
                  <a:prstGeom prst="arc">
                    <a:avLst>
                      <a:gd name="adj1" fmla="val 169314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7" name="Group 56">
                    <a:extLst>
                      <a:ext uri="{FF2B5EF4-FFF2-40B4-BE49-F238E27FC236}">
                        <a16:creationId xmlns:a16="http://schemas.microsoft.com/office/drawing/2014/main" id="{2692E020-0C69-274F-B22D-265B6E184570}"/>
                      </a:ext>
                    </a:extLst>
                  </p:cNvPr>
                  <p:cNvGrpSpPr/>
                  <p:nvPr/>
                </p:nvGrpSpPr>
                <p:grpSpPr>
                  <a:xfrm>
                    <a:off x="596323" y="1219139"/>
                    <a:ext cx="11791977" cy="5193067"/>
                    <a:chOff x="596323" y="1219139"/>
                    <a:chExt cx="11791977" cy="5193067"/>
                  </a:xfrm>
                </p:grpSpPr>
                <p:sp>
                  <p:nvSpPr>
                    <p:cNvPr id="58" name="Arc 57">
                      <a:extLst>
                        <a:ext uri="{FF2B5EF4-FFF2-40B4-BE49-F238E27FC236}">
                          <a16:creationId xmlns:a16="http://schemas.microsoft.com/office/drawing/2014/main" id="{B7D63A60-8EF2-1842-AEB0-C77961FF6FF1}"/>
                        </a:ext>
                      </a:extLst>
                    </p:cNvPr>
                    <p:cNvSpPr/>
                    <p:nvPr/>
                  </p:nvSpPr>
                  <p:spPr>
                    <a:xfrm rot="4436193">
                      <a:off x="7023476" y="-413795"/>
                      <a:ext cx="3006362" cy="6272229"/>
                    </a:xfrm>
                    <a:prstGeom prst="arc">
                      <a:avLst>
                        <a:gd name="adj1" fmla="val 169314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9" name="Group 58">
                      <a:extLst>
                        <a:ext uri="{FF2B5EF4-FFF2-40B4-BE49-F238E27FC236}">
                          <a16:creationId xmlns:a16="http://schemas.microsoft.com/office/drawing/2014/main" id="{B3DD064B-D6C5-AB4A-8CAF-AD9D781C695D}"/>
                        </a:ext>
                      </a:extLst>
                    </p:cNvPr>
                    <p:cNvGrpSpPr/>
                    <p:nvPr/>
                  </p:nvGrpSpPr>
                  <p:grpSpPr>
                    <a:xfrm>
                      <a:off x="596323" y="1586981"/>
                      <a:ext cx="11791977" cy="4825225"/>
                      <a:chOff x="596323" y="1586981"/>
                      <a:chExt cx="11791977" cy="4825225"/>
                    </a:xfrm>
                  </p:grpSpPr>
                  <p:grpSp>
                    <p:nvGrpSpPr>
                      <p:cNvPr id="60" name="Group 59">
                        <a:extLst>
                          <a:ext uri="{FF2B5EF4-FFF2-40B4-BE49-F238E27FC236}">
                            <a16:creationId xmlns:a16="http://schemas.microsoft.com/office/drawing/2014/main" id="{41074B8C-6579-6F4A-8BC2-CFC5B7E8A50F}"/>
                          </a:ext>
                        </a:extLst>
                      </p:cNvPr>
                      <p:cNvGrpSpPr/>
                      <p:nvPr/>
                    </p:nvGrpSpPr>
                    <p:grpSpPr>
                      <a:xfrm>
                        <a:off x="596323" y="1760686"/>
                        <a:ext cx="8910880" cy="2641468"/>
                        <a:chOff x="703803" y="1234635"/>
                        <a:chExt cx="8910880" cy="2641468"/>
                      </a:xfrm>
                    </p:grpSpPr>
                    <p:pic>
                      <p:nvPicPr>
                        <p:cNvPr id="68" name="Picture 67">
                          <a:extLst>
                            <a:ext uri="{FF2B5EF4-FFF2-40B4-BE49-F238E27FC236}">
                              <a16:creationId xmlns:a16="http://schemas.microsoft.com/office/drawing/2014/main" id="{D8436DFB-28D7-EC4B-A330-68DD48416D7C}"/>
                            </a:ext>
                          </a:extLst>
                        </p:cNvPr>
                        <p:cNvPicPr>
                          <a:picLocks noChangeAspect="1"/>
                        </p:cNvPicPr>
                        <p:nvPr/>
                      </p:nvPicPr>
                      <p:blipFill>
                        <a:blip r:embed="rId5"/>
                        <a:stretch>
                          <a:fillRect/>
                        </a:stretch>
                      </p:blipFill>
                      <p:spPr>
                        <a:xfrm>
                          <a:off x="703803" y="1351769"/>
                          <a:ext cx="3011170" cy="2524334"/>
                        </a:xfrm>
                        <a:prstGeom prst="rect">
                          <a:avLst/>
                        </a:prstGeom>
                      </p:spPr>
                    </p:pic>
                    <p:cxnSp>
                      <p:nvCxnSpPr>
                        <p:cNvPr id="69" name="Straight Arrow Connector 68">
                          <a:extLst>
                            <a:ext uri="{FF2B5EF4-FFF2-40B4-BE49-F238E27FC236}">
                              <a16:creationId xmlns:a16="http://schemas.microsoft.com/office/drawing/2014/main" id="{75948CC3-BE31-C344-BC17-ECFD721413C7}"/>
                            </a:ext>
                          </a:extLst>
                        </p:cNvPr>
                        <p:cNvCxnSpPr>
                          <a:cxnSpLocks/>
                        </p:cNvCxnSpPr>
                        <p:nvPr/>
                      </p:nvCxnSpPr>
                      <p:spPr>
                        <a:xfrm>
                          <a:off x="3766968" y="2613936"/>
                          <a:ext cx="1209647" cy="0"/>
                        </a:xfrm>
                        <a:prstGeom prst="straightConnector1">
                          <a:avLst/>
                        </a:prstGeom>
                        <a:noFill/>
                        <a:ln w="9525" cap="rnd" cmpd="sng" algn="ctr">
                          <a:solidFill>
                            <a:sysClr val="windowText" lastClr="000000"/>
                          </a:solidFill>
                          <a:prstDash val="solid"/>
                          <a:tailEnd type="triangle"/>
                        </a:ln>
                        <a:effectLst/>
                      </p:spPr>
                    </p:cxnSp>
                    <p:sp>
                      <p:nvSpPr>
                        <p:cNvPr id="70" name="TextBox 69">
                          <a:extLst>
                            <a:ext uri="{FF2B5EF4-FFF2-40B4-BE49-F238E27FC236}">
                              <a16:creationId xmlns:a16="http://schemas.microsoft.com/office/drawing/2014/main" id="{9A85E707-833F-8D45-9A2C-899B0E14E32F}"/>
                            </a:ext>
                          </a:extLst>
                        </p:cNvPr>
                        <p:cNvSpPr txBox="1"/>
                        <p:nvPr/>
                      </p:nvSpPr>
                      <p:spPr>
                        <a:xfrm>
                          <a:off x="3653237" y="2238455"/>
                          <a:ext cx="1370803" cy="72875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entury Gothic" panose="020B0502020202020204"/>
                            </a:rPr>
                            <a:t>grid</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entury Gothic" panose="020B0502020202020204"/>
                            </a:rPr>
                            <a:t>mapping</a:t>
                          </a:r>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9B167065-27E5-0544-A24D-7F66FF492651}"/>
                                </a:ext>
                              </a:extLst>
                            </p:cNvPr>
                            <p:cNvSpPr txBox="1"/>
                            <p:nvPr/>
                          </p:nvSpPr>
                          <p:spPr>
                            <a:xfrm>
                              <a:off x="7452896" y="2240182"/>
                              <a:ext cx="1277335" cy="72875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entury Gothic" panose="020B0502020202020204"/>
                                </a:rPr>
                                <a:t>statistics</a:t>
                              </a:r>
                              <a:endParaRPr kumimoji="0" lang="en-US" sz="1800" b="0" i="0" u="none" strike="noStrike" kern="0" cap="none" spc="0" normalizeH="0" baseline="0" noProof="0" dirty="0">
                                <a:ln>
                                  <a:noFill/>
                                </a:ln>
                                <a:solidFill>
                                  <a:prstClr val="black"/>
                                </a:solidFill>
                                <a:effectLst/>
                                <a:uLnTx/>
                                <a:uFillTx/>
                                <a:latin typeface="Century Gothic" panose="020B0502020202020204"/>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entury Gothic" panose="020B0502020202020204"/>
                                </a:rPr>
                                <a:t>g(h,</a:t>
                              </a:r>
                              <a14:m>
                                <m:oMath xmlns:m="http://schemas.openxmlformats.org/officeDocument/2006/math">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sSub>
                                    <m:sSubPr>
                                      <m:ctrlP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𝜙</m:t>
                                      </m:r>
                                    </m:e>
                                    <m:sub>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𝑅</m:t>
                                      </m:r>
                                    </m:sub>
                                  </m:sSub>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a14:m>
                              <a:endParaRPr kumimoji="0" lang="en-US" sz="1600" b="0" i="0" u="none" strike="noStrike" kern="0" cap="none" spc="0" normalizeH="0" baseline="0" noProof="0" dirty="0">
                                <a:ln>
                                  <a:noFill/>
                                </a:ln>
                                <a:solidFill>
                                  <a:prstClr val="black"/>
                                </a:solidFill>
                                <a:effectLst/>
                                <a:uLnTx/>
                                <a:uFillTx/>
                                <a:latin typeface="Century Gothic" panose="020B0502020202020204"/>
                              </a:endParaRPr>
                            </a:p>
                          </p:txBody>
                        </p:sp>
                      </mc:Choice>
                      <mc:Fallback xmlns="">
                        <p:sp>
                          <p:nvSpPr>
                            <p:cNvPr id="71" name="TextBox 70">
                              <a:extLst>
                                <a:ext uri="{FF2B5EF4-FFF2-40B4-BE49-F238E27FC236}">
                                  <a16:creationId xmlns:a16="http://schemas.microsoft.com/office/drawing/2014/main" id="{9B167065-27E5-0544-A24D-7F66FF492651}"/>
                                </a:ext>
                              </a:extLst>
                            </p:cNvPr>
                            <p:cNvSpPr txBox="1">
                              <a:spLocks noRot="1" noChangeAspect="1" noMove="1" noResize="1" noEditPoints="1" noAdjustHandles="1" noChangeArrowheads="1" noChangeShapeType="1" noTextEdit="1"/>
                            </p:cNvSpPr>
                            <p:nvPr/>
                          </p:nvSpPr>
                          <p:spPr>
                            <a:xfrm>
                              <a:off x="7452896" y="2240182"/>
                              <a:ext cx="1277335" cy="728750"/>
                            </a:xfrm>
                            <a:prstGeom prst="rect">
                              <a:avLst/>
                            </a:prstGeom>
                            <a:blipFill>
                              <a:blip r:embed="rId6"/>
                              <a:stretch>
                                <a:fillRect t="-2128" b="-12766"/>
                              </a:stretch>
                            </a:blipFill>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301B3A87-A78A-CB48-A31F-4CF752C73B82}"/>
                            </a:ext>
                          </a:extLst>
                        </p:cNvPr>
                        <p:cNvCxnSpPr>
                          <a:cxnSpLocks/>
                        </p:cNvCxnSpPr>
                        <p:nvPr/>
                      </p:nvCxnSpPr>
                      <p:spPr>
                        <a:xfrm flipH="1">
                          <a:off x="7459072" y="2592419"/>
                          <a:ext cx="1074435" cy="0"/>
                        </a:xfrm>
                        <a:prstGeom prst="straightConnector1">
                          <a:avLst/>
                        </a:prstGeom>
                        <a:noFill/>
                        <a:ln w="9525" cap="rnd" cmpd="sng" algn="ctr">
                          <a:solidFill>
                            <a:sysClr val="windowText" lastClr="000000"/>
                          </a:solidFill>
                          <a:prstDash val="solid"/>
                          <a:tailEnd type="triangle"/>
                        </a:ln>
                        <a:effectLst/>
                      </p:spPr>
                    </p:cxnSp>
                    <p:sp>
                      <p:nvSpPr>
                        <p:cNvPr id="73" name="TextBox 72">
                          <a:extLst>
                            <a:ext uri="{FF2B5EF4-FFF2-40B4-BE49-F238E27FC236}">
                              <a16:creationId xmlns:a16="http://schemas.microsoft.com/office/drawing/2014/main" id="{0975A8B7-B367-144C-BA00-AC803494474F}"/>
                            </a:ext>
                          </a:extLst>
                        </p:cNvPr>
                        <p:cNvSpPr txBox="1"/>
                        <p:nvPr/>
                      </p:nvSpPr>
                      <p:spPr>
                        <a:xfrm>
                          <a:off x="3630598" y="1234635"/>
                          <a:ext cx="1956120" cy="421908"/>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600" kern="0" dirty="0">
                              <a:solidFill>
                                <a:prstClr val="black"/>
                              </a:solidFill>
                              <a:latin typeface="Century Gothic" panose="020B0502020202020204"/>
                            </a:rPr>
                            <a:t>P</a:t>
                          </a:r>
                          <a:r>
                            <a:rPr kumimoji="0" lang="en-US" sz="1600" b="0" i="0" u="none" strike="noStrike" kern="0" cap="none" spc="0" normalizeH="0" baseline="0" noProof="0" dirty="0">
                              <a:ln>
                                <a:noFill/>
                              </a:ln>
                              <a:solidFill>
                                <a:prstClr val="black"/>
                              </a:solidFill>
                              <a:effectLst/>
                              <a:uLnTx/>
                              <a:uFillTx/>
                              <a:latin typeface="Century Gothic" panose="020B0502020202020204"/>
                            </a:rPr>
                            <a:t>reprocessing</a:t>
                          </a:r>
                        </a:p>
                      </p:txBody>
                    </p:sp>
                    <p:sp>
                      <p:nvSpPr>
                        <p:cNvPr id="74" name="TextBox 73">
                          <a:extLst>
                            <a:ext uri="{FF2B5EF4-FFF2-40B4-BE49-F238E27FC236}">
                              <a16:creationId xmlns:a16="http://schemas.microsoft.com/office/drawing/2014/main" id="{9ECF46E7-6FFE-3348-A090-7CBFA5F9492E}"/>
                            </a:ext>
                          </a:extLst>
                        </p:cNvPr>
                        <p:cNvSpPr txBox="1"/>
                        <p:nvPr/>
                      </p:nvSpPr>
                      <p:spPr>
                        <a:xfrm>
                          <a:off x="6979354" y="1365474"/>
                          <a:ext cx="2635329" cy="421908"/>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entury Gothic" panose="020B0502020202020204"/>
                            </a:rPr>
                            <a:t>Runtime evaluation</a:t>
                          </a:r>
                        </a:p>
                      </p:txBody>
                    </p:sp>
                  </p:grpSp>
                  <p:cxnSp>
                    <p:nvCxnSpPr>
                      <p:cNvPr id="61" name="Straight Connector 60">
                        <a:extLst>
                          <a:ext uri="{FF2B5EF4-FFF2-40B4-BE49-F238E27FC236}">
                            <a16:creationId xmlns:a16="http://schemas.microsoft.com/office/drawing/2014/main" id="{911D3FCA-648D-8643-82D7-3F466E54A593}"/>
                          </a:ext>
                        </a:extLst>
                      </p:cNvPr>
                      <p:cNvCxnSpPr>
                        <a:cxnSpLocks/>
                      </p:cNvCxnSpPr>
                      <p:nvPr/>
                    </p:nvCxnSpPr>
                    <p:spPr>
                      <a:xfrm flipV="1">
                        <a:off x="8690971" y="1586981"/>
                        <a:ext cx="2302148" cy="2903666"/>
                      </a:xfrm>
                      <a:prstGeom prst="line">
                        <a:avLst/>
                      </a:prstGeom>
                      <a:noFill/>
                      <a:ln w="44450" cap="rnd" cmpd="sng" algn="ctr">
                        <a:solidFill>
                          <a:srgbClr val="ACD433">
                            <a:lumMod val="50000"/>
                          </a:srgbClr>
                        </a:solidFill>
                        <a:prstDash val="sysDot"/>
                        <a:tailEnd type="triangle"/>
                      </a:ln>
                      <a:effectLst/>
                    </p:spPr>
                  </p:cxnSp>
                  <p:cxnSp>
                    <p:nvCxnSpPr>
                      <p:cNvPr id="62" name="Straight Connector 61">
                        <a:extLst>
                          <a:ext uri="{FF2B5EF4-FFF2-40B4-BE49-F238E27FC236}">
                            <a16:creationId xmlns:a16="http://schemas.microsoft.com/office/drawing/2014/main" id="{D3425A5D-7890-5B42-8739-B6DAFBCBFF43}"/>
                          </a:ext>
                        </a:extLst>
                      </p:cNvPr>
                      <p:cNvCxnSpPr>
                        <a:cxnSpLocks/>
                      </p:cNvCxnSpPr>
                      <p:nvPr/>
                    </p:nvCxnSpPr>
                    <p:spPr>
                      <a:xfrm flipV="1">
                        <a:off x="8910606" y="1793169"/>
                        <a:ext cx="2302148" cy="2903666"/>
                      </a:xfrm>
                      <a:prstGeom prst="line">
                        <a:avLst/>
                      </a:prstGeom>
                      <a:noFill/>
                      <a:ln w="44450" cap="rnd" cmpd="sng" algn="ctr">
                        <a:solidFill>
                          <a:srgbClr val="ACD433">
                            <a:lumMod val="50000"/>
                          </a:srgbClr>
                        </a:solidFill>
                        <a:prstDash val="sysDot"/>
                        <a:tailEnd type="triangle"/>
                      </a:ln>
                      <a:effectLst/>
                    </p:spPr>
                  </p:cxnSp>
                  <p:cxnSp>
                    <p:nvCxnSpPr>
                      <p:cNvPr id="63" name="Straight Connector 62">
                        <a:extLst>
                          <a:ext uri="{FF2B5EF4-FFF2-40B4-BE49-F238E27FC236}">
                            <a16:creationId xmlns:a16="http://schemas.microsoft.com/office/drawing/2014/main" id="{35E72EE6-BF1D-B242-97A4-90FF5E4182D1}"/>
                          </a:ext>
                        </a:extLst>
                      </p:cNvPr>
                      <p:cNvCxnSpPr>
                        <a:cxnSpLocks/>
                      </p:cNvCxnSpPr>
                      <p:nvPr/>
                    </p:nvCxnSpPr>
                    <p:spPr>
                      <a:xfrm flipV="1">
                        <a:off x="9130241" y="1999357"/>
                        <a:ext cx="2302148" cy="2903666"/>
                      </a:xfrm>
                      <a:prstGeom prst="line">
                        <a:avLst/>
                      </a:prstGeom>
                      <a:noFill/>
                      <a:ln w="44450" cap="rnd" cmpd="sng" algn="ctr">
                        <a:solidFill>
                          <a:srgbClr val="ACD433">
                            <a:lumMod val="50000"/>
                          </a:srgbClr>
                        </a:solidFill>
                        <a:prstDash val="sysDot"/>
                        <a:tailEnd type="triangle"/>
                      </a:ln>
                      <a:effectLst/>
                    </p:spPr>
                  </p:cxnSp>
                  <p:sp>
                    <p:nvSpPr>
                      <p:cNvPr id="64" name="Rectangle 63">
                        <a:extLst>
                          <a:ext uri="{FF2B5EF4-FFF2-40B4-BE49-F238E27FC236}">
                            <a16:creationId xmlns:a16="http://schemas.microsoft.com/office/drawing/2014/main" id="{6EAE9CF5-9987-2249-B0B9-43592E43332E}"/>
                          </a:ext>
                        </a:extLst>
                      </p:cNvPr>
                      <p:cNvSpPr/>
                      <p:nvPr/>
                    </p:nvSpPr>
                    <p:spPr>
                      <a:xfrm rot="2529177">
                        <a:off x="8360652" y="4639740"/>
                        <a:ext cx="813043" cy="369332"/>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ACD433">
                                <a:lumMod val="50000"/>
                              </a:srgbClr>
                            </a:solidFill>
                            <a:effectLst/>
                            <a:uLnTx/>
                            <a:uFillTx/>
                            <a:latin typeface="Century Gothic" panose="020B0502020202020204"/>
                          </a:rPr>
                          <a:t>ATL07</a:t>
                        </a:r>
                        <a:endParaRPr kumimoji="0" lang="en-US" sz="1800" b="0" i="0" u="none" strike="noStrike" kern="0" cap="none" spc="0" normalizeH="0" baseline="0" noProof="0" dirty="0">
                          <a:ln>
                            <a:noFill/>
                          </a:ln>
                          <a:solidFill>
                            <a:srgbClr val="ACD433">
                              <a:lumMod val="50000"/>
                            </a:srgbClr>
                          </a:solidFill>
                          <a:effectLst/>
                          <a:uLnTx/>
                          <a:uFillTx/>
                          <a:latin typeface="Century Gothic" panose="020B0502020202020204"/>
                        </a:endParaRPr>
                      </a:p>
                    </p:txBody>
                  </p:sp>
                  <p:cxnSp>
                    <p:nvCxnSpPr>
                      <p:cNvPr id="65" name="Curved Connector 64">
                        <a:extLst>
                          <a:ext uri="{FF2B5EF4-FFF2-40B4-BE49-F238E27FC236}">
                            <a16:creationId xmlns:a16="http://schemas.microsoft.com/office/drawing/2014/main" id="{B6D1E30E-3F48-FC4F-A220-DFFD88EC58E7}"/>
                          </a:ext>
                        </a:extLst>
                      </p:cNvPr>
                      <p:cNvCxnSpPr>
                        <a:cxnSpLocks/>
                      </p:cNvCxnSpPr>
                      <p:nvPr/>
                    </p:nvCxnSpPr>
                    <p:spPr>
                      <a:xfrm rot="10800000">
                        <a:off x="8535447" y="4961311"/>
                        <a:ext cx="617828" cy="564744"/>
                      </a:xfrm>
                      <a:prstGeom prst="curvedConnector2">
                        <a:avLst/>
                      </a:prstGeom>
                      <a:noFill/>
                      <a:ln w="9525" cap="rnd" cmpd="sng" algn="ctr">
                        <a:solidFill>
                          <a:srgbClr val="EF7A24"/>
                        </a:solidFill>
                        <a:prstDash val="solid"/>
                        <a:tailEnd type="triangle"/>
                      </a:ln>
                      <a:effectLst/>
                    </p:spPr>
                  </p:cxnSp>
                  <p:sp>
                    <p:nvSpPr>
                      <p:cNvPr id="66" name="TextBox 65">
                        <a:extLst>
                          <a:ext uri="{FF2B5EF4-FFF2-40B4-BE49-F238E27FC236}">
                            <a16:creationId xmlns:a16="http://schemas.microsoft.com/office/drawing/2014/main" id="{6D3EC412-4111-B349-924A-D46206521A3A}"/>
                          </a:ext>
                        </a:extLst>
                      </p:cNvPr>
                      <p:cNvSpPr txBox="1"/>
                      <p:nvPr/>
                    </p:nvSpPr>
                    <p:spPr>
                      <a:xfrm>
                        <a:off x="9084130" y="5376611"/>
                        <a:ext cx="2302149" cy="103559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EF7A24"/>
                            </a:solidFill>
                            <a:effectLst/>
                            <a:uLnTx/>
                            <a:uFillTx/>
                            <a:latin typeface="Century Gothic" panose="020B0502020202020204"/>
                          </a:rPr>
                          <a:t>Along-track freeboard from ICESat-2</a:t>
                        </a:r>
                      </a:p>
                    </p:txBody>
                  </p:sp>
                  <p:sp>
                    <p:nvSpPr>
                      <p:cNvPr id="67" name="TextBox 66">
                        <a:extLst>
                          <a:ext uri="{FF2B5EF4-FFF2-40B4-BE49-F238E27FC236}">
                            <a16:creationId xmlns:a16="http://schemas.microsoft.com/office/drawing/2014/main" id="{394FE568-F462-434C-A1EE-E65C12A5ABE1}"/>
                          </a:ext>
                        </a:extLst>
                      </p:cNvPr>
                      <p:cNvSpPr txBox="1"/>
                      <p:nvPr/>
                    </p:nvSpPr>
                    <p:spPr>
                      <a:xfrm rot="19078388">
                        <a:off x="9407852" y="4272449"/>
                        <a:ext cx="2980448" cy="421908"/>
                      </a:xfrm>
                      <a:prstGeom prst="rect">
                        <a:avLst/>
                      </a:prstGeom>
                      <a:noFill/>
                    </p:spPr>
                    <p:txBody>
                      <a:bodyPr wrap="none" rtlCol="0">
                        <a:spAutoFit/>
                      </a:bodyPr>
                      <a:lstStyle/>
                      <a:p>
                        <a:r>
                          <a:rPr lang="en-US" sz="1600" dirty="0">
                            <a:solidFill>
                              <a:schemeClr val="accent1">
                                <a:lumMod val="60000"/>
                                <a:lumOff val="40000"/>
                              </a:schemeClr>
                            </a:solidFill>
                          </a:rPr>
                          <a:t>Flight Path Through Model</a:t>
                        </a:r>
                      </a:p>
                    </p:txBody>
                  </p:sp>
                </p:grpSp>
              </p:grpSp>
            </p:grpSp>
          </p:grpSp>
        </p:grpSp>
        <p:cxnSp>
          <p:nvCxnSpPr>
            <p:cNvPr id="49" name="Curved Connector 48">
              <a:extLst>
                <a:ext uri="{FF2B5EF4-FFF2-40B4-BE49-F238E27FC236}">
                  <a16:creationId xmlns:a16="http://schemas.microsoft.com/office/drawing/2014/main" id="{2078200A-D48A-F342-B819-7D244CD845D3}"/>
                </a:ext>
              </a:extLst>
            </p:cNvPr>
            <p:cNvCxnSpPr>
              <a:cxnSpLocks/>
            </p:cNvCxnSpPr>
            <p:nvPr/>
          </p:nvCxnSpPr>
          <p:spPr>
            <a:xfrm rot="10800000" flipV="1">
              <a:off x="4426980" y="3543858"/>
              <a:ext cx="1295289" cy="1112978"/>
            </a:xfrm>
            <a:prstGeom prst="curvedConnector2">
              <a:avLst/>
            </a:prstGeom>
            <a:noFill/>
            <a:ln w="9525" cap="rnd" cmpd="sng" algn="ctr">
              <a:solidFill>
                <a:schemeClr val="accent1">
                  <a:lumMod val="50000"/>
                </a:schemeClr>
              </a:solidFill>
              <a:prstDash val="solid"/>
              <a:tailEnd type="triangle"/>
            </a:ln>
            <a:effectLst/>
          </p:spPr>
        </p:cxnSp>
      </p:grpSp>
    </p:spTree>
    <p:extLst>
      <p:ext uri="{BB962C8B-B14F-4D97-AF65-F5344CB8AC3E}">
        <p14:creationId xmlns:p14="http://schemas.microsoft.com/office/powerpoint/2010/main" val="1547997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00B910-64BD-EB4B-B009-BA642381CAA1}"/>
              </a:ext>
            </a:extLst>
          </p:cNvPr>
          <p:cNvSpPr/>
          <p:nvPr/>
        </p:nvSpPr>
        <p:spPr>
          <a:xfrm>
            <a:off x="-1320" y="707331"/>
            <a:ext cx="9144000" cy="5452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16" name="Title 1">
            <a:extLst>
              <a:ext uri="{FF2B5EF4-FFF2-40B4-BE49-F238E27FC236}">
                <a16:creationId xmlns:a16="http://schemas.microsoft.com/office/drawing/2014/main" id="{8CEAB484-D14A-D740-A0FD-E1A4E703F8A3}"/>
              </a:ext>
            </a:extLst>
          </p:cNvPr>
          <p:cNvSpPr txBox="1">
            <a:spLocks/>
          </p:cNvSpPr>
          <p:nvPr/>
        </p:nvSpPr>
        <p:spPr>
          <a:xfrm>
            <a:off x="457200" y="-449631"/>
            <a:ext cx="8229600" cy="1097280"/>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dirty="0"/>
              <a:t>Antarctic Ice Sheet / Ocean Coupling*</a:t>
            </a:r>
          </a:p>
        </p:txBody>
      </p:sp>
      <p:sp>
        <p:nvSpPr>
          <p:cNvPr id="6" name="Rectangle 5">
            <a:extLst>
              <a:ext uri="{FF2B5EF4-FFF2-40B4-BE49-F238E27FC236}">
                <a16:creationId xmlns:a16="http://schemas.microsoft.com/office/drawing/2014/main" id="{9999BA5A-56E9-D645-85A6-111E6BD6A472}"/>
              </a:ext>
            </a:extLst>
          </p:cNvPr>
          <p:cNvSpPr/>
          <p:nvPr/>
        </p:nvSpPr>
        <p:spPr>
          <a:xfrm>
            <a:off x="6044583" y="5873670"/>
            <a:ext cx="4955997" cy="276999"/>
          </a:xfrm>
          <a:prstGeom prst="rect">
            <a:avLst/>
          </a:prstGeom>
        </p:spPr>
        <p:txBody>
          <a:bodyPr wrap="square">
            <a:spAutoFit/>
          </a:bodyPr>
          <a:lstStyle/>
          <a:p>
            <a:pPr algn="just"/>
            <a:r>
              <a:rPr lang="en-US" sz="1200" dirty="0"/>
              <a:t>* In collaboration with </a:t>
            </a:r>
            <a:r>
              <a:rPr lang="en-US" sz="1200" dirty="0" err="1"/>
              <a:t>SciDAC</a:t>
            </a:r>
            <a:r>
              <a:rPr lang="en-US" sz="1200" dirty="0"/>
              <a:t> </a:t>
            </a:r>
            <a:r>
              <a:rPr lang="en-US" sz="1200" i="1" dirty="0" err="1"/>
              <a:t>ProSPect</a:t>
            </a:r>
            <a:r>
              <a:rPr lang="en-US" sz="1200" dirty="0"/>
              <a:t> project</a:t>
            </a:r>
            <a:endParaRPr lang="en-US" sz="1200" dirty="0">
              <a:effectLst/>
            </a:endParaRPr>
          </a:p>
        </p:txBody>
      </p:sp>
      <p:pic>
        <p:nvPicPr>
          <p:cNvPr id="8" name="subshelfmelt_coupled_standalone">
            <a:hlinkClick r:id="" action="ppaction://media"/>
            <a:extLst>
              <a:ext uri="{FF2B5EF4-FFF2-40B4-BE49-F238E27FC236}">
                <a16:creationId xmlns:a16="http://schemas.microsoft.com/office/drawing/2014/main" id="{AA76600C-948E-DE4F-B5F2-D61EE620FC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23714" y="887685"/>
            <a:ext cx="4282068" cy="2741200"/>
          </a:xfrm>
        </p:spPr>
      </p:pic>
      <p:sp>
        <p:nvSpPr>
          <p:cNvPr id="9" name="TextBox 8">
            <a:extLst>
              <a:ext uri="{FF2B5EF4-FFF2-40B4-BE49-F238E27FC236}">
                <a16:creationId xmlns:a16="http://schemas.microsoft.com/office/drawing/2014/main" id="{8F3886F5-7055-F14A-86C8-864157738D69}"/>
              </a:ext>
            </a:extLst>
          </p:cNvPr>
          <p:cNvSpPr txBox="1"/>
          <p:nvPr/>
        </p:nvSpPr>
        <p:spPr>
          <a:xfrm>
            <a:off x="138218" y="738052"/>
            <a:ext cx="4380128" cy="3416320"/>
          </a:xfrm>
          <a:prstGeom prst="rect">
            <a:avLst/>
          </a:prstGeom>
          <a:noFill/>
        </p:spPr>
        <p:txBody>
          <a:bodyPr wrap="square" rtlCol="0">
            <a:spAutoFit/>
          </a:bodyPr>
          <a:lstStyle/>
          <a:p>
            <a:r>
              <a:rPr lang="en-US" b="1" dirty="0"/>
              <a:t>Sub-ice-shelf melt fluxes</a:t>
            </a:r>
          </a:p>
          <a:p>
            <a:pPr marL="285750" indent="-285750">
              <a:buFont typeface="Arial" panose="020B0604020202020204" pitchFamily="34" charset="0"/>
              <a:buChar char="•"/>
            </a:pPr>
            <a:r>
              <a:rPr lang="en-US" dirty="0"/>
              <a:t>Currently calculated in MPAS-O</a:t>
            </a:r>
          </a:p>
          <a:p>
            <a:pPr marL="285750" indent="-285750">
              <a:buFont typeface="Arial" panose="020B0604020202020204" pitchFamily="34" charset="0"/>
              <a:buChar char="•"/>
            </a:pPr>
            <a:r>
              <a:rPr lang="en-US" dirty="0"/>
              <a:t>PR (#2726) to move calculation to coupler</a:t>
            </a:r>
          </a:p>
          <a:p>
            <a:pPr marL="742950" lvl="1" indent="-285750">
              <a:buFont typeface="Arial" panose="020B0604020202020204" pitchFamily="34" charset="0"/>
              <a:buChar char="•"/>
            </a:pPr>
            <a:r>
              <a:rPr lang="en-US" dirty="0"/>
              <a:t>On OCN coupling interval, GLC grid</a:t>
            </a:r>
          </a:p>
          <a:p>
            <a:pPr marL="285750" indent="-285750">
              <a:buFont typeface="Arial" panose="020B0604020202020204" pitchFamily="34" charset="0"/>
              <a:buChar char="•"/>
            </a:pPr>
            <a:r>
              <a:rPr lang="en-US" dirty="0"/>
              <a:t>First step to active ice sheets</a:t>
            </a:r>
          </a:p>
          <a:p>
            <a:pPr marL="742950" lvl="1" indent="-285750">
              <a:buFont typeface="Arial" panose="020B0604020202020204" pitchFamily="34" charset="0"/>
              <a:buChar char="•"/>
            </a:pPr>
            <a:r>
              <a:rPr lang="en-US" dirty="0"/>
              <a:t>Ice shelf geometry and temperature come from MALI (currently run in “static” mode)</a:t>
            </a:r>
          </a:p>
          <a:p>
            <a:pPr marL="285750" indent="-285750">
              <a:buFont typeface="Arial" panose="020B0604020202020204" pitchFamily="34" charset="0"/>
              <a:buChar char="•"/>
            </a:pPr>
            <a:r>
              <a:rPr lang="en-US" dirty="0"/>
              <a:t>Status:</a:t>
            </a:r>
          </a:p>
          <a:p>
            <a:pPr marL="742950" lvl="1" indent="-285750">
              <a:buFont typeface="Arial" panose="020B0604020202020204" pitchFamily="34" charset="0"/>
              <a:buChar char="•"/>
            </a:pPr>
            <a:r>
              <a:rPr lang="en-US" dirty="0"/>
              <a:t>Implementation working and validated</a:t>
            </a:r>
          </a:p>
          <a:p>
            <a:pPr marL="742950" lvl="1" indent="-285750">
              <a:buFont typeface="Arial" panose="020B0604020202020204" pitchFamily="34" charset="0"/>
              <a:buChar char="•"/>
            </a:pPr>
            <a:r>
              <a:rPr lang="en-US" dirty="0"/>
              <a:t>Awaiting PR code review</a:t>
            </a:r>
          </a:p>
        </p:txBody>
      </p:sp>
      <p:sp>
        <p:nvSpPr>
          <p:cNvPr id="10" name="TextBox 9">
            <a:extLst>
              <a:ext uri="{FF2B5EF4-FFF2-40B4-BE49-F238E27FC236}">
                <a16:creationId xmlns:a16="http://schemas.microsoft.com/office/drawing/2014/main" id="{51CC353F-E382-0F4E-BDBE-6C5B0808BE17}"/>
              </a:ext>
            </a:extLst>
          </p:cNvPr>
          <p:cNvSpPr txBox="1"/>
          <p:nvPr/>
        </p:nvSpPr>
        <p:spPr>
          <a:xfrm>
            <a:off x="138219" y="4349036"/>
            <a:ext cx="4585496" cy="1754326"/>
          </a:xfrm>
          <a:prstGeom prst="rect">
            <a:avLst/>
          </a:prstGeom>
          <a:noFill/>
        </p:spPr>
        <p:txBody>
          <a:bodyPr wrap="square" rtlCol="0">
            <a:spAutoFit/>
          </a:bodyPr>
          <a:lstStyle/>
          <a:p>
            <a:r>
              <a:rPr lang="en-US" b="1" dirty="0"/>
              <a:t>Dynamic component footprints</a:t>
            </a:r>
          </a:p>
          <a:p>
            <a:pPr marL="285750" indent="-285750">
              <a:buFont typeface="Arial" panose="020B0604020202020204" pitchFamily="34" charset="0"/>
              <a:buChar char="•"/>
            </a:pPr>
            <a:r>
              <a:rPr lang="en-US" dirty="0"/>
              <a:t>Required for dynamic ice shelf calving front</a:t>
            </a:r>
          </a:p>
          <a:p>
            <a:pPr marL="285750" indent="-285750">
              <a:buFont typeface="Arial" panose="020B0604020202020204" pitchFamily="34" charset="0"/>
              <a:buChar char="•"/>
            </a:pPr>
            <a:r>
              <a:rPr lang="en-US" dirty="0"/>
              <a:t>Status: working on initial implementation and testing</a:t>
            </a:r>
          </a:p>
          <a:p>
            <a:pPr lvl="1"/>
            <a:endParaRPr lang="en-US" dirty="0"/>
          </a:p>
          <a:p>
            <a:pPr marL="285750" indent="-28575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07D87E81-DE4B-7B4F-BA97-8091C8567FFA}"/>
              </a:ext>
            </a:extLst>
          </p:cNvPr>
          <p:cNvPicPr>
            <a:picLocks noChangeAspect="1"/>
          </p:cNvPicPr>
          <p:nvPr/>
        </p:nvPicPr>
        <p:blipFill>
          <a:blip r:embed="rId5"/>
          <a:stretch>
            <a:fillRect/>
          </a:stretch>
        </p:blipFill>
        <p:spPr>
          <a:xfrm>
            <a:off x="4996026" y="3763970"/>
            <a:ext cx="3713422" cy="1888799"/>
          </a:xfrm>
          <a:prstGeom prst="rect">
            <a:avLst/>
          </a:prstGeom>
        </p:spPr>
      </p:pic>
      <p:sp>
        <p:nvSpPr>
          <p:cNvPr id="12" name="TextBox 11">
            <a:extLst>
              <a:ext uri="{FF2B5EF4-FFF2-40B4-BE49-F238E27FC236}">
                <a16:creationId xmlns:a16="http://schemas.microsoft.com/office/drawing/2014/main" id="{A0C9B93F-D819-9848-9239-9107E9B86C80}"/>
              </a:ext>
            </a:extLst>
          </p:cNvPr>
          <p:cNvSpPr txBox="1"/>
          <p:nvPr/>
        </p:nvSpPr>
        <p:spPr>
          <a:xfrm>
            <a:off x="6826091" y="3333137"/>
            <a:ext cx="1974323" cy="338554"/>
          </a:xfrm>
          <a:prstGeom prst="rect">
            <a:avLst/>
          </a:prstGeom>
          <a:noFill/>
        </p:spPr>
        <p:txBody>
          <a:bodyPr wrap="none" rtlCol="0">
            <a:spAutoFit/>
          </a:bodyPr>
          <a:lstStyle/>
          <a:p>
            <a:r>
              <a:rPr lang="en-US" sz="1600" dirty="0">
                <a:solidFill>
                  <a:schemeClr val="bg1"/>
                </a:solidFill>
              </a:rPr>
              <a:t>Calculated in MPAS-O</a:t>
            </a:r>
          </a:p>
        </p:txBody>
      </p:sp>
      <p:sp>
        <p:nvSpPr>
          <p:cNvPr id="14" name="TextBox 13">
            <a:extLst>
              <a:ext uri="{FF2B5EF4-FFF2-40B4-BE49-F238E27FC236}">
                <a16:creationId xmlns:a16="http://schemas.microsoft.com/office/drawing/2014/main" id="{F9F06611-CF81-5243-B30A-FE021FD3ADCF}"/>
              </a:ext>
            </a:extLst>
          </p:cNvPr>
          <p:cNvSpPr txBox="1"/>
          <p:nvPr/>
        </p:nvSpPr>
        <p:spPr>
          <a:xfrm>
            <a:off x="4723714" y="3333137"/>
            <a:ext cx="2120196" cy="338554"/>
          </a:xfrm>
          <a:prstGeom prst="rect">
            <a:avLst/>
          </a:prstGeom>
          <a:noFill/>
        </p:spPr>
        <p:txBody>
          <a:bodyPr wrap="none" rtlCol="0">
            <a:spAutoFit/>
          </a:bodyPr>
          <a:lstStyle/>
          <a:p>
            <a:r>
              <a:rPr lang="en-US" sz="1600" dirty="0">
                <a:solidFill>
                  <a:schemeClr val="bg1"/>
                </a:solidFill>
              </a:rPr>
              <a:t>Calculated in E3SM CPL</a:t>
            </a:r>
          </a:p>
        </p:txBody>
      </p:sp>
      <p:cxnSp>
        <p:nvCxnSpPr>
          <p:cNvPr id="17" name="Straight Connector 16">
            <a:extLst>
              <a:ext uri="{FF2B5EF4-FFF2-40B4-BE49-F238E27FC236}">
                <a16:creationId xmlns:a16="http://schemas.microsoft.com/office/drawing/2014/main" id="{228B08F9-20DA-8D42-9CEE-1CE1BB51D3A8}"/>
              </a:ext>
            </a:extLst>
          </p:cNvPr>
          <p:cNvCxnSpPr>
            <a:cxnSpLocks/>
          </p:cNvCxnSpPr>
          <p:nvPr/>
        </p:nvCxnSpPr>
        <p:spPr>
          <a:xfrm>
            <a:off x="6852737" y="876534"/>
            <a:ext cx="1" cy="2762603"/>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353ED90-7BEF-7148-AF1F-37AE0377D1A3}"/>
              </a:ext>
            </a:extLst>
          </p:cNvPr>
          <p:cNvSpPr txBox="1"/>
          <p:nvPr/>
        </p:nvSpPr>
        <p:spPr>
          <a:xfrm>
            <a:off x="5873940" y="775400"/>
            <a:ext cx="1950021" cy="369332"/>
          </a:xfrm>
          <a:prstGeom prst="rect">
            <a:avLst/>
          </a:prstGeom>
          <a:solidFill>
            <a:schemeClr val="bg1">
              <a:lumMod val="85000"/>
            </a:schemeClr>
          </a:solidFill>
        </p:spPr>
        <p:txBody>
          <a:bodyPr wrap="none" rtlCol="0">
            <a:spAutoFit/>
          </a:bodyPr>
          <a:lstStyle/>
          <a:p>
            <a:r>
              <a:rPr lang="en-US" b="1" dirty="0" err="1"/>
              <a:t>Subshelf</a:t>
            </a:r>
            <a:r>
              <a:rPr lang="en-US" b="1" dirty="0"/>
              <a:t> Melt Flux</a:t>
            </a:r>
          </a:p>
        </p:txBody>
      </p:sp>
    </p:spTree>
    <p:extLst>
      <p:ext uri="{BB962C8B-B14F-4D97-AF65-F5344CB8AC3E}">
        <p14:creationId xmlns:p14="http://schemas.microsoft.com/office/powerpoint/2010/main" val="628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631"/>
            <a:ext cx="8229600" cy="1097280"/>
          </a:xfrm>
        </p:spPr>
        <p:txBody>
          <a:bodyPr/>
          <a:lstStyle/>
          <a:p>
            <a:pPr algn="ctr"/>
            <a:r>
              <a:rPr lang="en-US" dirty="0"/>
              <a:t>Simulation Analysis</a:t>
            </a:r>
          </a:p>
        </p:txBody>
      </p:sp>
      <p:sp>
        <p:nvSpPr>
          <p:cNvPr id="7" name="Content Placeholder 2">
            <a:extLst>
              <a:ext uri="{FF2B5EF4-FFF2-40B4-BE49-F238E27FC236}">
                <a16:creationId xmlns:a16="http://schemas.microsoft.com/office/drawing/2014/main" id="{D1B10F1C-7197-F444-9C73-0F825914C085}"/>
              </a:ext>
            </a:extLst>
          </p:cNvPr>
          <p:cNvSpPr>
            <a:spLocks noGrp="1"/>
          </p:cNvSpPr>
          <p:nvPr>
            <p:ph idx="1"/>
          </p:nvPr>
        </p:nvSpPr>
        <p:spPr>
          <a:xfrm>
            <a:off x="457200" y="917485"/>
            <a:ext cx="8229600" cy="4114800"/>
          </a:xfrm>
        </p:spPr>
        <p:txBody>
          <a:bodyPr/>
          <a:lstStyle/>
          <a:p>
            <a:pPr>
              <a:spcAft>
                <a:spcPts val="600"/>
              </a:spcAft>
            </a:pPr>
            <a:r>
              <a:rPr lang="en-US" sz="2600" dirty="0"/>
              <a:t>Antarctic sub-ice shelf melt rates</a:t>
            </a:r>
          </a:p>
          <a:p>
            <a:pPr>
              <a:spcAft>
                <a:spcPts val="600"/>
              </a:spcAft>
            </a:pPr>
            <a:r>
              <a:rPr lang="en-US" sz="2600" dirty="0"/>
              <a:t>B-case with ice shelf melt fluxes: impacts on global simulation quality</a:t>
            </a:r>
          </a:p>
          <a:p>
            <a:pPr>
              <a:spcAft>
                <a:spcPts val="600"/>
              </a:spcAft>
            </a:pPr>
            <a:r>
              <a:rPr lang="en-US" sz="2600" dirty="0"/>
              <a:t>S. Hemisphere atmos. analysis (DECK)</a:t>
            </a:r>
          </a:p>
          <a:p>
            <a:pPr>
              <a:spcAft>
                <a:spcPts val="600"/>
              </a:spcAft>
            </a:pPr>
            <a:r>
              <a:rPr lang="en-US" sz="2600" dirty="0"/>
              <a:t>SAM and ocean wind stress (DECK)</a:t>
            </a:r>
          </a:p>
          <a:p>
            <a:pPr>
              <a:spcAft>
                <a:spcPts val="600"/>
              </a:spcAft>
            </a:pPr>
            <a:r>
              <a:rPr lang="en-US" sz="2600" dirty="0"/>
              <a:t>Antarctic Slope Front </a:t>
            </a:r>
          </a:p>
          <a:p>
            <a:pPr>
              <a:spcAft>
                <a:spcPts val="600"/>
              </a:spcAft>
            </a:pPr>
            <a:r>
              <a:rPr lang="en-US" sz="2600" dirty="0"/>
              <a:t>Importance of improved S. Ocean freshwater flux</a:t>
            </a:r>
          </a:p>
          <a:p>
            <a:pPr>
              <a:spcAft>
                <a:spcPts val="600"/>
              </a:spcAft>
            </a:pPr>
            <a:r>
              <a:rPr lang="en-US" sz="2600" dirty="0"/>
              <a:t>S. Ocean warm bias</a:t>
            </a:r>
          </a:p>
          <a:p>
            <a:pPr>
              <a:spcAft>
                <a:spcPts val="600"/>
              </a:spcAft>
            </a:pPr>
            <a:r>
              <a:rPr lang="en-US" sz="2600" dirty="0"/>
              <a:t>Analysis of S. Ocean water mass transformation</a:t>
            </a:r>
          </a:p>
        </p:txBody>
      </p:sp>
    </p:spTree>
    <p:extLst>
      <p:ext uri="{BB962C8B-B14F-4D97-AF65-F5344CB8AC3E}">
        <p14:creationId xmlns:p14="http://schemas.microsoft.com/office/powerpoint/2010/main" val="3315658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 y="-521002"/>
            <a:ext cx="9144000" cy="1097280"/>
          </a:xfrm>
        </p:spPr>
        <p:txBody>
          <a:bodyPr/>
          <a:lstStyle/>
          <a:p>
            <a:pPr algn="ctr"/>
            <a:r>
              <a:rPr lang="en-US" sz="3000" dirty="0"/>
              <a:t>Ice Shelf Melt Rates: Model vs. Observations</a:t>
            </a:r>
          </a:p>
        </p:txBody>
      </p:sp>
      <p:sp>
        <p:nvSpPr>
          <p:cNvPr id="5" name="Rectangle 4">
            <a:extLst>
              <a:ext uri="{FF2B5EF4-FFF2-40B4-BE49-F238E27FC236}">
                <a16:creationId xmlns:a16="http://schemas.microsoft.com/office/drawing/2014/main" id="{B785AB5E-E4BA-884F-B2CA-D86675D071BA}"/>
              </a:ext>
            </a:extLst>
          </p:cNvPr>
          <p:cNvSpPr/>
          <p:nvPr/>
        </p:nvSpPr>
        <p:spPr>
          <a:xfrm>
            <a:off x="-1320" y="668687"/>
            <a:ext cx="9144000" cy="6189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12A698A4-CCD0-4013-A443-44499CFCAA4C}"/>
              </a:ext>
            </a:extLst>
          </p:cNvPr>
          <p:cNvPicPr>
            <a:picLocks noChangeAspect="1"/>
          </p:cNvPicPr>
          <p:nvPr/>
        </p:nvPicPr>
        <p:blipFill rotWithShape="1">
          <a:blip r:embed="rId3"/>
          <a:srcRect t="10837" r="13839" b="61563"/>
          <a:stretch/>
        </p:blipFill>
        <p:spPr>
          <a:xfrm>
            <a:off x="27566006" y="19000041"/>
            <a:ext cx="5035464" cy="2536816"/>
          </a:xfrm>
          <a:prstGeom prst="rect">
            <a:avLst/>
          </a:prstGeom>
        </p:spPr>
      </p:pic>
      <p:pic>
        <p:nvPicPr>
          <p:cNvPr id="46" name="Picture 45">
            <a:extLst>
              <a:ext uri="{FF2B5EF4-FFF2-40B4-BE49-F238E27FC236}">
                <a16:creationId xmlns:a16="http://schemas.microsoft.com/office/drawing/2014/main" id="{788D7753-73C4-4EE3-BB55-7B1C148585FC}"/>
              </a:ext>
            </a:extLst>
          </p:cNvPr>
          <p:cNvPicPr>
            <a:picLocks noChangeAspect="1"/>
          </p:cNvPicPr>
          <p:nvPr/>
        </p:nvPicPr>
        <p:blipFill rotWithShape="1">
          <a:blip r:embed="rId4"/>
          <a:srcRect t="11198" r="13839" b="62286"/>
          <a:stretch/>
        </p:blipFill>
        <p:spPr>
          <a:xfrm>
            <a:off x="22711972" y="19025606"/>
            <a:ext cx="5037163" cy="2437945"/>
          </a:xfrm>
          <a:prstGeom prst="rect">
            <a:avLst/>
          </a:prstGeom>
        </p:spPr>
      </p:pic>
      <p:pic>
        <p:nvPicPr>
          <p:cNvPr id="47" name="Picture 46">
            <a:extLst>
              <a:ext uri="{FF2B5EF4-FFF2-40B4-BE49-F238E27FC236}">
                <a16:creationId xmlns:a16="http://schemas.microsoft.com/office/drawing/2014/main" id="{B9CCDC1D-DDB9-4EAC-ADD8-F5D170225A6E}"/>
              </a:ext>
            </a:extLst>
          </p:cNvPr>
          <p:cNvPicPr>
            <a:picLocks noChangeAspect="1"/>
          </p:cNvPicPr>
          <p:nvPr/>
        </p:nvPicPr>
        <p:blipFill rotWithShape="1">
          <a:blip r:embed="rId5"/>
          <a:srcRect t="10839" r="13099" b="62401"/>
          <a:stretch/>
        </p:blipFill>
        <p:spPr>
          <a:xfrm>
            <a:off x="27584486" y="21457512"/>
            <a:ext cx="5098461" cy="2469165"/>
          </a:xfrm>
          <a:prstGeom prst="rect">
            <a:avLst/>
          </a:prstGeom>
        </p:spPr>
      </p:pic>
      <p:pic>
        <p:nvPicPr>
          <p:cNvPr id="48" name="Picture 47">
            <a:extLst>
              <a:ext uri="{FF2B5EF4-FFF2-40B4-BE49-F238E27FC236}">
                <a16:creationId xmlns:a16="http://schemas.microsoft.com/office/drawing/2014/main" id="{FD407EAB-CF34-4292-8928-1241D52B798A}"/>
              </a:ext>
            </a:extLst>
          </p:cNvPr>
          <p:cNvPicPr>
            <a:picLocks noChangeAspect="1"/>
          </p:cNvPicPr>
          <p:nvPr/>
        </p:nvPicPr>
        <p:blipFill rotWithShape="1">
          <a:blip r:embed="rId6"/>
          <a:srcRect t="10695" r="14214" b="62487"/>
          <a:stretch/>
        </p:blipFill>
        <p:spPr>
          <a:xfrm>
            <a:off x="22707596" y="21448961"/>
            <a:ext cx="5073185" cy="2494214"/>
          </a:xfrm>
          <a:prstGeom prst="rect">
            <a:avLst/>
          </a:prstGeom>
        </p:spPr>
      </p:pic>
      <p:sp>
        <p:nvSpPr>
          <p:cNvPr id="3" name="Rectangle 2">
            <a:extLst>
              <a:ext uri="{FF2B5EF4-FFF2-40B4-BE49-F238E27FC236}">
                <a16:creationId xmlns:a16="http://schemas.microsoft.com/office/drawing/2014/main" id="{8D99265B-A610-F34A-BE05-F6DBDE92D877}"/>
              </a:ext>
            </a:extLst>
          </p:cNvPr>
          <p:cNvSpPr/>
          <p:nvPr/>
        </p:nvSpPr>
        <p:spPr>
          <a:xfrm>
            <a:off x="60134" y="5600792"/>
            <a:ext cx="1801190" cy="1223412"/>
          </a:xfrm>
          <a:prstGeom prst="rect">
            <a:avLst/>
          </a:prstGeom>
        </p:spPr>
        <p:txBody>
          <a:bodyPr wrap="square">
            <a:spAutoFit/>
          </a:bodyPr>
          <a:lstStyle/>
          <a:p>
            <a:r>
              <a:rPr lang="en-US" sz="1050" dirty="0" err="1"/>
              <a:t>Asay</a:t>
            </a:r>
            <a:r>
              <a:rPr lang="en-US" sz="1050" dirty="0"/>
              <a:t>-Davis, X. et al., 2019:  The influence of sub-ice-shelf melt fluxes and model resolution on Antarctic and global climate in the </a:t>
            </a:r>
            <a:r>
              <a:rPr lang="en-US" sz="1050" dirty="0" err="1"/>
              <a:t>Exascale</a:t>
            </a:r>
            <a:r>
              <a:rPr lang="en-US" sz="1050" dirty="0"/>
              <a:t> Earth System Model v1, </a:t>
            </a:r>
            <a:r>
              <a:rPr lang="en-US" sz="1050" i="1" dirty="0"/>
              <a:t>JGR Ocean </a:t>
            </a:r>
            <a:r>
              <a:rPr lang="en-US" sz="1050" dirty="0"/>
              <a:t>(in prep.)</a:t>
            </a:r>
          </a:p>
        </p:txBody>
      </p:sp>
      <p:sp>
        <p:nvSpPr>
          <p:cNvPr id="30" name="Rectangle 29">
            <a:extLst>
              <a:ext uri="{FF2B5EF4-FFF2-40B4-BE49-F238E27FC236}">
                <a16:creationId xmlns:a16="http://schemas.microsoft.com/office/drawing/2014/main" id="{B47B700E-9C16-3B46-8B48-5B4707E08499}"/>
              </a:ext>
            </a:extLst>
          </p:cNvPr>
          <p:cNvSpPr/>
          <p:nvPr/>
        </p:nvSpPr>
        <p:spPr>
          <a:xfrm>
            <a:off x="0" y="596943"/>
            <a:ext cx="9144000" cy="20529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descr="meltRignot_antarctic_20180209.GMPAS-IAF.T62_oRRS30to10v3wLI.cori-knl.afterSalinityFix_ANN_years0021-0022.png">
            <a:extLst>
              <a:ext uri="{FF2B5EF4-FFF2-40B4-BE49-F238E27FC236}">
                <a16:creationId xmlns:a16="http://schemas.microsoft.com/office/drawing/2014/main" id="{FE3CF02B-4E23-614B-80B1-A9FE26148F1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8813" y="720421"/>
            <a:ext cx="7148207" cy="2728410"/>
          </a:xfrm>
          <a:prstGeom prst="rect">
            <a:avLst/>
          </a:prstGeom>
        </p:spPr>
      </p:pic>
      <p:sp>
        <p:nvSpPr>
          <p:cNvPr id="38" name="TextBox 37">
            <a:extLst>
              <a:ext uri="{FF2B5EF4-FFF2-40B4-BE49-F238E27FC236}">
                <a16:creationId xmlns:a16="http://schemas.microsoft.com/office/drawing/2014/main" id="{A8D87AC6-F735-8641-AA92-84F1F0A81479}"/>
              </a:ext>
            </a:extLst>
          </p:cNvPr>
          <p:cNvSpPr txBox="1"/>
          <p:nvPr/>
        </p:nvSpPr>
        <p:spPr>
          <a:xfrm>
            <a:off x="639741" y="1633617"/>
            <a:ext cx="3637280" cy="523220"/>
          </a:xfrm>
          <a:prstGeom prst="rect">
            <a:avLst/>
          </a:prstGeom>
          <a:noFill/>
        </p:spPr>
        <p:txBody>
          <a:bodyPr wrap="square" rtlCol="0">
            <a:spAutoFit/>
          </a:bodyPr>
          <a:lstStyle/>
          <a:p>
            <a:pPr algn="ctr"/>
            <a:r>
              <a:rPr lang="en-US" sz="1700" dirty="0"/>
              <a:t>Model </a:t>
            </a:r>
          </a:p>
          <a:p>
            <a:pPr algn="ctr"/>
            <a:r>
              <a:rPr lang="en-US" sz="1100" dirty="0"/>
              <a:t>(med-res, CORE)</a:t>
            </a:r>
          </a:p>
        </p:txBody>
      </p:sp>
      <p:sp>
        <p:nvSpPr>
          <p:cNvPr id="40" name="TextBox 39">
            <a:extLst>
              <a:ext uri="{FF2B5EF4-FFF2-40B4-BE49-F238E27FC236}">
                <a16:creationId xmlns:a16="http://schemas.microsoft.com/office/drawing/2014/main" id="{A87BE73F-CECA-5C4E-916C-0061BD3A64DF}"/>
              </a:ext>
            </a:extLst>
          </p:cNvPr>
          <p:cNvSpPr txBox="1"/>
          <p:nvPr/>
        </p:nvSpPr>
        <p:spPr>
          <a:xfrm>
            <a:off x="4712245" y="1686534"/>
            <a:ext cx="3637280" cy="538609"/>
          </a:xfrm>
          <a:prstGeom prst="rect">
            <a:avLst/>
          </a:prstGeom>
          <a:noFill/>
        </p:spPr>
        <p:txBody>
          <a:bodyPr wrap="square" rtlCol="0">
            <a:spAutoFit/>
          </a:bodyPr>
          <a:lstStyle/>
          <a:p>
            <a:pPr algn="ctr"/>
            <a:r>
              <a:rPr lang="en-US" sz="1700" dirty="0"/>
              <a:t>observations </a:t>
            </a:r>
          </a:p>
          <a:p>
            <a:pPr algn="ctr"/>
            <a:r>
              <a:rPr lang="en-US" sz="1100" dirty="0"/>
              <a:t>(</a:t>
            </a:r>
            <a:r>
              <a:rPr lang="en-US" sz="1100" dirty="0" err="1"/>
              <a:t>Rignot</a:t>
            </a:r>
            <a:r>
              <a:rPr lang="en-US" sz="1100" dirty="0"/>
              <a:t> et al., 2012)</a:t>
            </a:r>
          </a:p>
        </p:txBody>
      </p:sp>
      <p:pic>
        <p:nvPicPr>
          <p:cNvPr id="41" name="Picture 40" descr="meltRignot_antarctic_20180209.GMPAS-IAF.T62_oRRS30to10v3wLI.cori-knl.afterSalinityFix_ANN_years0021-0022.png">
            <a:extLst>
              <a:ext uri="{FF2B5EF4-FFF2-40B4-BE49-F238E27FC236}">
                <a16:creationId xmlns:a16="http://schemas.microsoft.com/office/drawing/2014/main" id="{48902737-0925-4243-826C-11D8291A0E0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60257" y="623321"/>
            <a:ext cx="802640" cy="2889046"/>
          </a:xfrm>
          <a:prstGeom prst="rect">
            <a:avLst/>
          </a:prstGeom>
        </p:spPr>
      </p:pic>
      <p:pic>
        <p:nvPicPr>
          <p:cNvPr id="53" name="Picture 52">
            <a:extLst>
              <a:ext uri="{FF2B5EF4-FFF2-40B4-BE49-F238E27FC236}">
                <a16:creationId xmlns:a16="http://schemas.microsoft.com/office/drawing/2014/main" id="{D881F448-543A-5D48-B1BC-270C50632FFD}"/>
              </a:ext>
            </a:extLst>
          </p:cNvPr>
          <p:cNvPicPr>
            <a:picLocks noChangeAspect="1"/>
          </p:cNvPicPr>
          <p:nvPr/>
        </p:nvPicPr>
        <p:blipFill>
          <a:blip r:embed="rId9"/>
          <a:stretch>
            <a:fillRect/>
          </a:stretch>
        </p:blipFill>
        <p:spPr>
          <a:xfrm>
            <a:off x="271891" y="3346114"/>
            <a:ext cx="3917316" cy="1810341"/>
          </a:xfrm>
          <a:prstGeom prst="rect">
            <a:avLst/>
          </a:prstGeom>
        </p:spPr>
      </p:pic>
      <p:sp>
        <p:nvSpPr>
          <p:cNvPr id="54" name="TextBox 53">
            <a:extLst>
              <a:ext uri="{FF2B5EF4-FFF2-40B4-BE49-F238E27FC236}">
                <a16:creationId xmlns:a16="http://schemas.microsoft.com/office/drawing/2014/main" id="{1FB7C996-CF3F-2E43-A45E-778E725E3E77}"/>
              </a:ext>
            </a:extLst>
          </p:cNvPr>
          <p:cNvSpPr txBox="1"/>
          <p:nvPr/>
        </p:nvSpPr>
        <p:spPr>
          <a:xfrm>
            <a:off x="2799083" y="4670066"/>
            <a:ext cx="1390124" cy="276999"/>
          </a:xfrm>
          <a:prstGeom prst="rect">
            <a:avLst/>
          </a:prstGeom>
          <a:noFill/>
        </p:spPr>
        <p:txBody>
          <a:bodyPr wrap="none" rtlCol="0">
            <a:spAutoFit/>
          </a:bodyPr>
          <a:lstStyle/>
          <a:p>
            <a:r>
              <a:rPr lang="en-US" sz="1200" dirty="0">
                <a:solidFill>
                  <a:srgbClr val="0000FF"/>
                </a:solidFill>
              </a:rPr>
              <a:t>Antarctic Peninsula</a:t>
            </a:r>
          </a:p>
        </p:txBody>
      </p:sp>
      <p:sp>
        <p:nvSpPr>
          <p:cNvPr id="55" name="Rectangle 54">
            <a:extLst>
              <a:ext uri="{FF2B5EF4-FFF2-40B4-BE49-F238E27FC236}">
                <a16:creationId xmlns:a16="http://schemas.microsoft.com/office/drawing/2014/main" id="{54A62A94-EA30-9643-97D4-74D906A3C26B}"/>
              </a:ext>
            </a:extLst>
          </p:cNvPr>
          <p:cNvSpPr/>
          <p:nvPr/>
        </p:nvSpPr>
        <p:spPr>
          <a:xfrm>
            <a:off x="1681664" y="3685140"/>
            <a:ext cx="81280" cy="775099"/>
          </a:xfrm>
          <a:prstGeom prst="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315B98B-3281-7B4E-B049-9E12C41B0EF4}"/>
              </a:ext>
            </a:extLst>
          </p:cNvPr>
          <p:cNvSpPr/>
          <p:nvPr/>
        </p:nvSpPr>
        <p:spPr>
          <a:xfrm>
            <a:off x="2893033" y="4053773"/>
            <a:ext cx="81280" cy="267754"/>
          </a:xfrm>
          <a:prstGeom prst="rect">
            <a:avLst/>
          </a:prstGeom>
          <a:noFill/>
          <a:ln w="19050" cmpd="sng">
            <a:solidFill>
              <a:srgbClr val="9537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C6792EFB-EFA2-CE4C-8E05-B02D2A48F8D4}"/>
              </a:ext>
            </a:extLst>
          </p:cNvPr>
          <p:cNvPicPr>
            <a:picLocks noChangeAspect="1"/>
          </p:cNvPicPr>
          <p:nvPr/>
        </p:nvPicPr>
        <p:blipFill>
          <a:blip r:embed="rId10"/>
          <a:stretch>
            <a:fillRect/>
          </a:stretch>
        </p:blipFill>
        <p:spPr>
          <a:xfrm>
            <a:off x="5001796" y="3213617"/>
            <a:ext cx="3932768" cy="1805419"/>
          </a:xfrm>
          <a:prstGeom prst="rect">
            <a:avLst/>
          </a:prstGeom>
        </p:spPr>
      </p:pic>
      <p:sp>
        <p:nvSpPr>
          <p:cNvPr id="58" name="TextBox 57">
            <a:extLst>
              <a:ext uri="{FF2B5EF4-FFF2-40B4-BE49-F238E27FC236}">
                <a16:creationId xmlns:a16="http://schemas.microsoft.com/office/drawing/2014/main" id="{7B68DC36-5ADB-3D46-9078-AED490AACAAF}"/>
              </a:ext>
            </a:extLst>
          </p:cNvPr>
          <p:cNvSpPr txBox="1"/>
          <p:nvPr/>
        </p:nvSpPr>
        <p:spPr>
          <a:xfrm>
            <a:off x="7822532" y="4514011"/>
            <a:ext cx="1109727" cy="276999"/>
          </a:xfrm>
          <a:prstGeom prst="rect">
            <a:avLst/>
          </a:prstGeom>
          <a:noFill/>
        </p:spPr>
        <p:txBody>
          <a:bodyPr wrap="none" rtlCol="0">
            <a:spAutoFit/>
          </a:bodyPr>
          <a:lstStyle/>
          <a:p>
            <a:r>
              <a:rPr lang="en-US" sz="1200" dirty="0">
                <a:solidFill>
                  <a:srgbClr val="0000FF"/>
                </a:solidFill>
              </a:rPr>
              <a:t>East Antarctica</a:t>
            </a:r>
          </a:p>
        </p:txBody>
      </p:sp>
      <p:sp>
        <p:nvSpPr>
          <p:cNvPr id="59" name="Rectangle 58">
            <a:extLst>
              <a:ext uri="{FF2B5EF4-FFF2-40B4-BE49-F238E27FC236}">
                <a16:creationId xmlns:a16="http://schemas.microsoft.com/office/drawing/2014/main" id="{05B2CF7E-4D6F-864A-B333-FEE0B189F4E8}"/>
              </a:ext>
            </a:extLst>
          </p:cNvPr>
          <p:cNvSpPr/>
          <p:nvPr/>
        </p:nvSpPr>
        <p:spPr>
          <a:xfrm>
            <a:off x="6430402" y="4420652"/>
            <a:ext cx="80194" cy="233233"/>
          </a:xfrm>
          <a:prstGeom prst="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FFC455E-D724-5848-97A8-63BA028FDFA1}"/>
              </a:ext>
            </a:extLst>
          </p:cNvPr>
          <p:cNvSpPr/>
          <p:nvPr/>
        </p:nvSpPr>
        <p:spPr>
          <a:xfrm>
            <a:off x="7649071" y="4494664"/>
            <a:ext cx="71626" cy="227948"/>
          </a:xfrm>
          <a:prstGeom prst="rect">
            <a:avLst/>
          </a:prstGeom>
          <a:noFill/>
          <a:ln w="19050" cmpd="sng">
            <a:solidFill>
              <a:srgbClr val="9537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4B13290F-96B5-D745-83C7-68F025742E43}"/>
              </a:ext>
            </a:extLst>
          </p:cNvPr>
          <p:cNvPicPr>
            <a:picLocks noChangeAspect="1"/>
          </p:cNvPicPr>
          <p:nvPr/>
        </p:nvPicPr>
        <p:blipFill>
          <a:blip r:embed="rId11"/>
          <a:stretch>
            <a:fillRect/>
          </a:stretch>
        </p:blipFill>
        <p:spPr>
          <a:xfrm>
            <a:off x="5001796" y="5018668"/>
            <a:ext cx="3940687" cy="1809054"/>
          </a:xfrm>
          <a:prstGeom prst="rect">
            <a:avLst/>
          </a:prstGeom>
        </p:spPr>
      </p:pic>
      <p:sp>
        <p:nvSpPr>
          <p:cNvPr id="62" name="TextBox 61">
            <a:extLst>
              <a:ext uri="{FF2B5EF4-FFF2-40B4-BE49-F238E27FC236}">
                <a16:creationId xmlns:a16="http://schemas.microsoft.com/office/drawing/2014/main" id="{8B1F6E2A-783E-504C-B42E-F8555744088B}"/>
              </a:ext>
            </a:extLst>
          </p:cNvPr>
          <p:cNvSpPr txBox="1"/>
          <p:nvPr/>
        </p:nvSpPr>
        <p:spPr>
          <a:xfrm>
            <a:off x="7773680" y="6314428"/>
            <a:ext cx="1170770" cy="276999"/>
          </a:xfrm>
          <a:prstGeom prst="rect">
            <a:avLst/>
          </a:prstGeom>
          <a:noFill/>
        </p:spPr>
        <p:txBody>
          <a:bodyPr wrap="none" rtlCol="0">
            <a:spAutoFit/>
          </a:bodyPr>
          <a:lstStyle/>
          <a:p>
            <a:r>
              <a:rPr lang="en-US" sz="1200" dirty="0">
                <a:solidFill>
                  <a:srgbClr val="0000FF"/>
                </a:solidFill>
              </a:rPr>
              <a:t>West Antarctica</a:t>
            </a:r>
          </a:p>
        </p:txBody>
      </p:sp>
      <p:sp>
        <p:nvSpPr>
          <p:cNvPr id="63" name="Rectangle 62">
            <a:extLst>
              <a:ext uri="{FF2B5EF4-FFF2-40B4-BE49-F238E27FC236}">
                <a16:creationId xmlns:a16="http://schemas.microsoft.com/office/drawing/2014/main" id="{FCD48469-27D8-474A-AC33-79FA7F92A821}"/>
              </a:ext>
            </a:extLst>
          </p:cNvPr>
          <p:cNvSpPr/>
          <p:nvPr/>
        </p:nvSpPr>
        <p:spPr>
          <a:xfrm>
            <a:off x="6438438" y="5875507"/>
            <a:ext cx="76706" cy="320576"/>
          </a:xfrm>
          <a:prstGeom prst="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1BD95F5-0401-4D49-809C-6471AB995775}"/>
              </a:ext>
            </a:extLst>
          </p:cNvPr>
          <p:cNvSpPr/>
          <p:nvPr/>
        </p:nvSpPr>
        <p:spPr>
          <a:xfrm>
            <a:off x="7649602" y="6237028"/>
            <a:ext cx="80193" cy="281144"/>
          </a:xfrm>
          <a:prstGeom prst="rect">
            <a:avLst/>
          </a:prstGeom>
          <a:noFill/>
          <a:ln w="19050" cmpd="sng">
            <a:solidFill>
              <a:srgbClr val="9537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1D630F1C-438C-A444-9DE3-FBBFAE44219F}"/>
              </a:ext>
            </a:extLst>
          </p:cNvPr>
          <p:cNvGrpSpPr/>
          <p:nvPr/>
        </p:nvGrpSpPr>
        <p:grpSpPr>
          <a:xfrm>
            <a:off x="2015510" y="5190070"/>
            <a:ext cx="2832100" cy="1422400"/>
            <a:chOff x="247218" y="5232400"/>
            <a:chExt cx="2832100" cy="1422400"/>
          </a:xfrm>
        </p:grpSpPr>
        <p:sp>
          <p:nvSpPr>
            <p:cNvPr id="43" name="Rounded Rectangle 42">
              <a:extLst>
                <a:ext uri="{FF2B5EF4-FFF2-40B4-BE49-F238E27FC236}">
                  <a16:creationId xmlns:a16="http://schemas.microsoft.com/office/drawing/2014/main" id="{9AADF9A9-E515-1348-99E3-B4E54EADF754}"/>
                </a:ext>
              </a:extLst>
            </p:cNvPr>
            <p:cNvSpPr/>
            <p:nvPr/>
          </p:nvSpPr>
          <p:spPr>
            <a:xfrm>
              <a:off x="247218" y="5232400"/>
              <a:ext cx="2832100" cy="1422400"/>
            </a:xfrm>
            <a:prstGeom prst="roundRect">
              <a:avLst/>
            </a:prstGeom>
            <a:noFill/>
            <a:ln w="1905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FAA0A44-9956-4C45-A127-BEEFFC711DA2}"/>
                </a:ext>
              </a:extLst>
            </p:cNvPr>
            <p:cNvSpPr/>
            <p:nvPr/>
          </p:nvSpPr>
          <p:spPr>
            <a:xfrm>
              <a:off x="419334" y="5367891"/>
              <a:ext cx="81280" cy="267754"/>
            </a:xfrm>
            <a:prstGeom prst="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28D7601-8688-D846-88AF-481B1335DA74}"/>
                </a:ext>
              </a:extLst>
            </p:cNvPr>
            <p:cNvSpPr/>
            <p:nvPr/>
          </p:nvSpPr>
          <p:spPr>
            <a:xfrm>
              <a:off x="419334" y="5729314"/>
              <a:ext cx="81280" cy="267754"/>
            </a:xfrm>
            <a:prstGeom prst="rect">
              <a:avLst/>
            </a:prstGeom>
            <a:noFill/>
            <a:ln w="19050" cmpd="sng">
              <a:solidFill>
                <a:srgbClr val="9537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BA7E519-AE50-2E4A-A1E6-09C88091E07B}"/>
                </a:ext>
              </a:extLst>
            </p:cNvPr>
            <p:cNvSpPr txBox="1"/>
            <p:nvPr/>
          </p:nvSpPr>
          <p:spPr>
            <a:xfrm>
              <a:off x="482834" y="5348193"/>
              <a:ext cx="2596484" cy="307777"/>
            </a:xfrm>
            <a:prstGeom prst="rect">
              <a:avLst/>
            </a:prstGeom>
            <a:noFill/>
          </p:spPr>
          <p:txBody>
            <a:bodyPr wrap="none" rtlCol="0">
              <a:spAutoFit/>
            </a:bodyPr>
            <a:lstStyle/>
            <a:p>
              <a:pPr algn="ctr"/>
              <a:r>
                <a:rPr lang="en-US" sz="1400" dirty="0"/>
                <a:t>observations (</a:t>
              </a:r>
              <a:r>
                <a:rPr lang="en-US" sz="1400" dirty="0" err="1"/>
                <a:t>Rignot</a:t>
              </a:r>
              <a:r>
                <a:rPr lang="en-US" sz="1400" dirty="0"/>
                <a:t> et al., 2013)</a:t>
              </a:r>
            </a:p>
          </p:txBody>
        </p:sp>
        <p:sp>
          <p:nvSpPr>
            <p:cNvPr id="51" name="TextBox 50">
              <a:extLst>
                <a:ext uri="{FF2B5EF4-FFF2-40B4-BE49-F238E27FC236}">
                  <a16:creationId xmlns:a16="http://schemas.microsoft.com/office/drawing/2014/main" id="{C8806AE6-F83D-4648-A5BF-2A715FD4215C}"/>
                </a:ext>
              </a:extLst>
            </p:cNvPr>
            <p:cNvSpPr txBox="1"/>
            <p:nvPr/>
          </p:nvSpPr>
          <p:spPr>
            <a:xfrm>
              <a:off x="507219" y="5684211"/>
              <a:ext cx="1457726" cy="307777"/>
            </a:xfrm>
            <a:prstGeom prst="rect">
              <a:avLst/>
            </a:prstGeom>
            <a:noFill/>
          </p:spPr>
          <p:txBody>
            <a:bodyPr wrap="none" rtlCol="0">
              <a:spAutoFit/>
            </a:bodyPr>
            <a:lstStyle/>
            <a:p>
              <a:pPr algn="ctr"/>
              <a:r>
                <a:rPr lang="en-US" sz="1400" dirty="0"/>
                <a:t>observations + SS</a:t>
              </a:r>
            </a:p>
          </p:txBody>
        </p:sp>
        <p:sp>
          <p:nvSpPr>
            <p:cNvPr id="52" name="TextBox 51">
              <a:extLst>
                <a:ext uri="{FF2B5EF4-FFF2-40B4-BE49-F238E27FC236}">
                  <a16:creationId xmlns:a16="http://schemas.microsoft.com/office/drawing/2014/main" id="{4D4B094F-DA11-6B43-B036-1860B8729337}"/>
                </a:ext>
              </a:extLst>
            </p:cNvPr>
            <p:cNvSpPr txBox="1"/>
            <p:nvPr/>
          </p:nvSpPr>
          <p:spPr>
            <a:xfrm>
              <a:off x="339535" y="6054218"/>
              <a:ext cx="1980731" cy="523220"/>
            </a:xfrm>
            <a:prstGeom prst="rect">
              <a:avLst/>
            </a:prstGeom>
            <a:noFill/>
          </p:spPr>
          <p:txBody>
            <a:bodyPr wrap="none" rtlCol="0">
              <a:spAutoFit/>
            </a:bodyPr>
            <a:lstStyle/>
            <a:p>
              <a:r>
                <a:rPr lang="en-US" sz="1400" dirty="0"/>
                <a:t>low-res = EC60to30km</a:t>
              </a:r>
            </a:p>
            <a:p>
              <a:r>
                <a:rPr lang="en-US" sz="1400" dirty="0"/>
                <a:t>med-res = RRS30to10km</a:t>
              </a:r>
            </a:p>
          </p:txBody>
        </p:sp>
      </p:grpSp>
    </p:spTree>
    <p:extLst>
      <p:ext uri="{BB962C8B-B14F-4D97-AF65-F5344CB8AC3E}">
        <p14:creationId xmlns:p14="http://schemas.microsoft.com/office/powerpoint/2010/main" val="4019758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B3CF9E-567A-8A4B-B0ED-6C38C421D5AC}"/>
              </a:ext>
            </a:extLst>
          </p:cNvPr>
          <p:cNvSpPr/>
          <p:nvPr/>
        </p:nvSpPr>
        <p:spPr>
          <a:xfrm>
            <a:off x="-1320" y="707331"/>
            <a:ext cx="9144000" cy="5452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B72823B-DCFC-8D40-9B72-C771E4FBBEE5}"/>
              </a:ext>
            </a:extLst>
          </p:cNvPr>
          <p:cNvPicPr>
            <a:picLocks noChangeAspect="1"/>
          </p:cNvPicPr>
          <p:nvPr/>
        </p:nvPicPr>
        <p:blipFill rotWithShape="1">
          <a:blip r:embed="rId2"/>
          <a:srcRect t="5755"/>
          <a:stretch/>
        </p:blipFill>
        <p:spPr>
          <a:xfrm>
            <a:off x="79821" y="919595"/>
            <a:ext cx="6038478" cy="2635424"/>
          </a:xfrm>
          <a:prstGeom prst="rect">
            <a:avLst/>
          </a:prstGeom>
        </p:spPr>
      </p:pic>
      <p:sp>
        <p:nvSpPr>
          <p:cNvPr id="2" name="Title 1"/>
          <p:cNvSpPr>
            <a:spLocks noGrp="1"/>
          </p:cNvSpPr>
          <p:nvPr>
            <p:ph type="title"/>
          </p:nvPr>
        </p:nvSpPr>
        <p:spPr>
          <a:xfrm>
            <a:off x="457200" y="-449631"/>
            <a:ext cx="8229600" cy="1097280"/>
          </a:xfrm>
        </p:spPr>
        <p:txBody>
          <a:bodyPr/>
          <a:lstStyle/>
          <a:p>
            <a:pPr algn="ctr"/>
            <a:r>
              <a:rPr lang="en-US" dirty="0"/>
              <a:t>Low-res 1850 B-Case: Impact of ISMF</a:t>
            </a:r>
          </a:p>
        </p:txBody>
      </p:sp>
      <p:sp>
        <p:nvSpPr>
          <p:cNvPr id="11" name="TextBox 10">
            <a:extLst>
              <a:ext uri="{FF2B5EF4-FFF2-40B4-BE49-F238E27FC236}">
                <a16:creationId xmlns:a16="http://schemas.microsoft.com/office/drawing/2014/main" id="{5B2B44C8-5D91-404B-8EB2-51592C9A8833}"/>
              </a:ext>
            </a:extLst>
          </p:cNvPr>
          <p:cNvSpPr txBox="1"/>
          <p:nvPr/>
        </p:nvSpPr>
        <p:spPr>
          <a:xfrm>
            <a:off x="6163315" y="1109875"/>
            <a:ext cx="2925298" cy="4893647"/>
          </a:xfrm>
          <a:prstGeom prst="rect">
            <a:avLst/>
          </a:prstGeom>
          <a:noFill/>
        </p:spPr>
        <p:txBody>
          <a:bodyPr wrap="square" rtlCol="0">
            <a:spAutoFit/>
          </a:bodyPr>
          <a:lstStyle/>
          <a:p>
            <a:r>
              <a:rPr lang="en-US" sz="2400" dirty="0" err="1"/>
              <a:t>W.r.t</a:t>
            </a:r>
            <a:r>
              <a:rPr lang="en-US" sz="2400" dirty="0"/>
              <a:t>. “do no harm” metric:</a:t>
            </a:r>
          </a:p>
          <a:p>
            <a:endParaRPr lang="en-US" sz="2400" dirty="0"/>
          </a:p>
          <a:p>
            <a:pPr marL="342900" indent="-342900">
              <a:buFont typeface="Arial" panose="020B0604020202020204" pitchFamily="34" charset="0"/>
              <a:buChar char="•"/>
            </a:pPr>
            <a:r>
              <a:rPr lang="en-US" sz="2400" dirty="0"/>
              <a:t>ISMF appear to introduce </a:t>
            </a:r>
            <a:r>
              <a:rPr lang="en-US" sz="2400" i="1" dirty="0"/>
              <a:t>global </a:t>
            </a:r>
            <a:r>
              <a:rPr lang="en-US" sz="2400" dirty="0"/>
              <a:t>variability on the order of an </a:t>
            </a:r>
            <a:r>
              <a:rPr lang="en-US" sz="2400" dirty="0" err="1"/>
              <a:t>en-semble</a:t>
            </a:r>
            <a:r>
              <a:rPr lang="en-US" sz="2400" dirty="0"/>
              <a:t> member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Longer integrations will be necessary to confirm this </a:t>
            </a:r>
          </a:p>
          <a:p>
            <a:pPr marL="285750" indent="-285750">
              <a:buFont typeface="Arial" panose="020B0604020202020204" pitchFamily="34" charset="0"/>
              <a:buChar char="•"/>
            </a:pPr>
            <a:endParaRPr lang="en-US" sz="2400" dirty="0"/>
          </a:p>
        </p:txBody>
      </p:sp>
      <p:sp>
        <p:nvSpPr>
          <p:cNvPr id="12" name="TextBox 11">
            <a:extLst>
              <a:ext uri="{FF2B5EF4-FFF2-40B4-BE49-F238E27FC236}">
                <a16:creationId xmlns:a16="http://schemas.microsoft.com/office/drawing/2014/main" id="{026F1503-3629-1646-82EE-D5951EFAC207}"/>
              </a:ext>
            </a:extLst>
          </p:cNvPr>
          <p:cNvSpPr txBox="1"/>
          <p:nvPr/>
        </p:nvSpPr>
        <p:spPr>
          <a:xfrm>
            <a:off x="3727799" y="960674"/>
            <a:ext cx="1957524" cy="369332"/>
          </a:xfrm>
          <a:prstGeom prst="rect">
            <a:avLst/>
          </a:prstGeom>
          <a:noFill/>
        </p:spPr>
        <p:txBody>
          <a:bodyPr wrap="none" rtlCol="0">
            <a:spAutoFit/>
          </a:bodyPr>
          <a:lstStyle/>
          <a:p>
            <a:r>
              <a:rPr lang="en-US" dirty="0"/>
              <a:t>NH Sea Ice Volume</a:t>
            </a:r>
          </a:p>
        </p:txBody>
      </p:sp>
      <p:pic>
        <p:nvPicPr>
          <p:cNvPr id="6" name="Picture 5">
            <a:extLst>
              <a:ext uri="{FF2B5EF4-FFF2-40B4-BE49-F238E27FC236}">
                <a16:creationId xmlns:a16="http://schemas.microsoft.com/office/drawing/2014/main" id="{EB12DB4D-7074-1240-B82B-F126C218A926}"/>
              </a:ext>
            </a:extLst>
          </p:cNvPr>
          <p:cNvPicPr>
            <a:picLocks noChangeAspect="1"/>
          </p:cNvPicPr>
          <p:nvPr/>
        </p:nvPicPr>
        <p:blipFill rotWithShape="1">
          <a:blip r:embed="rId3"/>
          <a:srcRect t="6131"/>
          <a:stretch/>
        </p:blipFill>
        <p:spPr>
          <a:xfrm>
            <a:off x="107820" y="3214255"/>
            <a:ext cx="6189896" cy="2635893"/>
          </a:xfrm>
          <a:prstGeom prst="rect">
            <a:avLst/>
          </a:prstGeom>
        </p:spPr>
      </p:pic>
      <p:sp>
        <p:nvSpPr>
          <p:cNvPr id="13" name="TextBox 12">
            <a:extLst>
              <a:ext uri="{FF2B5EF4-FFF2-40B4-BE49-F238E27FC236}">
                <a16:creationId xmlns:a16="http://schemas.microsoft.com/office/drawing/2014/main" id="{78CB4F7A-F81A-BC44-AFDE-F9926ACB8710}"/>
              </a:ext>
            </a:extLst>
          </p:cNvPr>
          <p:cNvSpPr txBox="1"/>
          <p:nvPr/>
        </p:nvSpPr>
        <p:spPr>
          <a:xfrm>
            <a:off x="5375055" y="3262749"/>
            <a:ext cx="657552" cy="369332"/>
          </a:xfrm>
          <a:prstGeom prst="rect">
            <a:avLst/>
          </a:prstGeom>
          <a:noFill/>
        </p:spPr>
        <p:txBody>
          <a:bodyPr wrap="none" rtlCol="0">
            <a:spAutoFit/>
          </a:bodyPr>
          <a:lstStyle/>
          <a:p>
            <a:r>
              <a:rPr lang="en-US" dirty="0"/>
              <a:t>MOC</a:t>
            </a:r>
          </a:p>
        </p:txBody>
      </p:sp>
      <p:cxnSp>
        <p:nvCxnSpPr>
          <p:cNvPr id="9" name="Straight Connector 8">
            <a:extLst>
              <a:ext uri="{FF2B5EF4-FFF2-40B4-BE49-F238E27FC236}">
                <a16:creationId xmlns:a16="http://schemas.microsoft.com/office/drawing/2014/main" id="{485BDC66-3603-A648-9793-69646A576211}"/>
              </a:ext>
            </a:extLst>
          </p:cNvPr>
          <p:cNvCxnSpPr>
            <a:cxnSpLocks/>
          </p:cNvCxnSpPr>
          <p:nvPr/>
        </p:nvCxnSpPr>
        <p:spPr>
          <a:xfrm>
            <a:off x="3629025" y="3621339"/>
            <a:ext cx="4159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72FF489-EF22-6949-B873-0DEA8793B9F0}"/>
              </a:ext>
            </a:extLst>
          </p:cNvPr>
          <p:cNvCxnSpPr>
            <a:cxnSpLocks/>
          </p:cNvCxnSpPr>
          <p:nvPr/>
        </p:nvCxnSpPr>
        <p:spPr>
          <a:xfrm>
            <a:off x="3629025" y="3789620"/>
            <a:ext cx="41590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D2BA1EC-754E-294F-9BD2-2FFCE27F2B8A}"/>
              </a:ext>
            </a:extLst>
          </p:cNvPr>
          <p:cNvSpPr txBox="1"/>
          <p:nvPr/>
        </p:nvSpPr>
        <p:spPr>
          <a:xfrm>
            <a:off x="4103228" y="3489635"/>
            <a:ext cx="651555" cy="430887"/>
          </a:xfrm>
          <a:prstGeom prst="rect">
            <a:avLst/>
          </a:prstGeom>
          <a:noFill/>
        </p:spPr>
        <p:txBody>
          <a:bodyPr wrap="square" rtlCol="0" anchor="ctr">
            <a:spAutoFit/>
          </a:bodyPr>
          <a:lstStyle/>
          <a:p>
            <a:r>
              <a:rPr lang="en-US" sz="1100" dirty="0"/>
              <a:t>ISMF</a:t>
            </a:r>
            <a:endParaRPr lang="en-US" sz="1100" kern="1200" dirty="0"/>
          </a:p>
          <a:p>
            <a:r>
              <a:rPr lang="en-US" sz="1100" dirty="0"/>
              <a:t>Control</a:t>
            </a:r>
            <a:endParaRPr lang="en-US" sz="1100" kern="1200" dirty="0"/>
          </a:p>
        </p:txBody>
      </p:sp>
    </p:spTree>
    <p:extLst>
      <p:ext uri="{BB962C8B-B14F-4D97-AF65-F5344CB8AC3E}">
        <p14:creationId xmlns:p14="http://schemas.microsoft.com/office/powerpoint/2010/main" val="4051939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00B910-64BD-EB4B-B009-BA642381CAA1}"/>
              </a:ext>
            </a:extLst>
          </p:cNvPr>
          <p:cNvSpPr/>
          <p:nvPr/>
        </p:nvSpPr>
        <p:spPr>
          <a:xfrm>
            <a:off x="-1320" y="707331"/>
            <a:ext cx="9144000" cy="5452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C3CCB21-04E9-E043-BA39-4F451A220403}"/>
              </a:ext>
            </a:extLst>
          </p:cNvPr>
          <p:cNvSpPr txBox="1"/>
          <p:nvPr/>
        </p:nvSpPr>
        <p:spPr>
          <a:xfrm>
            <a:off x="3976658" y="793619"/>
            <a:ext cx="5061476" cy="2616101"/>
          </a:xfrm>
          <a:prstGeom prst="rect">
            <a:avLst/>
          </a:prstGeom>
          <a:noFill/>
        </p:spPr>
        <p:txBody>
          <a:bodyPr wrap="square" rtlCol="0">
            <a:spAutoFit/>
          </a:bodyPr>
          <a:lstStyle/>
          <a:p>
            <a:r>
              <a:rPr lang="en-US" sz="2200" dirty="0"/>
              <a:t>On the other hand …</a:t>
            </a:r>
          </a:p>
          <a:p>
            <a:endParaRPr lang="en-US" sz="1000" dirty="0"/>
          </a:p>
          <a:p>
            <a:pPr marL="285750" indent="-285750">
              <a:buFont typeface="Arial" panose="020B0604020202020204" pitchFamily="34" charset="0"/>
              <a:buChar char="•"/>
            </a:pPr>
            <a:r>
              <a:rPr lang="en-US" sz="2200" dirty="0"/>
              <a:t>Important regional differences in MOC</a:t>
            </a:r>
          </a:p>
          <a:p>
            <a:pPr marL="285750" indent="-285750">
              <a:buFont typeface="Arial" panose="020B0604020202020204" pitchFamily="34" charset="0"/>
              <a:buChar char="•"/>
            </a:pPr>
            <a:r>
              <a:rPr lang="en-US" sz="2200" dirty="0"/>
              <a:t>SSTs overall are ~0.1 - 0.4 C cooler</a:t>
            </a:r>
          </a:p>
          <a:p>
            <a:pPr marL="285750" indent="-285750">
              <a:buFont typeface="Arial" panose="020B0604020202020204" pitchFamily="34" charset="0"/>
              <a:buChar char="•"/>
            </a:pPr>
            <a:r>
              <a:rPr lang="en-US" sz="2200" dirty="0"/>
              <a:t>This difference is consistent with expectations (additional heat sink) and other recent work (</a:t>
            </a:r>
            <a:r>
              <a:rPr lang="en-US" sz="2200" dirty="0" err="1"/>
              <a:t>Bronselaer</a:t>
            </a:r>
            <a:r>
              <a:rPr lang="en-US" sz="2200" dirty="0"/>
              <a:t> et al., </a:t>
            </a:r>
            <a:r>
              <a:rPr lang="en-US" sz="2200" i="1" dirty="0"/>
              <a:t>Nature</a:t>
            </a:r>
            <a:r>
              <a:rPr lang="en-US" sz="2200" dirty="0"/>
              <a:t>, </a:t>
            </a:r>
            <a:r>
              <a:rPr lang="en-US" sz="2200" b="1" dirty="0"/>
              <a:t>564</a:t>
            </a:r>
            <a:r>
              <a:rPr lang="en-US" sz="2200" dirty="0"/>
              <a:t>, 2018)</a:t>
            </a:r>
          </a:p>
        </p:txBody>
      </p:sp>
      <p:sp>
        <p:nvSpPr>
          <p:cNvPr id="16" name="Title 1">
            <a:extLst>
              <a:ext uri="{FF2B5EF4-FFF2-40B4-BE49-F238E27FC236}">
                <a16:creationId xmlns:a16="http://schemas.microsoft.com/office/drawing/2014/main" id="{8CEAB484-D14A-D740-A0FD-E1A4E703F8A3}"/>
              </a:ext>
            </a:extLst>
          </p:cNvPr>
          <p:cNvSpPr txBox="1">
            <a:spLocks/>
          </p:cNvSpPr>
          <p:nvPr/>
        </p:nvSpPr>
        <p:spPr>
          <a:xfrm>
            <a:off x="457200" y="-449631"/>
            <a:ext cx="8229600" cy="1097280"/>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dirty="0"/>
              <a:t>Low-res 1850 B-Case: Impact of ISMF</a:t>
            </a:r>
          </a:p>
        </p:txBody>
      </p:sp>
      <p:sp>
        <p:nvSpPr>
          <p:cNvPr id="17" name="TextBox 16">
            <a:extLst>
              <a:ext uri="{FF2B5EF4-FFF2-40B4-BE49-F238E27FC236}">
                <a16:creationId xmlns:a16="http://schemas.microsoft.com/office/drawing/2014/main" id="{D864A8C9-C339-834B-B6EE-A6AC62906845}"/>
              </a:ext>
            </a:extLst>
          </p:cNvPr>
          <p:cNvSpPr txBox="1"/>
          <p:nvPr/>
        </p:nvSpPr>
        <p:spPr>
          <a:xfrm>
            <a:off x="1211400" y="4379844"/>
            <a:ext cx="1222066" cy="307777"/>
          </a:xfrm>
          <a:prstGeom prst="rect">
            <a:avLst/>
          </a:prstGeom>
          <a:solidFill>
            <a:schemeClr val="bg1"/>
          </a:solidFill>
        </p:spPr>
        <p:txBody>
          <a:bodyPr wrap="none" rtlCol="0">
            <a:spAutoFit/>
          </a:bodyPr>
          <a:lstStyle/>
          <a:p>
            <a:r>
              <a:rPr lang="en-US" sz="1400" dirty="0"/>
              <a:t>ISMF - Control</a:t>
            </a:r>
          </a:p>
        </p:txBody>
      </p:sp>
      <p:pic>
        <p:nvPicPr>
          <p:cNvPr id="7" name="Picture 6">
            <a:extLst>
              <a:ext uri="{FF2B5EF4-FFF2-40B4-BE49-F238E27FC236}">
                <a16:creationId xmlns:a16="http://schemas.microsoft.com/office/drawing/2014/main" id="{33D9930B-7876-5049-9211-7EF38154DE16}"/>
              </a:ext>
            </a:extLst>
          </p:cNvPr>
          <p:cNvPicPr>
            <a:picLocks noChangeAspect="1"/>
          </p:cNvPicPr>
          <p:nvPr/>
        </p:nvPicPr>
        <p:blipFill>
          <a:blip r:embed="rId2"/>
          <a:stretch>
            <a:fillRect/>
          </a:stretch>
        </p:blipFill>
        <p:spPr>
          <a:xfrm>
            <a:off x="3849333" y="3689703"/>
            <a:ext cx="5241828" cy="2414383"/>
          </a:xfrm>
          <a:prstGeom prst="rect">
            <a:avLst/>
          </a:prstGeom>
        </p:spPr>
      </p:pic>
      <p:cxnSp>
        <p:nvCxnSpPr>
          <p:cNvPr id="19" name="Straight Connector 18">
            <a:extLst>
              <a:ext uri="{FF2B5EF4-FFF2-40B4-BE49-F238E27FC236}">
                <a16:creationId xmlns:a16="http://schemas.microsoft.com/office/drawing/2014/main" id="{DE0BD92B-5E1F-8741-87BF-32E7CFD5ABB2}"/>
              </a:ext>
            </a:extLst>
          </p:cNvPr>
          <p:cNvCxnSpPr>
            <a:cxnSpLocks/>
          </p:cNvCxnSpPr>
          <p:nvPr/>
        </p:nvCxnSpPr>
        <p:spPr>
          <a:xfrm>
            <a:off x="8125908" y="4035716"/>
            <a:ext cx="22589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DB1B3DE-C644-8149-B1D5-B45D97E04DDA}"/>
              </a:ext>
            </a:extLst>
          </p:cNvPr>
          <p:cNvCxnSpPr>
            <a:cxnSpLocks/>
          </p:cNvCxnSpPr>
          <p:nvPr/>
        </p:nvCxnSpPr>
        <p:spPr>
          <a:xfrm>
            <a:off x="8125908" y="4203997"/>
            <a:ext cx="22589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1798F3D-CC2B-7B47-AAE1-D84EA67E9E1B}"/>
              </a:ext>
            </a:extLst>
          </p:cNvPr>
          <p:cNvSpPr txBox="1"/>
          <p:nvPr/>
        </p:nvSpPr>
        <p:spPr>
          <a:xfrm>
            <a:off x="8410100" y="3904012"/>
            <a:ext cx="651555" cy="430887"/>
          </a:xfrm>
          <a:prstGeom prst="rect">
            <a:avLst/>
          </a:prstGeom>
          <a:noFill/>
        </p:spPr>
        <p:txBody>
          <a:bodyPr wrap="square" rtlCol="0" anchor="ctr">
            <a:spAutoFit/>
          </a:bodyPr>
          <a:lstStyle/>
          <a:p>
            <a:r>
              <a:rPr lang="en-US" sz="1100" dirty="0"/>
              <a:t>ISMF</a:t>
            </a:r>
            <a:endParaRPr lang="en-US" sz="1100" kern="1200" dirty="0"/>
          </a:p>
          <a:p>
            <a:r>
              <a:rPr lang="en-US" sz="1100" dirty="0"/>
              <a:t>Control</a:t>
            </a:r>
            <a:endParaRPr lang="en-US" sz="1100" kern="1200" dirty="0"/>
          </a:p>
        </p:txBody>
      </p:sp>
      <p:pic>
        <p:nvPicPr>
          <p:cNvPr id="4" name="Picture 3">
            <a:extLst>
              <a:ext uri="{FF2B5EF4-FFF2-40B4-BE49-F238E27FC236}">
                <a16:creationId xmlns:a16="http://schemas.microsoft.com/office/drawing/2014/main" id="{0BD25484-F6D2-F843-B5D0-0A6F2654861D}"/>
              </a:ext>
            </a:extLst>
          </p:cNvPr>
          <p:cNvPicPr>
            <a:picLocks noChangeAspect="1"/>
          </p:cNvPicPr>
          <p:nvPr/>
        </p:nvPicPr>
        <p:blipFill>
          <a:blip r:embed="rId3"/>
          <a:stretch>
            <a:fillRect/>
          </a:stretch>
        </p:blipFill>
        <p:spPr>
          <a:xfrm>
            <a:off x="82345" y="717359"/>
            <a:ext cx="3611540" cy="5442142"/>
          </a:xfrm>
          <a:prstGeom prst="rect">
            <a:avLst/>
          </a:prstGeom>
        </p:spPr>
      </p:pic>
      <p:sp>
        <p:nvSpPr>
          <p:cNvPr id="14" name="TextBox 13">
            <a:extLst>
              <a:ext uri="{FF2B5EF4-FFF2-40B4-BE49-F238E27FC236}">
                <a16:creationId xmlns:a16="http://schemas.microsoft.com/office/drawing/2014/main" id="{0C9BEBEB-74A8-A244-9B1A-BD6D9B5A06E5}"/>
              </a:ext>
            </a:extLst>
          </p:cNvPr>
          <p:cNvSpPr txBox="1"/>
          <p:nvPr/>
        </p:nvSpPr>
        <p:spPr>
          <a:xfrm>
            <a:off x="1220920" y="4417940"/>
            <a:ext cx="1151854" cy="292388"/>
          </a:xfrm>
          <a:prstGeom prst="rect">
            <a:avLst/>
          </a:prstGeom>
          <a:solidFill>
            <a:schemeClr val="bg1"/>
          </a:solidFill>
        </p:spPr>
        <p:txBody>
          <a:bodyPr wrap="none" rtlCol="0">
            <a:spAutoFit/>
          </a:bodyPr>
          <a:lstStyle/>
          <a:p>
            <a:r>
              <a:rPr lang="en-US" sz="1300" dirty="0"/>
              <a:t>ISMF - Control</a:t>
            </a:r>
          </a:p>
        </p:txBody>
      </p:sp>
    </p:spTree>
    <p:extLst>
      <p:ext uri="{BB962C8B-B14F-4D97-AF65-F5344CB8AC3E}">
        <p14:creationId xmlns:p14="http://schemas.microsoft.com/office/powerpoint/2010/main" val="970588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00B910-64BD-EB4B-B009-BA642381CAA1}"/>
              </a:ext>
            </a:extLst>
          </p:cNvPr>
          <p:cNvSpPr/>
          <p:nvPr/>
        </p:nvSpPr>
        <p:spPr>
          <a:xfrm>
            <a:off x="-1320" y="707331"/>
            <a:ext cx="9144000" cy="5452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8CEAB484-D14A-D740-A0FD-E1A4E703F8A3}"/>
              </a:ext>
            </a:extLst>
          </p:cNvPr>
          <p:cNvSpPr txBox="1">
            <a:spLocks/>
          </p:cNvSpPr>
          <p:nvPr/>
        </p:nvSpPr>
        <p:spPr>
          <a:xfrm>
            <a:off x="457200" y="-449631"/>
            <a:ext cx="8229600" cy="1097280"/>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dirty="0"/>
              <a:t>Low-res 1850 B-Case: Impact of ISMF</a:t>
            </a:r>
          </a:p>
        </p:txBody>
      </p:sp>
      <p:pic>
        <p:nvPicPr>
          <p:cNvPr id="7" name="Picture 6">
            <a:extLst>
              <a:ext uri="{FF2B5EF4-FFF2-40B4-BE49-F238E27FC236}">
                <a16:creationId xmlns:a16="http://schemas.microsoft.com/office/drawing/2014/main" id="{33D9930B-7876-5049-9211-7EF38154DE16}"/>
              </a:ext>
            </a:extLst>
          </p:cNvPr>
          <p:cNvPicPr>
            <a:picLocks noChangeAspect="1"/>
          </p:cNvPicPr>
          <p:nvPr/>
        </p:nvPicPr>
        <p:blipFill>
          <a:blip r:embed="rId2"/>
          <a:stretch>
            <a:fillRect/>
          </a:stretch>
        </p:blipFill>
        <p:spPr>
          <a:xfrm>
            <a:off x="3849333" y="3689703"/>
            <a:ext cx="5241828" cy="2414383"/>
          </a:xfrm>
          <a:prstGeom prst="rect">
            <a:avLst/>
          </a:prstGeom>
        </p:spPr>
      </p:pic>
      <p:cxnSp>
        <p:nvCxnSpPr>
          <p:cNvPr id="19" name="Straight Connector 18">
            <a:extLst>
              <a:ext uri="{FF2B5EF4-FFF2-40B4-BE49-F238E27FC236}">
                <a16:creationId xmlns:a16="http://schemas.microsoft.com/office/drawing/2014/main" id="{DE0BD92B-5E1F-8741-87BF-32E7CFD5ABB2}"/>
              </a:ext>
            </a:extLst>
          </p:cNvPr>
          <p:cNvCxnSpPr>
            <a:cxnSpLocks/>
          </p:cNvCxnSpPr>
          <p:nvPr/>
        </p:nvCxnSpPr>
        <p:spPr>
          <a:xfrm>
            <a:off x="8125908" y="4035716"/>
            <a:ext cx="22589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DB1B3DE-C644-8149-B1D5-B45D97E04DDA}"/>
              </a:ext>
            </a:extLst>
          </p:cNvPr>
          <p:cNvCxnSpPr>
            <a:cxnSpLocks/>
          </p:cNvCxnSpPr>
          <p:nvPr/>
        </p:nvCxnSpPr>
        <p:spPr>
          <a:xfrm>
            <a:off x="8125908" y="4203997"/>
            <a:ext cx="22589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1798F3D-CC2B-7B47-AAE1-D84EA67E9E1B}"/>
              </a:ext>
            </a:extLst>
          </p:cNvPr>
          <p:cNvSpPr txBox="1"/>
          <p:nvPr/>
        </p:nvSpPr>
        <p:spPr>
          <a:xfrm>
            <a:off x="8410100" y="3904012"/>
            <a:ext cx="651555" cy="430887"/>
          </a:xfrm>
          <a:prstGeom prst="rect">
            <a:avLst/>
          </a:prstGeom>
          <a:noFill/>
        </p:spPr>
        <p:txBody>
          <a:bodyPr wrap="square" rtlCol="0" anchor="ctr">
            <a:spAutoFit/>
          </a:bodyPr>
          <a:lstStyle/>
          <a:p>
            <a:r>
              <a:rPr lang="en-US" sz="1100" dirty="0"/>
              <a:t>ISMF</a:t>
            </a:r>
            <a:endParaRPr lang="en-US" sz="1100" kern="1200" dirty="0"/>
          </a:p>
          <a:p>
            <a:r>
              <a:rPr lang="en-US" sz="1100" dirty="0"/>
              <a:t>Control</a:t>
            </a:r>
            <a:endParaRPr lang="en-US" sz="1100" kern="1200" dirty="0"/>
          </a:p>
        </p:txBody>
      </p:sp>
      <p:pic>
        <p:nvPicPr>
          <p:cNvPr id="9" name="Picture 8">
            <a:extLst>
              <a:ext uri="{FF2B5EF4-FFF2-40B4-BE49-F238E27FC236}">
                <a16:creationId xmlns:a16="http://schemas.microsoft.com/office/drawing/2014/main" id="{C8186800-8C87-DD4E-9C57-CA43777FD917}"/>
              </a:ext>
            </a:extLst>
          </p:cNvPr>
          <p:cNvPicPr>
            <a:picLocks noChangeAspect="1"/>
          </p:cNvPicPr>
          <p:nvPr/>
        </p:nvPicPr>
        <p:blipFill>
          <a:blip r:embed="rId3"/>
          <a:stretch>
            <a:fillRect/>
          </a:stretch>
        </p:blipFill>
        <p:spPr>
          <a:xfrm>
            <a:off x="4192727" y="774238"/>
            <a:ext cx="4580883" cy="3060862"/>
          </a:xfrm>
          <a:prstGeom prst="rect">
            <a:avLst/>
          </a:prstGeom>
        </p:spPr>
      </p:pic>
      <p:sp>
        <p:nvSpPr>
          <p:cNvPr id="2" name="Rectangle 1">
            <a:extLst>
              <a:ext uri="{FF2B5EF4-FFF2-40B4-BE49-F238E27FC236}">
                <a16:creationId xmlns:a16="http://schemas.microsoft.com/office/drawing/2014/main" id="{7748ED1C-1BE5-5E49-BC7B-5E7F7BF023F0}"/>
              </a:ext>
            </a:extLst>
          </p:cNvPr>
          <p:cNvSpPr/>
          <p:nvPr/>
        </p:nvSpPr>
        <p:spPr>
          <a:xfrm>
            <a:off x="6086100" y="2807011"/>
            <a:ext cx="2407903" cy="276999"/>
          </a:xfrm>
          <a:prstGeom prst="rect">
            <a:avLst/>
          </a:prstGeom>
        </p:spPr>
        <p:txBody>
          <a:bodyPr wrap="none">
            <a:spAutoFit/>
          </a:bodyPr>
          <a:lstStyle/>
          <a:p>
            <a:r>
              <a:rPr lang="en-US" sz="1200" dirty="0" err="1"/>
              <a:t>Bronselaer</a:t>
            </a:r>
            <a:r>
              <a:rPr lang="en-US" sz="1200" dirty="0"/>
              <a:t> et al., </a:t>
            </a:r>
            <a:r>
              <a:rPr lang="en-US" sz="1200" i="1" dirty="0"/>
              <a:t>Nature</a:t>
            </a:r>
            <a:r>
              <a:rPr lang="en-US" sz="1200" dirty="0"/>
              <a:t>, </a:t>
            </a:r>
            <a:r>
              <a:rPr lang="en-US" sz="1200" b="1" dirty="0"/>
              <a:t>564</a:t>
            </a:r>
            <a:r>
              <a:rPr lang="en-US" sz="1200" dirty="0"/>
              <a:t>, 2018</a:t>
            </a:r>
          </a:p>
        </p:txBody>
      </p:sp>
      <p:pic>
        <p:nvPicPr>
          <p:cNvPr id="12" name="Picture 11">
            <a:extLst>
              <a:ext uri="{FF2B5EF4-FFF2-40B4-BE49-F238E27FC236}">
                <a16:creationId xmlns:a16="http://schemas.microsoft.com/office/drawing/2014/main" id="{5514186C-51B8-E646-AFEF-8A190D2C17C3}"/>
              </a:ext>
            </a:extLst>
          </p:cNvPr>
          <p:cNvPicPr>
            <a:picLocks noChangeAspect="1"/>
          </p:cNvPicPr>
          <p:nvPr/>
        </p:nvPicPr>
        <p:blipFill>
          <a:blip r:embed="rId4"/>
          <a:stretch>
            <a:fillRect/>
          </a:stretch>
        </p:blipFill>
        <p:spPr>
          <a:xfrm>
            <a:off x="82345" y="717359"/>
            <a:ext cx="3611540" cy="5442142"/>
          </a:xfrm>
          <a:prstGeom prst="rect">
            <a:avLst/>
          </a:prstGeom>
        </p:spPr>
      </p:pic>
      <p:sp>
        <p:nvSpPr>
          <p:cNvPr id="14" name="TextBox 13">
            <a:extLst>
              <a:ext uri="{FF2B5EF4-FFF2-40B4-BE49-F238E27FC236}">
                <a16:creationId xmlns:a16="http://schemas.microsoft.com/office/drawing/2014/main" id="{E7428655-BC39-A24A-BDB2-AB45A5BC060B}"/>
              </a:ext>
            </a:extLst>
          </p:cNvPr>
          <p:cNvSpPr txBox="1"/>
          <p:nvPr/>
        </p:nvSpPr>
        <p:spPr>
          <a:xfrm>
            <a:off x="1220920" y="4417940"/>
            <a:ext cx="1151854" cy="292388"/>
          </a:xfrm>
          <a:prstGeom prst="rect">
            <a:avLst/>
          </a:prstGeom>
          <a:solidFill>
            <a:schemeClr val="bg1"/>
          </a:solidFill>
        </p:spPr>
        <p:txBody>
          <a:bodyPr wrap="none" rtlCol="0">
            <a:spAutoFit/>
          </a:bodyPr>
          <a:lstStyle/>
          <a:p>
            <a:r>
              <a:rPr lang="en-US" sz="1300" dirty="0"/>
              <a:t>ISMF - Control</a:t>
            </a:r>
          </a:p>
        </p:txBody>
      </p:sp>
    </p:spTree>
    <p:extLst>
      <p:ext uri="{BB962C8B-B14F-4D97-AF65-F5344CB8AC3E}">
        <p14:creationId xmlns:p14="http://schemas.microsoft.com/office/powerpoint/2010/main" val="211323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00B910-64BD-EB4B-B009-BA642381CAA1}"/>
              </a:ext>
            </a:extLst>
          </p:cNvPr>
          <p:cNvSpPr/>
          <p:nvPr/>
        </p:nvSpPr>
        <p:spPr>
          <a:xfrm>
            <a:off x="-1320" y="707331"/>
            <a:ext cx="9144000" cy="5452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W</a:t>
            </a:r>
          </a:p>
        </p:txBody>
      </p:sp>
      <p:sp>
        <p:nvSpPr>
          <p:cNvPr id="16" name="Title 1">
            <a:extLst>
              <a:ext uri="{FF2B5EF4-FFF2-40B4-BE49-F238E27FC236}">
                <a16:creationId xmlns:a16="http://schemas.microsoft.com/office/drawing/2014/main" id="{8CEAB484-D14A-D740-A0FD-E1A4E703F8A3}"/>
              </a:ext>
            </a:extLst>
          </p:cNvPr>
          <p:cNvSpPr txBox="1">
            <a:spLocks/>
          </p:cNvSpPr>
          <p:nvPr/>
        </p:nvSpPr>
        <p:spPr>
          <a:xfrm>
            <a:off x="247507" y="-442756"/>
            <a:ext cx="8621485" cy="1097280"/>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3400" dirty="0"/>
              <a:t>Antarctica &amp; S. Ocean Atmos. Analysis</a:t>
            </a:r>
          </a:p>
        </p:txBody>
      </p:sp>
      <p:sp>
        <p:nvSpPr>
          <p:cNvPr id="5" name="Rectangle 4">
            <a:extLst>
              <a:ext uri="{FF2B5EF4-FFF2-40B4-BE49-F238E27FC236}">
                <a16:creationId xmlns:a16="http://schemas.microsoft.com/office/drawing/2014/main" id="{D6923856-9D07-BD47-825B-3111316019FB}"/>
              </a:ext>
            </a:extLst>
          </p:cNvPr>
          <p:cNvSpPr/>
          <p:nvPr/>
        </p:nvSpPr>
        <p:spPr>
          <a:xfrm>
            <a:off x="1762920" y="6088709"/>
            <a:ext cx="6400799" cy="253916"/>
          </a:xfrm>
          <a:prstGeom prst="rect">
            <a:avLst/>
          </a:prstGeom>
        </p:spPr>
        <p:txBody>
          <a:bodyPr wrap="square">
            <a:spAutoFit/>
          </a:bodyPr>
          <a:lstStyle/>
          <a:p>
            <a:pPr algn="just"/>
            <a:r>
              <a:rPr lang="en-US" sz="1050" dirty="0"/>
              <a:t>Lin, W. et al., 2019: Analysis of Southern Hemisphere atmospheric climate in E3SM v1. </a:t>
            </a:r>
            <a:r>
              <a:rPr lang="en-US" sz="1050" i="1" dirty="0"/>
              <a:t>JGR </a:t>
            </a:r>
            <a:r>
              <a:rPr lang="en-US" sz="1050" i="1" dirty="0" err="1"/>
              <a:t>Atmos</a:t>
            </a:r>
            <a:r>
              <a:rPr lang="en-US" sz="1050" dirty="0"/>
              <a:t>  (in prep.) </a:t>
            </a:r>
            <a:endParaRPr lang="en-US" sz="1050" dirty="0">
              <a:effectLst/>
              <a:latin typeface="Arial" panose="020B0604020202020204" pitchFamily="34" charset="0"/>
            </a:endParaRPr>
          </a:p>
        </p:txBody>
      </p:sp>
      <p:sp>
        <p:nvSpPr>
          <p:cNvPr id="6" name="TextBox 5">
            <a:extLst>
              <a:ext uri="{FF2B5EF4-FFF2-40B4-BE49-F238E27FC236}">
                <a16:creationId xmlns:a16="http://schemas.microsoft.com/office/drawing/2014/main" id="{B06E4251-A1DD-3149-A495-46AF6FD6F6B9}"/>
              </a:ext>
            </a:extLst>
          </p:cNvPr>
          <p:cNvSpPr txBox="1"/>
          <p:nvPr/>
        </p:nvSpPr>
        <p:spPr>
          <a:xfrm>
            <a:off x="201763" y="1083174"/>
            <a:ext cx="8846540" cy="1660455"/>
          </a:xfrm>
          <a:prstGeom prst="rect">
            <a:avLst/>
          </a:prstGeom>
          <a:noFill/>
          <a:ln>
            <a:solidFill>
              <a:schemeClr val="accent1"/>
            </a:solidFill>
          </a:ln>
        </p:spPr>
        <p:txBody>
          <a:bodyPr wrap="square" rtlCol="0">
            <a:spAutoFit/>
          </a:bodyPr>
          <a:lstStyle/>
          <a:p>
            <a:r>
              <a:rPr lang="en-US" sz="2400" b="1" dirty="0">
                <a:solidFill>
                  <a:srgbClr val="0070C0"/>
                </a:solidFill>
                <a:ea typeface="STLiti" panose="02010800040101010101" pitchFamily="2" charset="-122"/>
                <a:cs typeface="Times New Roman" panose="02020603050405020304" pitchFamily="18" charset="0"/>
              </a:rPr>
              <a:t>Objectives</a:t>
            </a:r>
            <a:r>
              <a:rPr lang="en-US" sz="2400" dirty="0">
                <a:ea typeface="STLiti" panose="02010800040101010101" pitchFamily="2" charset="-122"/>
                <a:cs typeface="Times New Roman" panose="02020603050405020304" pitchFamily="18" charset="0"/>
              </a:rPr>
              <a:t>:</a:t>
            </a:r>
            <a:r>
              <a:rPr lang="en-US" sz="2400" dirty="0">
                <a:cs typeface="Times New Roman" panose="02020603050405020304" pitchFamily="18" charset="0"/>
              </a:rPr>
              <a:t> </a:t>
            </a:r>
          </a:p>
          <a:p>
            <a:endParaRPr lang="en-US" sz="200" dirty="0">
              <a:cs typeface="Times New Roman" panose="02020603050405020304" pitchFamily="18" charset="0"/>
            </a:endParaRPr>
          </a:p>
          <a:p>
            <a:pPr marL="342900" indent="-342900">
              <a:lnSpc>
                <a:spcPct val="130000"/>
              </a:lnSpc>
              <a:buFont typeface="Wingdings" panose="05000000000000000000" pitchFamily="2" charset="2"/>
              <a:buChar char="§"/>
            </a:pPr>
            <a:r>
              <a:rPr lang="en-US" sz="2000" dirty="0">
                <a:cs typeface="Times New Roman" panose="02020603050405020304" pitchFamily="18" charset="0"/>
              </a:rPr>
              <a:t>assess E3SM v1 performance on simulating surface energy and mass fluxes</a:t>
            </a:r>
          </a:p>
          <a:p>
            <a:pPr marL="342900" indent="-342900">
              <a:lnSpc>
                <a:spcPct val="130000"/>
              </a:lnSpc>
              <a:buFont typeface="Wingdings" panose="05000000000000000000" pitchFamily="2" charset="2"/>
              <a:buChar char="§"/>
            </a:pPr>
            <a:r>
              <a:rPr lang="en-US" sz="2000" dirty="0">
                <a:ea typeface="STLiti" panose="02010800040101010101" pitchFamily="2" charset="-122"/>
                <a:cs typeface="Times New Roman" panose="02020603050405020304" pitchFamily="18" charset="0"/>
              </a:rPr>
              <a:t>characterize biases from cloud to synoptic and planetary scales</a:t>
            </a:r>
          </a:p>
          <a:p>
            <a:pPr marL="342900" indent="-342900">
              <a:lnSpc>
                <a:spcPct val="130000"/>
              </a:lnSpc>
              <a:buFont typeface="Wingdings" panose="05000000000000000000" pitchFamily="2" charset="2"/>
              <a:buChar char="§"/>
            </a:pPr>
            <a:r>
              <a:rPr lang="en-US" sz="2000" dirty="0">
                <a:ea typeface="STLiti" panose="02010800040101010101" pitchFamily="2" charset="-122"/>
                <a:cs typeface="Times New Roman" panose="02020603050405020304" pitchFamily="18" charset="0"/>
              </a:rPr>
              <a:t>process-oriented investigation and tuning for bias improvement</a:t>
            </a:r>
          </a:p>
        </p:txBody>
      </p:sp>
      <p:grpSp>
        <p:nvGrpSpPr>
          <p:cNvPr id="7" name="Group 6">
            <a:extLst>
              <a:ext uri="{FF2B5EF4-FFF2-40B4-BE49-F238E27FC236}">
                <a16:creationId xmlns:a16="http://schemas.microsoft.com/office/drawing/2014/main" id="{44E963C0-B979-C84F-B72D-3B1D849299E3}"/>
              </a:ext>
            </a:extLst>
          </p:cNvPr>
          <p:cNvGrpSpPr/>
          <p:nvPr/>
        </p:nvGrpSpPr>
        <p:grpSpPr>
          <a:xfrm>
            <a:off x="164526" y="2817875"/>
            <a:ext cx="8872202" cy="1901341"/>
            <a:chOff x="201763" y="3402419"/>
            <a:chExt cx="8872202" cy="1901341"/>
          </a:xfrm>
        </p:grpSpPr>
        <p:grpSp>
          <p:nvGrpSpPr>
            <p:cNvPr id="8" name="Group 7">
              <a:extLst>
                <a:ext uri="{FF2B5EF4-FFF2-40B4-BE49-F238E27FC236}">
                  <a16:creationId xmlns:a16="http://schemas.microsoft.com/office/drawing/2014/main" id="{C476F7C5-95D8-0149-A6B4-8C1BCFF99BFC}"/>
                </a:ext>
              </a:extLst>
            </p:cNvPr>
            <p:cNvGrpSpPr/>
            <p:nvPr/>
          </p:nvGrpSpPr>
          <p:grpSpPr>
            <a:xfrm>
              <a:off x="201763" y="3666341"/>
              <a:ext cx="8872202" cy="1637419"/>
              <a:chOff x="201763" y="3538745"/>
              <a:chExt cx="9303863" cy="1748248"/>
            </a:xfrm>
          </p:grpSpPr>
          <p:pic>
            <p:nvPicPr>
              <p:cNvPr id="12" name="Picture 11">
                <a:extLst>
                  <a:ext uri="{FF2B5EF4-FFF2-40B4-BE49-F238E27FC236}">
                    <a16:creationId xmlns:a16="http://schemas.microsoft.com/office/drawing/2014/main" id="{60ED04AA-A95E-DF4E-A594-E0BCD9CE0627}"/>
                  </a:ext>
                </a:extLst>
              </p:cNvPr>
              <p:cNvPicPr>
                <a:picLocks noChangeAspect="1"/>
              </p:cNvPicPr>
              <p:nvPr/>
            </p:nvPicPr>
            <p:blipFill>
              <a:blip r:embed="rId3"/>
              <a:stretch>
                <a:fillRect/>
              </a:stretch>
            </p:blipFill>
            <p:spPr>
              <a:xfrm>
                <a:off x="201763" y="3591916"/>
                <a:ext cx="1799757" cy="1671203"/>
              </a:xfrm>
              <a:prstGeom prst="rect">
                <a:avLst/>
              </a:prstGeom>
            </p:spPr>
          </p:pic>
          <p:grpSp>
            <p:nvGrpSpPr>
              <p:cNvPr id="14" name="Group 13">
                <a:extLst>
                  <a:ext uri="{FF2B5EF4-FFF2-40B4-BE49-F238E27FC236}">
                    <a16:creationId xmlns:a16="http://schemas.microsoft.com/office/drawing/2014/main" id="{3ADE826D-EAA0-D948-B453-C1E17D9B7CFA}"/>
                  </a:ext>
                </a:extLst>
              </p:cNvPr>
              <p:cNvGrpSpPr/>
              <p:nvPr/>
            </p:nvGrpSpPr>
            <p:grpSpPr>
              <a:xfrm>
                <a:off x="7640624" y="3549377"/>
                <a:ext cx="1865002" cy="1737615"/>
                <a:chOff x="7564794" y="3591910"/>
                <a:chExt cx="1865002" cy="1671208"/>
              </a:xfrm>
            </p:grpSpPr>
            <p:pic>
              <p:nvPicPr>
                <p:cNvPr id="22" name="Picture 21">
                  <a:extLst>
                    <a:ext uri="{FF2B5EF4-FFF2-40B4-BE49-F238E27FC236}">
                      <a16:creationId xmlns:a16="http://schemas.microsoft.com/office/drawing/2014/main" id="{AE3ADA92-5F68-5D40-8A24-88E83091C437}"/>
                    </a:ext>
                  </a:extLst>
                </p:cNvPr>
                <p:cNvPicPr>
                  <a:picLocks noChangeAspect="1"/>
                </p:cNvPicPr>
                <p:nvPr/>
              </p:nvPicPr>
              <p:blipFill>
                <a:blip r:embed="rId4"/>
                <a:stretch>
                  <a:fillRect/>
                </a:stretch>
              </p:blipFill>
              <p:spPr>
                <a:xfrm>
                  <a:off x="7564794" y="3591910"/>
                  <a:ext cx="1572902" cy="1671208"/>
                </a:xfrm>
                <a:prstGeom prst="rect">
                  <a:avLst/>
                </a:prstGeom>
              </p:spPr>
            </p:pic>
            <p:pic>
              <p:nvPicPr>
                <p:cNvPr id="23" name="Picture 22">
                  <a:extLst>
                    <a:ext uri="{FF2B5EF4-FFF2-40B4-BE49-F238E27FC236}">
                      <a16:creationId xmlns:a16="http://schemas.microsoft.com/office/drawing/2014/main" id="{B88DA870-6C6C-9444-BFBF-17D7A1FDFCA1}"/>
                    </a:ext>
                  </a:extLst>
                </p:cNvPr>
                <p:cNvPicPr>
                  <a:picLocks noChangeAspect="1"/>
                </p:cNvPicPr>
                <p:nvPr/>
              </p:nvPicPr>
              <p:blipFill>
                <a:blip r:embed="rId5"/>
                <a:stretch>
                  <a:fillRect/>
                </a:stretch>
              </p:blipFill>
              <p:spPr>
                <a:xfrm>
                  <a:off x="9137696" y="3807464"/>
                  <a:ext cx="292100" cy="1455653"/>
                </a:xfrm>
                <a:prstGeom prst="rect">
                  <a:avLst/>
                </a:prstGeom>
              </p:spPr>
            </p:pic>
          </p:grpSp>
          <p:grpSp>
            <p:nvGrpSpPr>
              <p:cNvPr id="15" name="Group 14">
                <a:extLst>
                  <a:ext uri="{FF2B5EF4-FFF2-40B4-BE49-F238E27FC236}">
                    <a16:creationId xmlns:a16="http://schemas.microsoft.com/office/drawing/2014/main" id="{342F4B77-5168-794E-B16D-F66C79292294}"/>
                  </a:ext>
                </a:extLst>
              </p:cNvPr>
              <p:cNvGrpSpPr/>
              <p:nvPr/>
            </p:nvGrpSpPr>
            <p:grpSpPr>
              <a:xfrm>
                <a:off x="5496423" y="3538745"/>
                <a:ext cx="2130344" cy="1748248"/>
                <a:chOff x="4481624" y="4820919"/>
                <a:chExt cx="1919318" cy="1511300"/>
              </a:xfrm>
            </p:grpSpPr>
            <p:pic>
              <p:nvPicPr>
                <p:cNvPr id="20" name="Picture 19">
                  <a:extLst>
                    <a:ext uri="{FF2B5EF4-FFF2-40B4-BE49-F238E27FC236}">
                      <a16:creationId xmlns:a16="http://schemas.microsoft.com/office/drawing/2014/main" id="{8B6A0AC2-05A1-B84A-9345-D680A509E1A4}"/>
                    </a:ext>
                  </a:extLst>
                </p:cNvPr>
                <p:cNvPicPr>
                  <a:picLocks noChangeAspect="1"/>
                </p:cNvPicPr>
                <p:nvPr/>
              </p:nvPicPr>
              <p:blipFill>
                <a:blip r:embed="rId6"/>
                <a:stretch>
                  <a:fillRect/>
                </a:stretch>
              </p:blipFill>
              <p:spPr>
                <a:xfrm>
                  <a:off x="4481624" y="4820919"/>
                  <a:ext cx="1879600" cy="1511300"/>
                </a:xfrm>
                <a:prstGeom prst="rect">
                  <a:avLst/>
                </a:prstGeom>
              </p:spPr>
            </p:pic>
            <p:pic>
              <p:nvPicPr>
                <p:cNvPr id="21" name="Picture 20">
                  <a:extLst>
                    <a:ext uri="{FF2B5EF4-FFF2-40B4-BE49-F238E27FC236}">
                      <a16:creationId xmlns:a16="http://schemas.microsoft.com/office/drawing/2014/main" id="{1726D42E-1D5F-6045-A4CC-540F205AF464}"/>
                    </a:ext>
                  </a:extLst>
                </p:cNvPr>
                <p:cNvPicPr>
                  <a:picLocks noChangeAspect="1"/>
                </p:cNvPicPr>
                <p:nvPr/>
              </p:nvPicPr>
              <p:blipFill>
                <a:blip r:embed="rId7"/>
                <a:stretch>
                  <a:fillRect/>
                </a:stretch>
              </p:blipFill>
              <p:spPr>
                <a:xfrm>
                  <a:off x="6108842" y="5041838"/>
                  <a:ext cx="292100" cy="1290381"/>
                </a:xfrm>
                <a:prstGeom prst="rect">
                  <a:avLst/>
                </a:prstGeom>
              </p:spPr>
            </p:pic>
          </p:grpSp>
          <p:grpSp>
            <p:nvGrpSpPr>
              <p:cNvPr id="17" name="Group 16">
                <a:extLst>
                  <a:ext uri="{FF2B5EF4-FFF2-40B4-BE49-F238E27FC236}">
                    <a16:creationId xmlns:a16="http://schemas.microsoft.com/office/drawing/2014/main" id="{F2576985-79FF-614F-B858-1E00BED3B826}"/>
                  </a:ext>
                </a:extLst>
              </p:cNvPr>
              <p:cNvGrpSpPr/>
              <p:nvPr/>
            </p:nvGrpSpPr>
            <p:grpSpPr>
              <a:xfrm>
                <a:off x="3563394" y="3579451"/>
                <a:ext cx="2176711" cy="1694299"/>
                <a:chOff x="1298339" y="4520169"/>
                <a:chExt cx="1890233" cy="1485900"/>
              </a:xfrm>
            </p:grpSpPr>
            <p:pic>
              <p:nvPicPr>
                <p:cNvPr id="18" name="Picture 17">
                  <a:extLst>
                    <a:ext uri="{FF2B5EF4-FFF2-40B4-BE49-F238E27FC236}">
                      <a16:creationId xmlns:a16="http://schemas.microsoft.com/office/drawing/2014/main" id="{85A6F800-DD89-8445-801F-C04D4C6AAEF5}"/>
                    </a:ext>
                  </a:extLst>
                </p:cNvPr>
                <p:cNvPicPr>
                  <a:picLocks noChangeAspect="1"/>
                </p:cNvPicPr>
                <p:nvPr/>
              </p:nvPicPr>
              <p:blipFill>
                <a:blip r:embed="rId8"/>
                <a:stretch>
                  <a:fillRect/>
                </a:stretch>
              </p:blipFill>
              <p:spPr>
                <a:xfrm>
                  <a:off x="1298339" y="4520169"/>
                  <a:ext cx="1879600" cy="1485900"/>
                </a:xfrm>
                <a:prstGeom prst="rect">
                  <a:avLst/>
                </a:prstGeom>
              </p:spPr>
            </p:pic>
            <p:pic>
              <p:nvPicPr>
                <p:cNvPr id="19" name="Picture 18">
                  <a:extLst>
                    <a:ext uri="{FF2B5EF4-FFF2-40B4-BE49-F238E27FC236}">
                      <a16:creationId xmlns:a16="http://schemas.microsoft.com/office/drawing/2014/main" id="{ECA17CA6-BB51-824A-83A8-A14969079F8F}"/>
                    </a:ext>
                  </a:extLst>
                </p:cNvPr>
                <p:cNvPicPr>
                  <a:picLocks noChangeAspect="1"/>
                </p:cNvPicPr>
                <p:nvPr/>
              </p:nvPicPr>
              <p:blipFill>
                <a:blip r:embed="rId9"/>
                <a:stretch>
                  <a:fillRect/>
                </a:stretch>
              </p:blipFill>
              <p:spPr>
                <a:xfrm>
                  <a:off x="2950153" y="4708593"/>
                  <a:ext cx="238419" cy="1286843"/>
                </a:xfrm>
                <a:prstGeom prst="rect">
                  <a:avLst/>
                </a:prstGeom>
              </p:spPr>
            </p:pic>
          </p:grpSp>
        </p:grpSp>
        <p:pic>
          <p:nvPicPr>
            <p:cNvPr id="9" name="Picture 8">
              <a:extLst>
                <a:ext uri="{FF2B5EF4-FFF2-40B4-BE49-F238E27FC236}">
                  <a16:creationId xmlns:a16="http://schemas.microsoft.com/office/drawing/2014/main" id="{6D1CFE22-6DC5-FE4B-9D77-DF8B1032CF50}"/>
                </a:ext>
              </a:extLst>
            </p:cNvPr>
            <p:cNvPicPr>
              <a:picLocks noChangeAspect="1"/>
            </p:cNvPicPr>
            <p:nvPr/>
          </p:nvPicPr>
          <p:blipFill>
            <a:blip r:embed="rId10"/>
            <a:stretch>
              <a:fillRect/>
            </a:stretch>
          </p:blipFill>
          <p:spPr>
            <a:xfrm>
              <a:off x="3327389" y="3905696"/>
              <a:ext cx="317500" cy="1385660"/>
            </a:xfrm>
            <a:prstGeom prst="rect">
              <a:avLst/>
            </a:prstGeom>
          </p:spPr>
        </p:pic>
        <p:pic>
          <p:nvPicPr>
            <p:cNvPr id="10" name="Picture 9">
              <a:extLst>
                <a:ext uri="{FF2B5EF4-FFF2-40B4-BE49-F238E27FC236}">
                  <a16:creationId xmlns:a16="http://schemas.microsoft.com/office/drawing/2014/main" id="{839D2981-38B6-D94C-9C03-477B8247B0D7}"/>
                </a:ext>
              </a:extLst>
            </p:cNvPr>
            <p:cNvPicPr>
              <a:picLocks noChangeAspect="1"/>
            </p:cNvPicPr>
            <p:nvPr/>
          </p:nvPicPr>
          <p:blipFill>
            <a:blip r:embed="rId11"/>
            <a:stretch>
              <a:fillRect/>
            </a:stretch>
          </p:blipFill>
          <p:spPr>
            <a:xfrm>
              <a:off x="1951703" y="3905696"/>
              <a:ext cx="1371600" cy="1398061"/>
            </a:xfrm>
            <a:prstGeom prst="rect">
              <a:avLst/>
            </a:prstGeom>
          </p:spPr>
        </p:pic>
        <p:sp>
          <p:nvSpPr>
            <p:cNvPr id="11" name="Rectangle 10">
              <a:extLst>
                <a:ext uri="{FF2B5EF4-FFF2-40B4-BE49-F238E27FC236}">
                  <a16:creationId xmlns:a16="http://schemas.microsoft.com/office/drawing/2014/main" id="{E8E0F7AA-524E-5543-B3FF-0EC33F5440AF}"/>
                </a:ext>
              </a:extLst>
            </p:cNvPr>
            <p:cNvSpPr/>
            <p:nvPr/>
          </p:nvSpPr>
          <p:spPr>
            <a:xfrm>
              <a:off x="223030" y="3402419"/>
              <a:ext cx="8850935" cy="4518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Synoptic Regimes   </a:t>
              </a:r>
              <a:r>
                <a:rPr lang="en-US" dirty="0">
                  <a:solidFill>
                    <a:schemeClr val="bg1"/>
                  </a:solidFill>
                </a:rPr>
                <a:t>Net Heating           Net Radiation               Net CRE               Cloud IWP biases</a:t>
              </a:r>
            </a:p>
          </p:txBody>
        </p:sp>
      </p:grpSp>
      <p:sp>
        <p:nvSpPr>
          <p:cNvPr id="24" name="TextBox 23">
            <a:extLst>
              <a:ext uri="{FF2B5EF4-FFF2-40B4-BE49-F238E27FC236}">
                <a16:creationId xmlns:a16="http://schemas.microsoft.com/office/drawing/2014/main" id="{69A47C91-F34F-B843-BC58-CE434B51B20A}"/>
              </a:ext>
            </a:extLst>
          </p:cNvPr>
          <p:cNvSpPr txBox="1"/>
          <p:nvPr/>
        </p:nvSpPr>
        <p:spPr>
          <a:xfrm>
            <a:off x="185793" y="4760764"/>
            <a:ext cx="2032891" cy="1261884"/>
          </a:xfrm>
          <a:prstGeom prst="rect">
            <a:avLst/>
          </a:prstGeom>
          <a:noFill/>
          <a:ln>
            <a:solidFill>
              <a:schemeClr val="accent1">
                <a:shade val="95000"/>
                <a:satMod val="105000"/>
              </a:schemeClr>
            </a:solidFill>
          </a:ln>
        </p:spPr>
        <p:txBody>
          <a:bodyPr wrap="square" rtlCol="0">
            <a:spAutoFit/>
          </a:bodyPr>
          <a:lstStyle/>
          <a:p>
            <a:r>
              <a:rPr lang="en-US" sz="1900" dirty="0"/>
              <a:t>E3SM reproduces leading synoptic regimes at reason-able frequencies</a:t>
            </a:r>
          </a:p>
        </p:txBody>
      </p:sp>
      <p:sp>
        <p:nvSpPr>
          <p:cNvPr id="25" name="TextBox 24">
            <a:extLst>
              <a:ext uri="{FF2B5EF4-FFF2-40B4-BE49-F238E27FC236}">
                <a16:creationId xmlns:a16="http://schemas.microsoft.com/office/drawing/2014/main" id="{200BFB98-FC74-3144-960B-C37476639B62}"/>
              </a:ext>
            </a:extLst>
          </p:cNvPr>
          <p:cNvSpPr txBox="1"/>
          <p:nvPr/>
        </p:nvSpPr>
        <p:spPr>
          <a:xfrm>
            <a:off x="2338221" y="4761187"/>
            <a:ext cx="6618098" cy="1261884"/>
          </a:xfrm>
          <a:prstGeom prst="rect">
            <a:avLst/>
          </a:prstGeom>
          <a:noFill/>
          <a:ln>
            <a:solidFill>
              <a:schemeClr val="accent1">
                <a:shade val="95000"/>
                <a:satMod val="105000"/>
              </a:schemeClr>
            </a:solidFill>
          </a:ln>
        </p:spPr>
        <p:txBody>
          <a:bodyPr wrap="square" rtlCol="0">
            <a:spAutoFit/>
          </a:bodyPr>
          <a:lstStyle/>
          <a:p>
            <a:pPr marL="285750" indent="-285750">
              <a:buFont typeface="Arial" panose="020B0604020202020204" pitchFamily="34" charset="0"/>
              <a:buChar char="•"/>
            </a:pPr>
            <a:r>
              <a:rPr lang="en-US" sz="1900" dirty="0"/>
              <a:t>Ensemble AMIP and coupled simulations capture the general pattern of surface mass balance and net heat fluxes </a:t>
            </a:r>
          </a:p>
          <a:p>
            <a:pPr marL="285750" indent="-285750">
              <a:buFont typeface="Arial" panose="020B0604020202020204" pitchFamily="34" charset="0"/>
              <a:buChar char="•"/>
            </a:pPr>
            <a:r>
              <a:rPr lang="en-US" sz="1900" dirty="0"/>
              <a:t>Substantial biases exist, attributable to discrepancies in large-scale environment, turbulent fluxes and cloud properties</a:t>
            </a:r>
          </a:p>
        </p:txBody>
      </p:sp>
      <p:sp>
        <p:nvSpPr>
          <p:cNvPr id="3" name="Rectangle 2">
            <a:extLst>
              <a:ext uri="{FF2B5EF4-FFF2-40B4-BE49-F238E27FC236}">
                <a16:creationId xmlns:a16="http://schemas.microsoft.com/office/drawing/2014/main" id="{B7BD3777-396A-EC48-ABA1-1FB4E87A3D8C}"/>
              </a:ext>
            </a:extLst>
          </p:cNvPr>
          <p:cNvSpPr/>
          <p:nvPr/>
        </p:nvSpPr>
        <p:spPr>
          <a:xfrm>
            <a:off x="1459856" y="720615"/>
            <a:ext cx="6325957" cy="400110"/>
          </a:xfrm>
          <a:prstGeom prst="rect">
            <a:avLst/>
          </a:prstGeom>
        </p:spPr>
        <p:txBody>
          <a:bodyPr wrap="square">
            <a:spAutoFit/>
          </a:bodyPr>
          <a:lstStyle/>
          <a:p>
            <a:pPr algn="ctr"/>
            <a:r>
              <a:rPr lang="en-US" sz="2000" b="1" dirty="0"/>
              <a:t>DECK v1 AMIP and Historical Ensembles</a:t>
            </a:r>
          </a:p>
        </p:txBody>
      </p:sp>
    </p:spTree>
    <p:extLst>
      <p:ext uri="{BB962C8B-B14F-4D97-AF65-F5344CB8AC3E}">
        <p14:creationId xmlns:p14="http://schemas.microsoft.com/office/powerpoint/2010/main" val="1145362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00B910-64BD-EB4B-B009-BA642381CAA1}"/>
              </a:ext>
            </a:extLst>
          </p:cNvPr>
          <p:cNvSpPr/>
          <p:nvPr/>
        </p:nvSpPr>
        <p:spPr>
          <a:xfrm>
            <a:off x="-1320" y="707331"/>
            <a:ext cx="9144000" cy="5452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8CEAB484-D14A-D740-A0FD-E1A4E703F8A3}"/>
              </a:ext>
            </a:extLst>
          </p:cNvPr>
          <p:cNvSpPr txBox="1">
            <a:spLocks/>
          </p:cNvSpPr>
          <p:nvPr/>
        </p:nvSpPr>
        <p:spPr>
          <a:xfrm>
            <a:off x="457200" y="-449631"/>
            <a:ext cx="8229600" cy="1097280"/>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dirty="0"/>
              <a:t>S. </a:t>
            </a:r>
            <a:r>
              <a:rPr lang="en-US" dirty="0" err="1"/>
              <a:t>Hemis</a:t>
            </a:r>
            <a:r>
              <a:rPr lang="en-US" dirty="0"/>
              <a:t>. Climate Variability (DECK)</a:t>
            </a:r>
          </a:p>
        </p:txBody>
      </p:sp>
      <p:pic>
        <p:nvPicPr>
          <p:cNvPr id="7" name="Picture 6">
            <a:extLst>
              <a:ext uri="{FF2B5EF4-FFF2-40B4-BE49-F238E27FC236}">
                <a16:creationId xmlns:a16="http://schemas.microsoft.com/office/drawing/2014/main" id="{4A93AACD-6F13-754E-A74E-3817D95B6247}"/>
              </a:ext>
            </a:extLst>
          </p:cNvPr>
          <p:cNvPicPr>
            <a:picLocks noChangeAspect="1"/>
          </p:cNvPicPr>
          <p:nvPr/>
        </p:nvPicPr>
        <p:blipFill>
          <a:blip r:embed="rId2"/>
          <a:stretch>
            <a:fillRect/>
          </a:stretch>
        </p:blipFill>
        <p:spPr>
          <a:xfrm>
            <a:off x="4636400" y="1214748"/>
            <a:ext cx="4465337" cy="3226030"/>
          </a:xfrm>
          <a:prstGeom prst="rect">
            <a:avLst/>
          </a:prstGeom>
        </p:spPr>
      </p:pic>
      <p:pic>
        <p:nvPicPr>
          <p:cNvPr id="8" name="Picture 7">
            <a:extLst>
              <a:ext uri="{FF2B5EF4-FFF2-40B4-BE49-F238E27FC236}">
                <a16:creationId xmlns:a16="http://schemas.microsoft.com/office/drawing/2014/main" id="{99EC8D15-D933-5849-9C31-12AA60D1AE27}"/>
              </a:ext>
            </a:extLst>
          </p:cNvPr>
          <p:cNvPicPr>
            <a:picLocks noChangeAspect="1"/>
          </p:cNvPicPr>
          <p:nvPr/>
        </p:nvPicPr>
        <p:blipFill>
          <a:blip r:embed="rId3"/>
          <a:stretch>
            <a:fillRect/>
          </a:stretch>
        </p:blipFill>
        <p:spPr>
          <a:xfrm>
            <a:off x="-21176" y="1182809"/>
            <a:ext cx="4671019" cy="3289909"/>
          </a:xfrm>
          <a:prstGeom prst="rect">
            <a:avLst/>
          </a:prstGeom>
        </p:spPr>
      </p:pic>
      <p:sp>
        <p:nvSpPr>
          <p:cNvPr id="9" name="Rectangle 8">
            <a:extLst>
              <a:ext uri="{FF2B5EF4-FFF2-40B4-BE49-F238E27FC236}">
                <a16:creationId xmlns:a16="http://schemas.microsoft.com/office/drawing/2014/main" id="{57F70DBD-71DD-4547-B442-926C4CCE5C0A}"/>
              </a:ext>
            </a:extLst>
          </p:cNvPr>
          <p:cNvSpPr/>
          <p:nvPr/>
        </p:nvSpPr>
        <p:spPr>
          <a:xfrm>
            <a:off x="132054" y="4534030"/>
            <a:ext cx="4215827" cy="1384995"/>
          </a:xfrm>
          <a:prstGeom prst="rect">
            <a:avLst/>
          </a:prstGeom>
        </p:spPr>
        <p:txBody>
          <a:bodyPr wrap="square">
            <a:spAutoFit/>
          </a:bodyPr>
          <a:lstStyle/>
          <a:p>
            <a:pPr algn="just"/>
            <a:r>
              <a:rPr lang="en-US" sz="1200" dirty="0">
                <a:effectLst/>
                <a:latin typeface="Arial" panose="020B0604020202020204" pitchFamily="34" charset="0"/>
              </a:rPr>
              <a:t>Annual mean SAM index (gray bars) and 5-yr running  means (lines) defined as the corresponding time series of the 1st EOF mode. Annual-mean trends (circles) are shown at the right panel (circles). Shaded areas and error bars are the 95% confidence intervals about the E3SM-HIST (top) and E3SM-AMIP (bottom) ensemble means. </a:t>
            </a:r>
          </a:p>
          <a:p>
            <a:pPr marL="285750" indent="-285750" algn="just">
              <a:buFontTx/>
              <a:buChar char="-"/>
            </a:pPr>
            <a:endParaRPr lang="en-US" sz="1200" dirty="0">
              <a:effectLst/>
              <a:latin typeface="Arial" panose="020B0604020202020204" pitchFamily="34" charset="0"/>
            </a:endParaRPr>
          </a:p>
        </p:txBody>
      </p:sp>
      <p:sp>
        <p:nvSpPr>
          <p:cNvPr id="10" name="Rectangle 9">
            <a:extLst>
              <a:ext uri="{FF2B5EF4-FFF2-40B4-BE49-F238E27FC236}">
                <a16:creationId xmlns:a16="http://schemas.microsoft.com/office/drawing/2014/main" id="{986D0762-F81A-874F-8D6B-3235798E86AF}"/>
              </a:ext>
            </a:extLst>
          </p:cNvPr>
          <p:cNvSpPr/>
          <p:nvPr/>
        </p:nvSpPr>
        <p:spPr>
          <a:xfrm>
            <a:off x="4805086" y="4534030"/>
            <a:ext cx="4216044" cy="1200329"/>
          </a:xfrm>
          <a:prstGeom prst="rect">
            <a:avLst/>
          </a:prstGeom>
        </p:spPr>
        <p:txBody>
          <a:bodyPr wrap="square">
            <a:spAutoFit/>
          </a:bodyPr>
          <a:lstStyle/>
          <a:p>
            <a:pPr algn="just"/>
            <a:r>
              <a:rPr lang="en-US" sz="1200" dirty="0">
                <a:effectLst/>
                <a:latin typeface="Arial" panose="020B0604020202020204" pitchFamily="34" charset="0"/>
              </a:rPr>
              <a:t>Climatological position (top) and strength (bottom) of the Southern Ocean annual mean surface wind stress versus latitude (lines) and their zonal mean (circles). </a:t>
            </a:r>
            <a:r>
              <a:rPr lang="en-US" sz="1200" dirty="0">
                <a:latin typeface="Arial" panose="020B0604020202020204" pitchFamily="34" charset="0"/>
              </a:rPr>
              <a:t>S</a:t>
            </a:r>
            <a:r>
              <a:rPr lang="en-US" sz="1200" dirty="0">
                <a:effectLst/>
                <a:latin typeface="Arial" panose="020B0604020202020204" pitchFamily="34" charset="0"/>
              </a:rPr>
              <a:t>haded areas and error bars represent the 95% confidence intervals about the E3SM-HIST (red) and E3SM-AMIP (blue) ensemble means</a:t>
            </a:r>
          </a:p>
        </p:txBody>
      </p:sp>
      <p:sp>
        <p:nvSpPr>
          <p:cNvPr id="11" name="TextBox 10">
            <a:extLst>
              <a:ext uri="{FF2B5EF4-FFF2-40B4-BE49-F238E27FC236}">
                <a16:creationId xmlns:a16="http://schemas.microsoft.com/office/drawing/2014/main" id="{3AB26D30-5758-D949-8BE5-1BCCD2F4E9FA}"/>
              </a:ext>
            </a:extLst>
          </p:cNvPr>
          <p:cNvSpPr txBox="1"/>
          <p:nvPr/>
        </p:nvSpPr>
        <p:spPr>
          <a:xfrm>
            <a:off x="1262790" y="841806"/>
            <a:ext cx="1914959" cy="461665"/>
          </a:xfrm>
          <a:prstGeom prst="rect">
            <a:avLst/>
          </a:prstGeom>
          <a:noFill/>
        </p:spPr>
        <p:txBody>
          <a:bodyPr wrap="square" rtlCol="0">
            <a:spAutoFit/>
          </a:bodyPr>
          <a:lstStyle/>
          <a:p>
            <a:pPr algn="ctr"/>
            <a:r>
              <a:rPr lang="en-US" sz="2400" b="1" dirty="0">
                <a:solidFill>
                  <a:srgbClr val="C00000"/>
                </a:solidFill>
              </a:rPr>
              <a:t>SAM index</a:t>
            </a:r>
          </a:p>
        </p:txBody>
      </p:sp>
      <p:sp>
        <p:nvSpPr>
          <p:cNvPr id="14" name="TextBox 13">
            <a:extLst>
              <a:ext uri="{FF2B5EF4-FFF2-40B4-BE49-F238E27FC236}">
                <a16:creationId xmlns:a16="http://schemas.microsoft.com/office/drawing/2014/main" id="{605F3D95-E491-B349-9859-4446468B47CC}"/>
              </a:ext>
            </a:extLst>
          </p:cNvPr>
          <p:cNvSpPr txBox="1"/>
          <p:nvPr/>
        </p:nvSpPr>
        <p:spPr>
          <a:xfrm>
            <a:off x="4628866" y="832974"/>
            <a:ext cx="4465337" cy="461665"/>
          </a:xfrm>
          <a:prstGeom prst="rect">
            <a:avLst/>
          </a:prstGeom>
          <a:noFill/>
        </p:spPr>
        <p:txBody>
          <a:bodyPr wrap="square" rtlCol="0">
            <a:spAutoFit/>
          </a:bodyPr>
          <a:lstStyle/>
          <a:p>
            <a:pPr algn="ctr"/>
            <a:r>
              <a:rPr lang="en-US" sz="2400" b="1" dirty="0">
                <a:solidFill>
                  <a:srgbClr val="C00000"/>
                </a:solidFill>
              </a:rPr>
              <a:t>SH surface zonal wind stress</a:t>
            </a:r>
          </a:p>
        </p:txBody>
      </p:sp>
      <p:sp>
        <p:nvSpPr>
          <p:cNvPr id="15" name="Rectangle 14">
            <a:extLst>
              <a:ext uri="{FF2B5EF4-FFF2-40B4-BE49-F238E27FC236}">
                <a16:creationId xmlns:a16="http://schemas.microsoft.com/office/drawing/2014/main" id="{D7317EFE-4AF4-E347-B732-82249E17E09A}"/>
              </a:ext>
            </a:extLst>
          </p:cNvPr>
          <p:cNvSpPr/>
          <p:nvPr/>
        </p:nvSpPr>
        <p:spPr>
          <a:xfrm>
            <a:off x="2892455" y="5913861"/>
            <a:ext cx="6400799" cy="261610"/>
          </a:xfrm>
          <a:prstGeom prst="rect">
            <a:avLst/>
          </a:prstGeom>
        </p:spPr>
        <p:txBody>
          <a:bodyPr wrap="square">
            <a:spAutoFit/>
          </a:bodyPr>
          <a:lstStyle/>
          <a:p>
            <a:pPr algn="just"/>
            <a:r>
              <a:rPr lang="en-US" sz="1050" dirty="0">
                <a:effectLst/>
                <a:latin typeface="Arial" panose="020B0604020202020204" pitchFamily="34" charset="0"/>
              </a:rPr>
              <a:t>Li, D.</a:t>
            </a:r>
            <a:r>
              <a:rPr lang="en-US" sz="1050" dirty="0">
                <a:latin typeface="Arial" panose="020B0604020202020204" pitchFamily="34" charset="0"/>
              </a:rPr>
              <a:t>Y. et al., 2019: </a:t>
            </a:r>
            <a:r>
              <a:rPr lang="en-US" sz="1050" dirty="0"/>
              <a:t>The Southern Annular Mode and Southern Ocean surface winds in E3SM, </a:t>
            </a:r>
            <a:r>
              <a:rPr lang="en-US" sz="1050" i="1" dirty="0"/>
              <a:t>JAMES</a:t>
            </a:r>
            <a:r>
              <a:rPr lang="en-US" sz="1050" dirty="0"/>
              <a:t> (in prep.)</a:t>
            </a:r>
            <a:endParaRPr lang="en-US" sz="1050" dirty="0">
              <a:effectLst/>
              <a:latin typeface="Arial" panose="020B0604020202020204" pitchFamily="34" charset="0"/>
            </a:endParaRPr>
          </a:p>
        </p:txBody>
      </p:sp>
    </p:spTree>
    <p:extLst>
      <p:ext uri="{BB962C8B-B14F-4D97-AF65-F5344CB8AC3E}">
        <p14:creationId xmlns:p14="http://schemas.microsoft.com/office/powerpoint/2010/main" val="667726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00B910-64BD-EB4B-B009-BA642381CAA1}"/>
              </a:ext>
            </a:extLst>
          </p:cNvPr>
          <p:cNvSpPr/>
          <p:nvPr/>
        </p:nvSpPr>
        <p:spPr>
          <a:xfrm>
            <a:off x="-1320" y="707331"/>
            <a:ext cx="9144000" cy="5452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16" name="Title 1">
            <a:extLst>
              <a:ext uri="{FF2B5EF4-FFF2-40B4-BE49-F238E27FC236}">
                <a16:creationId xmlns:a16="http://schemas.microsoft.com/office/drawing/2014/main" id="{8CEAB484-D14A-D740-A0FD-E1A4E703F8A3}"/>
              </a:ext>
            </a:extLst>
          </p:cNvPr>
          <p:cNvSpPr txBox="1">
            <a:spLocks/>
          </p:cNvSpPr>
          <p:nvPr/>
        </p:nvSpPr>
        <p:spPr>
          <a:xfrm>
            <a:off x="457200" y="-449631"/>
            <a:ext cx="8229600" cy="1097280"/>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dirty="0"/>
              <a:t>Antarctic Slope Front (ASF) in E3SM</a:t>
            </a:r>
          </a:p>
        </p:txBody>
      </p:sp>
      <p:sp>
        <p:nvSpPr>
          <p:cNvPr id="15" name="Rectangle 14">
            <a:extLst>
              <a:ext uri="{FF2B5EF4-FFF2-40B4-BE49-F238E27FC236}">
                <a16:creationId xmlns:a16="http://schemas.microsoft.com/office/drawing/2014/main" id="{D7317EFE-4AF4-E347-B732-82249E17E09A}"/>
              </a:ext>
            </a:extLst>
          </p:cNvPr>
          <p:cNvSpPr/>
          <p:nvPr/>
        </p:nvSpPr>
        <p:spPr>
          <a:xfrm>
            <a:off x="-20251" y="5755405"/>
            <a:ext cx="4396932" cy="415498"/>
          </a:xfrm>
          <a:prstGeom prst="rect">
            <a:avLst/>
          </a:prstGeom>
        </p:spPr>
        <p:txBody>
          <a:bodyPr wrap="square">
            <a:spAutoFit/>
          </a:bodyPr>
          <a:lstStyle/>
          <a:p>
            <a:pPr algn="just"/>
            <a:r>
              <a:rPr lang="en-US" sz="1050" dirty="0" err="1"/>
              <a:t>Veneziani</a:t>
            </a:r>
            <a:r>
              <a:rPr lang="en-US" sz="1050" dirty="0"/>
              <a:t>, M. et al., 2019: The Antarctic Slope Front in high- and low-resolution E3SMv1 simulations, </a:t>
            </a:r>
            <a:r>
              <a:rPr lang="en-US" sz="1050" i="1" dirty="0"/>
              <a:t>JGR-Oceans </a:t>
            </a:r>
            <a:r>
              <a:rPr lang="en-US" sz="1050" dirty="0"/>
              <a:t>(in prep.)</a:t>
            </a:r>
            <a:endParaRPr lang="en-US" sz="1050" dirty="0">
              <a:effectLst/>
            </a:endParaRPr>
          </a:p>
        </p:txBody>
      </p:sp>
      <p:sp>
        <p:nvSpPr>
          <p:cNvPr id="30" name="Content Placeholder 4">
            <a:extLst>
              <a:ext uri="{FF2B5EF4-FFF2-40B4-BE49-F238E27FC236}">
                <a16:creationId xmlns:a16="http://schemas.microsoft.com/office/drawing/2014/main" id="{081A4F06-25CD-6D4F-8B13-0E733175027E}"/>
              </a:ext>
            </a:extLst>
          </p:cNvPr>
          <p:cNvSpPr txBox="1">
            <a:spLocks/>
          </p:cNvSpPr>
          <p:nvPr/>
        </p:nvSpPr>
        <p:spPr>
          <a:xfrm>
            <a:off x="223028" y="724089"/>
            <a:ext cx="8697944" cy="501803"/>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spcBef>
                <a:spcPts val="1200"/>
              </a:spcBef>
              <a:buSzPct val="150000"/>
              <a:buFont typeface="Arial" panose="020B0604020202020204" pitchFamily="34" charset="0"/>
              <a:buChar char="•"/>
            </a:pPr>
            <a:r>
              <a:rPr lang="en-US" sz="1600" dirty="0"/>
              <a:t>The ASF, found around Antarctica where the continental slope meets the shelf break, is an important regulator of cross-shelf transport</a:t>
            </a:r>
          </a:p>
          <a:p>
            <a:pPr marL="228600" indent="-228600">
              <a:spcBef>
                <a:spcPts val="1200"/>
              </a:spcBef>
              <a:buSzPct val="150000"/>
              <a:buFont typeface="Arial" panose="020B0604020202020204" pitchFamily="34" charset="0"/>
              <a:buChar char="•"/>
            </a:pPr>
            <a:endParaRPr lang="en-US" sz="1600" dirty="0"/>
          </a:p>
        </p:txBody>
      </p:sp>
      <p:sp>
        <p:nvSpPr>
          <p:cNvPr id="32" name="Content Placeholder 4">
            <a:extLst>
              <a:ext uri="{FF2B5EF4-FFF2-40B4-BE49-F238E27FC236}">
                <a16:creationId xmlns:a16="http://schemas.microsoft.com/office/drawing/2014/main" id="{3C65FD64-5BE1-F74E-9C7B-21E86332D114}"/>
              </a:ext>
            </a:extLst>
          </p:cNvPr>
          <p:cNvSpPr txBox="1">
            <a:spLocks/>
          </p:cNvSpPr>
          <p:nvPr/>
        </p:nvSpPr>
        <p:spPr>
          <a:xfrm>
            <a:off x="223028" y="1371794"/>
            <a:ext cx="4003289" cy="2219380"/>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spcBef>
                <a:spcPts val="1200"/>
              </a:spcBef>
              <a:buSzPct val="150000"/>
              <a:buFont typeface="Arial" panose="020B0604020202020204" pitchFamily="34" charset="0"/>
              <a:buChar char="•"/>
            </a:pPr>
            <a:r>
              <a:rPr lang="en-US" sz="1600" dirty="0"/>
              <a:t>Its intensity varies, resulting in three broad regimes: the </a:t>
            </a:r>
            <a:r>
              <a:rPr lang="en-US" sz="1600" i="1" dirty="0"/>
              <a:t>fresh shelf</a:t>
            </a:r>
            <a:r>
              <a:rPr lang="en-US" sz="1600" dirty="0"/>
              <a:t> (strong ASF), the </a:t>
            </a:r>
            <a:r>
              <a:rPr lang="en-US" sz="1600" i="1" dirty="0"/>
              <a:t>dense shelf</a:t>
            </a:r>
            <a:r>
              <a:rPr lang="en-US" sz="1600" dirty="0"/>
              <a:t> (weak ASF), and the </a:t>
            </a:r>
            <a:r>
              <a:rPr lang="en-US" sz="1600" i="1" dirty="0"/>
              <a:t>warm shelf</a:t>
            </a:r>
            <a:r>
              <a:rPr lang="en-US" sz="1600" dirty="0"/>
              <a:t> (no ASF)</a:t>
            </a:r>
          </a:p>
          <a:p>
            <a:pPr marL="228600" indent="-228600">
              <a:spcBef>
                <a:spcPts val="1200"/>
              </a:spcBef>
              <a:buSzPct val="150000"/>
              <a:buFont typeface="Arial" panose="020B0604020202020204" pitchFamily="34" charset="0"/>
              <a:buChar char="•"/>
            </a:pPr>
            <a:r>
              <a:rPr lang="en-US" sz="1600" dirty="0"/>
              <a:t>In E3SM: ASF is too weak at low-res and too strong at hi-res; dense water for-</a:t>
            </a:r>
            <a:r>
              <a:rPr lang="en-US" sz="1600" dirty="0" err="1"/>
              <a:t>mation</a:t>
            </a:r>
            <a:r>
              <a:rPr lang="en-US" sz="1600" dirty="0"/>
              <a:t> is under-represented for both</a:t>
            </a:r>
          </a:p>
          <a:p>
            <a:pPr marL="0" indent="0">
              <a:spcBef>
                <a:spcPts val="1200"/>
              </a:spcBef>
              <a:buSzPct val="150000"/>
              <a:buNone/>
            </a:pPr>
            <a:endParaRPr lang="en-US" sz="1600" dirty="0"/>
          </a:p>
          <a:p>
            <a:pPr marL="228600" indent="-228600">
              <a:spcBef>
                <a:spcPts val="1200"/>
              </a:spcBef>
              <a:buSzPct val="150000"/>
              <a:buFont typeface="Arial" panose="020B0604020202020204" pitchFamily="34" charset="0"/>
              <a:buChar char="•"/>
            </a:pPr>
            <a:endParaRPr lang="en-US" sz="1600" dirty="0"/>
          </a:p>
          <a:p>
            <a:pPr>
              <a:spcBef>
                <a:spcPts val="1200"/>
              </a:spcBef>
            </a:pPr>
            <a:endParaRPr lang="en-US" sz="1600" dirty="0"/>
          </a:p>
        </p:txBody>
      </p:sp>
      <p:pic>
        <p:nvPicPr>
          <p:cNvPr id="33" name="Picture 32">
            <a:extLst>
              <a:ext uri="{FF2B5EF4-FFF2-40B4-BE49-F238E27FC236}">
                <a16:creationId xmlns:a16="http://schemas.microsoft.com/office/drawing/2014/main" id="{6A4E02F0-A1C8-DA47-B9F1-B1B26B605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32" y="3491158"/>
            <a:ext cx="4051479" cy="1806114"/>
          </a:xfrm>
          <a:prstGeom prst="rect">
            <a:avLst/>
          </a:prstGeom>
        </p:spPr>
      </p:pic>
      <p:sp>
        <p:nvSpPr>
          <p:cNvPr id="34" name="TextBox 33">
            <a:extLst>
              <a:ext uri="{FF2B5EF4-FFF2-40B4-BE49-F238E27FC236}">
                <a16:creationId xmlns:a16="http://schemas.microsoft.com/office/drawing/2014/main" id="{005D696D-B9E0-9641-9A3E-4FF7F98EC5AD}"/>
              </a:ext>
            </a:extLst>
          </p:cNvPr>
          <p:cNvSpPr txBox="1"/>
          <p:nvPr/>
        </p:nvSpPr>
        <p:spPr>
          <a:xfrm>
            <a:off x="165464" y="5263818"/>
            <a:ext cx="2143268" cy="276999"/>
          </a:xfrm>
          <a:prstGeom prst="rect">
            <a:avLst/>
          </a:prstGeom>
          <a:solidFill>
            <a:schemeClr val="bg1"/>
          </a:solidFill>
        </p:spPr>
        <p:txBody>
          <a:bodyPr wrap="square" rtlCol="0">
            <a:spAutoFit/>
          </a:bodyPr>
          <a:lstStyle/>
          <a:p>
            <a:pPr algn="ctr"/>
            <a:r>
              <a:rPr lang="en-US" sz="1200" b="1" dirty="0">
                <a:solidFill>
                  <a:srgbClr val="0070C0"/>
                </a:solidFill>
                <a:latin typeface="Arial" panose="020B0604020202020204" pitchFamily="34" charset="0"/>
                <a:cs typeface="Arial" panose="020B0604020202020204" pitchFamily="34" charset="0"/>
              </a:rPr>
              <a:t>from Thompson et al 2018</a:t>
            </a:r>
          </a:p>
        </p:txBody>
      </p:sp>
      <p:grpSp>
        <p:nvGrpSpPr>
          <p:cNvPr id="35" name="Group 34">
            <a:extLst>
              <a:ext uri="{FF2B5EF4-FFF2-40B4-BE49-F238E27FC236}">
                <a16:creationId xmlns:a16="http://schemas.microsoft.com/office/drawing/2014/main" id="{DEB644D6-179B-0947-AE9C-3D7653AFC3ED}"/>
              </a:ext>
            </a:extLst>
          </p:cNvPr>
          <p:cNvGrpSpPr/>
          <p:nvPr/>
        </p:nvGrpSpPr>
        <p:grpSpPr>
          <a:xfrm>
            <a:off x="4463833" y="1019594"/>
            <a:ext cx="4434840" cy="5303520"/>
            <a:chOff x="4049703" y="1089436"/>
            <a:chExt cx="4434840" cy="5303520"/>
          </a:xfrm>
        </p:grpSpPr>
        <p:sp>
          <p:nvSpPr>
            <p:cNvPr id="36" name="Rounded Rectangle 35">
              <a:extLst>
                <a:ext uri="{FF2B5EF4-FFF2-40B4-BE49-F238E27FC236}">
                  <a16:creationId xmlns:a16="http://schemas.microsoft.com/office/drawing/2014/main" id="{E2A8302B-9286-424F-A7E3-5408C9374DB3}"/>
                </a:ext>
              </a:extLst>
            </p:cNvPr>
            <p:cNvSpPr/>
            <p:nvPr/>
          </p:nvSpPr>
          <p:spPr>
            <a:xfrm>
              <a:off x="4049703" y="1089436"/>
              <a:ext cx="4434840" cy="5303520"/>
            </a:xfrm>
            <a:prstGeom prst="roundRect">
              <a:avLst>
                <a:gd name="adj" fmla="val 3209"/>
              </a:avLst>
            </a:prstGeom>
            <a:solidFill>
              <a:schemeClr val="bg1"/>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C07A17E0-3584-2D46-B708-B6EF83BBACF2}"/>
                </a:ext>
              </a:extLst>
            </p:cNvPr>
            <p:cNvGrpSpPr/>
            <p:nvPr/>
          </p:nvGrpSpPr>
          <p:grpSpPr>
            <a:xfrm>
              <a:off x="6122023" y="1970929"/>
              <a:ext cx="2286000" cy="4382629"/>
              <a:chOff x="6756926" y="1711452"/>
              <a:chExt cx="2286000" cy="4382629"/>
            </a:xfrm>
          </p:grpSpPr>
          <p:pic>
            <p:nvPicPr>
              <p:cNvPr id="43" name="Picture 42">
                <a:extLst>
                  <a:ext uri="{FF2B5EF4-FFF2-40B4-BE49-F238E27FC236}">
                    <a16:creationId xmlns:a16="http://schemas.microsoft.com/office/drawing/2014/main" id="{F9FE8A40-D80D-B54B-BC61-7163F55E2F1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56926" y="2039760"/>
                <a:ext cx="2286000" cy="4054321"/>
              </a:xfrm>
              <a:prstGeom prst="rect">
                <a:avLst/>
              </a:prstGeom>
            </p:spPr>
          </p:pic>
          <p:sp>
            <p:nvSpPr>
              <p:cNvPr id="44" name="TextBox 43">
                <a:extLst>
                  <a:ext uri="{FF2B5EF4-FFF2-40B4-BE49-F238E27FC236}">
                    <a16:creationId xmlns:a16="http://schemas.microsoft.com/office/drawing/2014/main" id="{F986A74C-7156-4240-8C43-7EA3778F50AC}"/>
                  </a:ext>
                </a:extLst>
              </p:cNvPr>
              <p:cNvSpPr txBox="1"/>
              <p:nvPr/>
            </p:nvSpPr>
            <p:spPr>
              <a:xfrm>
                <a:off x="6756926" y="1711452"/>
                <a:ext cx="2286000" cy="400110"/>
              </a:xfrm>
              <a:prstGeom prst="rect">
                <a:avLst/>
              </a:prstGeom>
              <a:solidFill>
                <a:schemeClr val="bg1"/>
              </a:solidFill>
            </p:spPr>
            <p:txBody>
              <a:bodyPr wrap="square" rtlCol="0">
                <a:spAutoFit/>
              </a:bodyPr>
              <a:lstStyle/>
              <a:p>
                <a:pPr algn="ctr"/>
                <a:r>
                  <a:rPr lang="en-US" sz="1000" b="1" dirty="0">
                    <a:latin typeface="Arial" panose="020B0604020202020204" pitchFamily="34" charset="0"/>
                    <a:cs typeface="Arial" panose="020B0604020202020204" pitchFamily="34" charset="0"/>
                  </a:rPr>
                  <a:t>Salinity</a:t>
                </a:r>
              </a:p>
              <a:p>
                <a:pPr algn="ctr"/>
                <a:r>
                  <a:rPr lang="en-US" sz="1000" dirty="0">
                    <a:latin typeface="Arial" panose="020B0604020202020204" pitchFamily="34" charset="0"/>
                    <a:cs typeface="Arial" panose="020B0604020202020204" pitchFamily="34" charset="0"/>
                  </a:rPr>
                  <a:t>Model</a:t>
                </a:r>
              </a:p>
            </p:txBody>
          </p:sp>
        </p:grpSp>
        <p:grpSp>
          <p:nvGrpSpPr>
            <p:cNvPr id="38" name="Group 37">
              <a:extLst>
                <a:ext uri="{FF2B5EF4-FFF2-40B4-BE49-F238E27FC236}">
                  <a16:creationId xmlns:a16="http://schemas.microsoft.com/office/drawing/2014/main" id="{7028115F-2F66-B742-9F53-428609A452CB}"/>
                </a:ext>
              </a:extLst>
            </p:cNvPr>
            <p:cNvGrpSpPr/>
            <p:nvPr/>
          </p:nvGrpSpPr>
          <p:grpSpPr>
            <a:xfrm>
              <a:off x="4125954" y="1998748"/>
              <a:ext cx="2286000" cy="4354810"/>
              <a:chOff x="4513576" y="1711452"/>
              <a:chExt cx="2286000" cy="4354810"/>
            </a:xfrm>
          </p:grpSpPr>
          <p:pic>
            <p:nvPicPr>
              <p:cNvPr id="41" name="Picture 40">
                <a:extLst>
                  <a:ext uri="{FF2B5EF4-FFF2-40B4-BE49-F238E27FC236}">
                    <a16:creationId xmlns:a16="http://schemas.microsoft.com/office/drawing/2014/main" id="{048E73A7-18BA-4546-84B3-28652A41506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513576" y="2039760"/>
                <a:ext cx="2286000" cy="4026502"/>
              </a:xfrm>
              <a:prstGeom prst="rect">
                <a:avLst/>
              </a:prstGeom>
            </p:spPr>
          </p:pic>
          <p:sp>
            <p:nvSpPr>
              <p:cNvPr id="42" name="TextBox 41">
                <a:extLst>
                  <a:ext uri="{FF2B5EF4-FFF2-40B4-BE49-F238E27FC236}">
                    <a16:creationId xmlns:a16="http://schemas.microsoft.com/office/drawing/2014/main" id="{E31954BA-4994-8945-ACCA-3CD509F34A7D}"/>
                  </a:ext>
                </a:extLst>
              </p:cNvPr>
              <p:cNvSpPr txBox="1"/>
              <p:nvPr/>
            </p:nvSpPr>
            <p:spPr>
              <a:xfrm>
                <a:off x="4513576" y="1711452"/>
                <a:ext cx="2286000" cy="400110"/>
              </a:xfrm>
              <a:prstGeom prst="rect">
                <a:avLst/>
              </a:prstGeom>
              <a:solidFill>
                <a:schemeClr val="bg1"/>
              </a:solidFill>
            </p:spPr>
            <p:txBody>
              <a:bodyPr wrap="square" rtlCol="0">
                <a:spAutoFit/>
              </a:bodyPr>
              <a:lstStyle/>
              <a:p>
                <a:pPr algn="ctr"/>
                <a:r>
                  <a:rPr lang="en-US" sz="1000" b="1" dirty="0">
                    <a:latin typeface="Arial" panose="020B0604020202020204" pitchFamily="34" charset="0"/>
                    <a:cs typeface="Arial" panose="020B0604020202020204" pitchFamily="34" charset="0"/>
                  </a:rPr>
                  <a:t>Temperature</a:t>
                </a:r>
              </a:p>
              <a:p>
                <a:pPr algn="ctr"/>
                <a:r>
                  <a:rPr lang="en-US" sz="1000" dirty="0">
                    <a:latin typeface="Arial" panose="020B0604020202020204" pitchFamily="34" charset="0"/>
                    <a:cs typeface="Arial" panose="020B0604020202020204" pitchFamily="34" charset="0"/>
                  </a:rPr>
                  <a:t>Model</a:t>
                </a:r>
              </a:p>
            </p:txBody>
          </p:sp>
        </p:grpSp>
        <p:sp>
          <p:nvSpPr>
            <p:cNvPr id="39" name="Rectangle 38">
              <a:extLst>
                <a:ext uri="{FF2B5EF4-FFF2-40B4-BE49-F238E27FC236}">
                  <a16:creationId xmlns:a16="http://schemas.microsoft.com/office/drawing/2014/main" id="{AA85827A-CCF5-0044-BE56-ECCCDB39482F}"/>
                </a:ext>
              </a:extLst>
            </p:cNvPr>
            <p:cNvSpPr/>
            <p:nvPr/>
          </p:nvSpPr>
          <p:spPr>
            <a:xfrm>
              <a:off x="4125954" y="1175739"/>
              <a:ext cx="2761883" cy="830997"/>
            </a:xfrm>
            <a:prstGeom prst="rect">
              <a:avLst/>
            </a:prstGeom>
            <a:solidFill>
              <a:schemeClr val="bg1"/>
            </a:solidFill>
          </p:spPr>
          <p:txBody>
            <a:bodyPr wrap="square">
              <a:spAutoFit/>
            </a:bodyPr>
            <a:lstStyle/>
            <a:p>
              <a:pPr algn="ctr"/>
              <a:r>
                <a:rPr lang="en-US" sz="1200" b="1" dirty="0">
                  <a:latin typeface="Arial" panose="020B0604020202020204" pitchFamily="34" charset="0"/>
                  <a:cs typeface="Arial" panose="020B0604020202020204" pitchFamily="34" charset="0"/>
                </a:rPr>
                <a:t>Example of </a:t>
              </a:r>
              <a:r>
                <a:rPr lang="en-US" sz="1200" b="1" dirty="0">
                  <a:solidFill>
                    <a:srgbClr val="FF0000"/>
                  </a:solidFill>
                  <a:latin typeface="Arial" panose="020B0604020202020204" pitchFamily="34" charset="0"/>
                  <a:cs typeface="Arial" panose="020B0604020202020204" pitchFamily="34" charset="0"/>
                </a:rPr>
                <a:t>fresh shelf</a:t>
              </a:r>
            </a:p>
            <a:p>
              <a:pPr algn="ctr"/>
              <a:r>
                <a:rPr lang="en-US" sz="1200" b="1" dirty="0">
                  <a:latin typeface="Arial" panose="020B0604020202020204" pitchFamily="34" charset="0"/>
                  <a:cs typeface="Arial" panose="020B0604020202020204" pitchFamily="34" charset="0"/>
                </a:rPr>
                <a:t>E3SMv1 HR simulation</a:t>
              </a:r>
            </a:p>
            <a:p>
              <a:pPr algn="ctr"/>
              <a:r>
                <a:rPr lang="en-US" sz="1200" dirty="0">
                  <a:latin typeface="Arial" panose="020B0604020202020204" pitchFamily="34" charset="0"/>
                  <a:cs typeface="Arial" panose="020B0604020202020204" pitchFamily="34" charset="0"/>
                </a:rPr>
                <a:t>Annual </a:t>
              </a:r>
              <a:r>
                <a:rPr lang="en-US" sz="1200" dirty="0" err="1">
                  <a:latin typeface="Arial" panose="020B0604020202020204" pitchFamily="34" charset="0"/>
                  <a:cs typeface="Arial" panose="020B0604020202020204" pitchFamily="34" charset="0"/>
                </a:rPr>
                <a:t>climatologies</a:t>
              </a:r>
              <a:r>
                <a:rPr lang="en-US" sz="1200" dirty="0">
                  <a:latin typeface="Arial" panose="020B0604020202020204" pitchFamily="34" charset="0"/>
                  <a:cs typeface="Arial" panose="020B0604020202020204" pitchFamily="34" charset="0"/>
                </a:rPr>
                <a:t> over years 16-55</a:t>
              </a:r>
            </a:p>
            <a:p>
              <a:pPr algn="ctr"/>
              <a:r>
                <a:rPr lang="en-US" sz="1200" b="1" dirty="0">
                  <a:latin typeface="Arial" panose="020B0604020202020204" pitchFamily="34" charset="0"/>
                  <a:cs typeface="Arial" panose="020B0604020202020204" pitchFamily="34" charset="0"/>
                </a:rPr>
                <a:t>WOCE transect </a:t>
              </a:r>
              <a:r>
                <a:rPr lang="en-US" sz="1200" b="1" dirty="0">
                  <a:solidFill>
                    <a:srgbClr val="0070C0"/>
                  </a:solidFill>
                  <a:latin typeface="Arial" panose="020B0604020202020204" pitchFamily="34" charset="0"/>
                  <a:cs typeface="Arial" panose="020B0604020202020204" pitchFamily="34" charset="0"/>
                </a:rPr>
                <a:t>A23</a:t>
              </a:r>
              <a:r>
                <a:rPr lang="en-US" sz="1200" b="1" dirty="0">
                  <a:latin typeface="Arial" panose="020B0604020202020204" pitchFamily="34" charset="0"/>
                  <a:cs typeface="Arial" panose="020B0604020202020204" pitchFamily="34" charset="0"/>
                </a:rPr>
                <a:t> (</a:t>
              </a:r>
              <a:r>
                <a:rPr lang="en-US" sz="1200" b="1" dirty="0">
                  <a:solidFill>
                    <a:srgbClr val="0070C0"/>
                  </a:solidFill>
                  <a:latin typeface="Arial" panose="020B0604020202020204" pitchFamily="34" charset="0"/>
                  <a:cs typeface="Arial" panose="020B0604020202020204" pitchFamily="34" charset="0"/>
                </a:rPr>
                <a:t>Weddell Sea</a:t>
              </a:r>
              <a:r>
                <a:rPr lang="en-US" sz="1200" b="1" dirty="0">
                  <a:latin typeface="Arial" panose="020B0604020202020204" pitchFamily="34" charset="0"/>
                  <a:cs typeface="Arial" panose="020B0604020202020204" pitchFamily="34" charset="0"/>
                </a:rPr>
                <a:t>)</a:t>
              </a:r>
            </a:p>
          </p:txBody>
        </p:sp>
        <p:pic>
          <p:nvPicPr>
            <p:cNvPr id="40" name="Picture 39">
              <a:extLst>
                <a:ext uri="{FF2B5EF4-FFF2-40B4-BE49-F238E27FC236}">
                  <a16:creationId xmlns:a16="http://schemas.microsoft.com/office/drawing/2014/main" id="{82E1E9BB-1DC4-554F-AF39-8BBB0FDD06E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789272" y="1319659"/>
              <a:ext cx="1562993" cy="567931"/>
            </a:xfrm>
            <a:prstGeom prst="rect">
              <a:avLst/>
            </a:prstGeom>
          </p:spPr>
        </p:pic>
      </p:grpSp>
      <p:sp>
        <p:nvSpPr>
          <p:cNvPr id="2" name="Oval 1">
            <a:extLst>
              <a:ext uri="{FF2B5EF4-FFF2-40B4-BE49-F238E27FC236}">
                <a16:creationId xmlns:a16="http://schemas.microsoft.com/office/drawing/2014/main" id="{2BEDD1AA-4975-3F4B-859C-6E465ECAAB09}"/>
              </a:ext>
            </a:extLst>
          </p:cNvPr>
          <p:cNvSpPr/>
          <p:nvPr/>
        </p:nvSpPr>
        <p:spPr>
          <a:xfrm>
            <a:off x="7846827" y="1350663"/>
            <a:ext cx="350874" cy="339914"/>
          </a:xfrm>
          <a:prstGeom prst="ellipse">
            <a:avLst/>
          </a:prstGeom>
          <a:noFill/>
          <a:ln w="1905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2924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85AB5E-E4BA-884F-B2CA-D86675D071BA}"/>
              </a:ext>
            </a:extLst>
          </p:cNvPr>
          <p:cNvSpPr/>
          <p:nvPr/>
        </p:nvSpPr>
        <p:spPr>
          <a:xfrm>
            <a:off x="-1320" y="668687"/>
            <a:ext cx="9144000" cy="5469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Content Placeholder 2"/>
          <p:cNvSpPr txBox="1">
            <a:spLocks noGrp="1"/>
          </p:cNvSpPr>
          <p:nvPr>
            <p:ph type="body" sz="quarter" idx="1"/>
          </p:nvPr>
        </p:nvSpPr>
        <p:spPr>
          <a:xfrm>
            <a:off x="190846" y="1469138"/>
            <a:ext cx="3629088" cy="2750675"/>
          </a:xfrm>
          <a:prstGeom prst="rect">
            <a:avLst/>
          </a:prstGeom>
        </p:spPr>
        <p:txBody>
          <a:bodyPr/>
          <a:lstStyle>
            <a:lvl1pPr marL="0" indent="0">
              <a:buClrTx/>
              <a:buSzTx/>
              <a:buFontTx/>
              <a:buNone/>
              <a:defRPr sz="1800"/>
            </a:lvl1pPr>
          </a:lstStyle>
          <a:p>
            <a:r>
              <a:rPr sz="2200" dirty="0"/>
              <a:t>“Global average sea levels are expected to continue to rise—by at least several inches in the next 15 years and by 1–4 feet by 2100. </a:t>
            </a:r>
            <a:r>
              <a:rPr sz="2200" i="1" u="sng" dirty="0"/>
              <a:t>A rise of as much as 8 feet by 2100 cannot be ruled out.</a:t>
            </a:r>
            <a:r>
              <a:rPr sz="2200" dirty="0"/>
              <a:t> Sea level rise will be higher than the global average on the East and Gulf Coasts of the United States.”</a:t>
            </a:r>
          </a:p>
        </p:txBody>
      </p:sp>
      <p:pic>
        <p:nvPicPr>
          <p:cNvPr id="92" name="es-8-1200.png" descr="es-8-1200.png"/>
          <p:cNvPicPr>
            <a:picLocks noChangeAspect="1"/>
          </p:cNvPicPr>
          <p:nvPr/>
        </p:nvPicPr>
        <p:blipFill>
          <a:blip r:embed="rId2">
            <a:extLst/>
          </a:blip>
          <a:stretch>
            <a:fillRect/>
          </a:stretch>
        </p:blipFill>
        <p:spPr>
          <a:xfrm>
            <a:off x="3819934" y="1148802"/>
            <a:ext cx="5191980" cy="4443470"/>
          </a:xfrm>
          <a:prstGeom prst="rect">
            <a:avLst/>
          </a:prstGeom>
          <a:ln w="12700">
            <a:miter lim="400000"/>
          </a:ln>
        </p:spPr>
      </p:pic>
      <p:sp>
        <p:nvSpPr>
          <p:cNvPr id="93" name="USGCRP, 2017: Climate Science Special Report: Fourth National Climate Assessment, Volume I [Wuebbles, D.J., D.W. Fahey, K.A. Hibbard, D.J. Dokken, B.C. Stewart, and T.K. Maycock (eds.)]. U.S. Global Change Research Program, Washington, DC, USA, 470 pp."/>
          <p:cNvSpPr txBox="1"/>
          <p:nvPr/>
        </p:nvSpPr>
        <p:spPr>
          <a:xfrm>
            <a:off x="52628" y="5886088"/>
            <a:ext cx="8959286" cy="24622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spcBef>
                <a:spcPts val="300"/>
              </a:spcBef>
              <a:defRPr sz="1000">
                <a:latin typeface="Arial"/>
                <a:ea typeface="Arial"/>
                <a:cs typeface="Arial"/>
                <a:sym typeface="Arial"/>
              </a:defRPr>
            </a:pPr>
            <a:r>
              <a:rPr b="1" dirty="0"/>
              <a:t>USGCRP</a:t>
            </a:r>
            <a:r>
              <a:rPr dirty="0"/>
              <a:t>, 2017: </a:t>
            </a:r>
            <a:r>
              <a:rPr i="1" dirty="0"/>
              <a:t>Climate Science Special Report: Fourth National Climate Assessment, Volume I</a:t>
            </a:r>
            <a:endParaRPr dirty="0"/>
          </a:p>
        </p:txBody>
      </p:sp>
      <p:sp>
        <p:nvSpPr>
          <p:cNvPr id="8" name="Title 1"/>
          <p:cNvSpPr txBox="1">
            <a:spLocks/>
          </p:cNvSpPr>
          <p:nvPr/>
        </p:nvSpPr>
        <p:spPr>
          <a:xfrm>
            <a:off x="507999" y="86949"/>
            <a:ext cx="8229600" cy="616512"/>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dirty="0"/>
              <a:t>Motivation</a:t>
            </a:r>
          </a:p>
        </p:txBody>
      </p:sp>
    </p:spTree>
    <p:extLst>
      <p:ext uri="{BB962C8B-B14F-4D97-AF65-F5344CB8AC3E}">
        <p14:creationId xmlns:p14="http://schemas.microsoft.com/office/powerpoint/2010/main" val="1347054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00B910-64BD-EB4B-B009-BA642381CAA1}"/>
              </a:ext>
            </a:extLst>
          </p:cNvPr>
          <p:cNvSpPr/>
          <p:nvPr/>
        </p:nvSpPr>
        <p:spPr>
          <a:xfrm>
            <a:off x="-1320" y="707331"/>
            <a:ext cx="9144000" cy="5452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16" name="Title 1">
            <a:extLst>
              <a:ext uri="{FF2B5EF4-FFF2-40B4-BE49-F238E27FC236}">
                <a16:creationId xmlns:a16="http://schemas.microsoft.com/office/drawing/2014/main" id="{8CEAB484-D14A-D740-A0FD-E1A4E703F8A3}"/>
              </a:ext>
            </a:extLst>
          </p:cNvPr>
          <p:cNvSpPr txBox="1">
            <a:spLocks/>
          </p:cNvSpPr>
          <p:nvPr/>
        </p:nvSpPr>
        <p:spPr>
          <a:xfrm>
            <a:off x="457200" y="-449631"/>
            <a:ext cx="8229600" cy="1097280"/>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dirty="0"/>
              <a:t>Improved S. </a:t>
            </a:r>
            <a:r>
              <a:rPr lang="en-US" dirty="0" err="1"/>
              <a:t>Hemis</a:t>
            </a:r>
            <a:r>
              <a:rPr lang="en-US" dirty="0"/>
              <a:t>. Freshwater Flux</a:t>
            </a:r>
          </a:p>
        </p:txBody>
      </p:sp>
      <p:sp>
        <p:nvSpPr>
          <p:cNvPr id="15" name="Rectangle 14">
            <a:extLst>
              <a:ext uri="{FF2B5EF4-FFF2-40B4-BE49-F238E27FC236}">
                <a16:creationId xmlns:a16="http://schemas.microsoft.com/office/drawing/2014/main" id="{D7317EFE-4AF4-E347-B732-82249E17E09A}"/>
              </a:ext>
            </a:extLst>
          </p:cNvPr>
          <p:cNvSpPr/>
          <p:nvPr/>
        </p:nvSpPr>
        <p:spPr>
          <a:xfrm>
            <a:off x="2794276" y="5885103"/>
            <a:ext cx="6835703" cy="253916"/>
          </a:xfrm>
          <a:prstGeom prst="rect">
            <a:avLst/>
          </a:prstGeom>
        </p:spPr>
        <p:txBody>
          <a:bodyPr wrap="square">
            <a:spAutoFit/>
          </a:bodyPr>
          <a:lstStyle/>
          <a:p>
            <a:pPr algn="just"/>
            <a:r>
              <a:rPr lang="en-US" sz="1050" dirty="0"/>
              <a:t>Comeau, D. et al., 2019: Impacts of the representation of Antarctic runoff in E3SM, </a:t>
            </a:r>
            <a:r>
              <a:rPr lang="en-US" sz="1050" i="1" dirty="0" err="1"/>
              <a:t>Geosci</a:t>
            </a:r>
            <a:r>
              <a:rPr lang="en-US" sz="1050" i="1" dirty="0"/>
              <a:t>. Model </a:t>
            </a:r>
            <a:r>
              <a:rPr lang="en-US" sz="1050" i="1" dirty="0" err="1"/>
              <a:t>Devel</a:t>
            </a:r>
            <a:r>
              <a:rPr lang="en-US" sz="1050" i="1" dirty="0"/>
              <a:t>.</a:t>
            </a:r>
            <a:r>
              <a:rPr lang="en-US" sz="1050" dirty="0"/>
              <a:t> (in prep.)</a:t>
            </a:r>
            <a:endParaRPr lang="en-US" sz="1050" dirty="0">
              <a:effectLst/>
            </a:endParaRPr>
          </a:p>
        </p:txBody>
      </p:sp>
      <p:pic>
        <p:nvPicPr>
          <p:cNvPr id="17" name="Picture 16" descr="data_icebergs.png">
            <a:extLst>
              <a:ext uri="{FF2B5EF4-FFF2-40B4-BE49-F238E27FC236}">
                <a16:creationId xmlns:a16="http://schemas.microsoft.com/office/drawing/2014/main" id="{F731677F-24E4-344F-8585-76F83469C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53" y="827879"/>
            <a:ext cx="2099689" cy="1367629"/>
          </a:xfrm>
          <a:prstGeom prst="rect">
            <a:avLst/>
          </a:prstGeom>
        </p:spPr>
      </p:pic>
      <p:pic>
        <p:nvPicPr>
          <p:cNvPr id="18" name="Picture 17" descr="snowcapping_y76r.png">
            <a:extLst>
              <a:ext uri="{FF2B5EF4-FFF2-40B4-BE49-F238E27FC236}">
                <a16:creationId xmlns:a16="http://schemas.microsoft.com/office/drawing/2014/main" id="{C7C5B16C-7BEA-2449-9046-DB1087A44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6977" y="830688"/>
            <a:ext cx="2057400" cy="1389513"/>
          </a:xfrm>
          <a:prstGeom prst="rect">
            <a:avLst/>
          </a:prstGeom>
        </p:spPr>
      </p:pic>
      <p:sp>
        <p:nvSpPr>
          <p:cNvPr id="19" name="TextBox 18">
            <a:extLst>
              <a:ext uri="{FF2B5EF4-FFF2-40B4-BE49-F238E27FC236}">
                <a16:creationId xmlns:a16="http://schemas.microsoft.com/office/drawing/2014/main" id="{D2DD4650-C42C-6043-9878-B74012066092}"/>
              </a:ext>
            </a:extLst>
          </p:cNvPr>
          <p:cNvSpPr txBox="1"/>
          <p:nvPr/>
        </p:nvSpPr>
        <p:spPr>
          <a:xfrm>
            <a:off x="87742" y="2202077"/>
            <a:ext cx="4197753" cy="430887"/>
          </a:xfrm>
          <a:prstGeom prst="rect">
            <a:avLst/>
          </a:prstGeom>
          <a:noFill/>
        </p:spPr>
        <p:txBody>
          <a:bodyPr wrap="square" rtlCol="0">
            <a:spAutoFit/>
          </a:bodyPr>
          <a:lstStyle/>
          <a:p>
            <a:r>
              <a:rPr lang="en-US" sz="1100" dirty="0">
                <a:cs typeface="Arial" panose="020B0604020202020204" pitchFamily="34" charset="0"/>
              </a:rPr>
              <a:t>Snapshots of solid ice runoff with data icebergs (left) and </a:t>
            </a:r>
            <a:r>
              <a:rPr lang="en-US" sz="1100" dirty="0" err="1">
                <a:cs typeface="Arial" panose="020B0604020202020204" pitchFamily="34" charset="0"/>
              </a:rPr>
              <a:t>snowcapping</a:t>
            </a:r>
            <a:r>
              <a:rPr lang="en-US" sz="1100" dirty="0">
                <a:cs typeface="Arial" panose="020B0604020202020204" pitchFamily="34" charset="0"/>
              </a:rPr>
              <a:t> scheme (right).</a:t>
            </a:r>
          </a:p>
        </p:txBody>
      </p:sp>
      <p:pic>
        <p:nvPicPr>
          <p:cNvPr id="20" name="Picture 19" descr="melt_flux_Antarctica.png">
            <a:extLst>
              <a:ext uri="{FF2B5EF4-FFF2-40B4-BE49-F238E27FC236}">
                <a16:creationId xmlns:a16="http://schemas.microsoft.com/office/drawing/2014/main" id="{EC86A958-211F-544D-93F5-EB23C89ACCF4}"/>
              </a:ext>
            </a:extLst>
          </p:cNvPr>
          <p:cNvPicPr>
            <a:picLocks noChangeAspect="1"/>
          </p:cNvPicPr>
          <p:nvPr/>
        </p:nvPicPr>
        <p:blipFill rotWithShape="1">
          <a:blip r:embed="rId5">
            <a:extLst>
              <a:ext uri="{28A0092B-C50C-407E-A947-70E740481C1C}">
                <a14:useLocalDpi xmlns:a14="http://schemas.microsoft.com/office/drawing/2010/main" val="0"/>
              </a:ext>
            </a:extLst>
          </a:blip>
          <a:srcRect b="11584"/>
          <a:stretch/>
        </p:blipFill>
        <p:spPr>
          <a:xfrm>
            <a:off x="4326745" y="710848"/>
            <a:ext cx="4788327" cy="1945833"/>
          </a:xfrm>
          <a:prstGeom prst="rect">
            <a:avLst/>
          </a:prstGeom>
        </p:spPr>
      </p:pic>
      <p:pic>
        <p:nvPicPr>
          <p:cNvPr id="21" name="Picture 20" descr="melt_flux_Filchner.png">
            <a:extLst>
              <a:ext uri="{FF2B5EF4-FFF2-40B4-BE49-F238E27FC236}">
                <a16:creationId xmlns:a16="http://schemas.microsoft.com/office/drawing/2014/main" id="{08A0B6F3-020C-C34F-B5E0-92B56B19A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6745" y="2681595"/>
            <a:ext cx="4788327" cy="2216641"/>
          </a:xfrm>
          <a:prstGeom prst="rect">
            <a:avLst/>
          </a:prstGeom>
        </p:spPr>
      </p:pic>
      <p:pic>
        <p:nvPicPr>
          <p:cNvPr id="22" name="Picture 21" descr="ACME_G30to10_transport lowRes.png">
            <a:extLst>
              <a:ext uri="{FF2B5EF4-FFF2-40B4-BE49-F238E27FC236}">
                <a16:creationId xmlns:a16="http://schemas.microsoft.com/office/drawing/2014/main" id="{C029C4AF-FC62-9F48-9A8F-72459E3D796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66669" y="2887140"/>
            <a:ext cx="1621086" cy="1100599"/>
          </a:xfrm>
          <a:prstGeom prst="rect">
            <a:avLst/>
          </a:prstGeom>
          <a:ln w="19050" cmpd="sng">
            <a:solidFill>
              <a:schemeClr val="tx1"/>
            </a:solidFill>
          </a:ln>
        </p:spPr>
      </p:pic>
      <p:sp>
        <p:nvSpPr>
          <p:cNvPr id="24" name="Content Placeholder 22">
            <a:extLst>
              <a:ext uri="{FF2B5EF4-FFF2-40B4-BE49-F238E27FC236}">
                <a16:creationId xmlns:a16="http://schemas.microsoft.com/office/drawing/2014/main" id="{DDE245F1-4E5E-F542-BC17-7F24E2CB754F}"/>
              </a:ext>
            </a:extLst>
          </p:cNvPr>
          <p:cNvSpPr txBox="1">
            <a:spLocks/>
          </p:cNvSpPr>
          <p:nvPr/>
        </p:nvSpPr>
        <p:spPr>
          <a:xfrm>
            <a:off x="104553" y="2973507"/>
            <a:ext cx="4096188" cy="1375736"/>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mn-lt"/>
              </a:rPr>
              <a:t>Addition of data icebergs (DIB) to replace data and </a:t>
            </a:r>
            <a:r>
              <a:rPr lang="en-US" sz="1800" dirty="0" err="1">
                <a:latin typeface="+mn-lt"/>
              </a:rPr>
              <a:t>snowcapping</a:t>
            </a:r>
            <a:r>
              <a:rPr lang="en-US" sz="1800" dirty="0">
                <a:latin typeface="+mn-lt"/>
              </a:rPr>
              <a:t> based solid runoff limits hyperactive circulation and melting under Antarctic ice shelves:</a:t>
            </a:r>
          </a:p>
          <a:p>
            <a:pPr marL="171450" indent="-171450"/>
            <a:r>
              <a:rPr lang="en-US" sz="1800" dirty="0">
                <a:latin typeface="+mn-lt"/>
              </a:rPr>
              <a:t>~3x reduction in overall Antarctic melt</a:t>
            </a:r>
          </a:p>
          <a:p>
            <a:pPr marL="171450" indent="-171450"/>
            <a:r>
              <a:rPr lang="en-US" sz="1800" dirty="0">
                <a:latin typeface="+mn-lt"/>
              </a:rPr>
              <a:t>&gt;10x reduction beneath Filchner-Ronne</a:t>
            </a:r>
          </a:p>
        </p:txBody>
      </p:sp>
      <p:sp>
        <p:nvSpPr>
          <p:cNvPr id="25" name="Rectangle 24">
            <a:extLst>
              <a:ext uri="{FF2B5EF4-FFF2-40B4-BE49-F238E27FC236}">
                <a16:creationId xmlns:a16="http://schemas.microsoft.com/office/drawing/2014/main" id="{34A9D72C-8115-A04D-B118-2F334982316B}"/>
              </a:ext>
            </a:extLst>
          </p:cNvPr>
          <p:cNvSpPr/>
          <p:nvPr/>
        </p:nvSpPr>
        <p:spPr>
          <a:xfrm>
            <a:off x="4737442" y="931616"/>
            <a:ext cx="1474686" cy="356764"/>
          </a:xfrm>
          <a:prstGeom prst="rect">
            <a:avLst/>
          </a:prstGeom>
          <a:solidFill>
            <a:srgbClr val="FFFFFF">
              <a:alpha val="69804"/>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000" kern="1200" dirty="0"/>
          </a:p>
        </p:txBody>
      </p:sp>
      <p:cxnSp>
        <p:nvCxnSpPr>
          <p:cNvPr id="26" name="Straight Connector 25">
            <a:extLst>
              <a:ext uri="{FF2B5EF4-FFF2-40B4-BE49-F238E27FC236}">
                <a16:creationId xmlns:a16="http://schemas.microsoft.com/office/drawing/2014/main" id="{25EFDFCD-F41B-AF49-BBCD-DE080CE67E48}"/>
              </a:ext>
            </a:extLst>
          </p:cNvPr>
          <p:cNvCxnSpPr>
            <a:cxnSpLocks/>
          </p:cNvCxnSpPr>
          <p:nvPr/>
        </p:nvCxnSpPr>
        <p:spPr>
          <a:xfrm>
            <a:off x="4782451" y="1012018"/>
            <a:ext cx="22589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399EBC0-C495-7C42-A74D-402B16DC3D1E}"/>
              </a:ext>
            </a:extLst>
          </p:cNvPr>
          <p:cNvCxnSpPr>
            <a:cxnSpLocks/>
          </p:cNvCxnSpPr>
          <p:nvPr/>
        </p:nvCxnSpPr>
        <p:spPr>
          <a:xfrm>
            <a:off x="4782451" y="1180299"/>
            <a:ext cx="22589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1EDF886C-7EBA-6045-BA9B-3161ECE33F88}"/>
              </a:ext>
            </a:extLst>
          </p:cNvPr>
          <p:cNvSpPr txBox="1"/>
          <p:nvPr/>
        </p:nvSpPr>
        <p:spPr>
          <a:xfrm>
            <a:off x="5066643" y="880314"/>
            <a:ext cx="1474685" cy="430887"/>
          </a:xfrm>
          <a:prstGeom prst="rect">
            <a:avLst/>
          </a:prstGeom>
          <a:noFill/>
        </p:spPr>
        <p:txBody>
          <a:bodyPr wrap="square" rtlCol="0" anchor="ctr">
            <a:spAutoFit/>
          </a:bodyPr>
          <a:lstStyle/>
          <a:p>
            <a:r>
              <a:rPr lang="en-US" sz="1100" kern="1200" dirty="0"/>
              <a:t>original forcing</a:t>
            </a:r>
          </a:p>
          <a:p>
            <a:r>
              <a:rPr lang="en-US" sz="1100" dirty="0"/>
              <a:t>improved forcing</a:t>
            </a:r>
            <a:endParaRPr lang="en-US" sz="1100" kern="1200" dirty="0"/>
          </a:p>
        </p:txBody>
      </p:sp>
      <p:sp>
        <p:nvSpPr>
          <p:cNvPr id="29" name="Oval 28">
            <a:extLst>
              <a:ext uri="{FF2B5EF4-FFF2-40B4-BE49-F238E27FC236}">
                <a16:creationId xmlns:a16="http://schemas.microsoft.com/office/drawing/2014/main" id="{4DBD7724-420A-FD43-A611-00547C3C784C}"/>
              </a:ext>
            </a:extLst>
          </p:cNvPr>
          <p:cNvSpPr/>
          <p:nvPr/>
        </p:nvSpPr>
        <p:spPr>
          <a:xfrm>
            <a:off x="5661562" y="3303948"/>
            <a:ext cx="182102" cy="45360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4ADDD90-928A-B74C-A6A0-5F82878FA115}"/>
              </a:ext>
            </a:extLst>
          </p:cNvPr>
          <p:cNvSpPr/>
          <p:nvPr/>
        </p:nvSpPr>
        <p:spPr>
          <a:xfrm>
            <a:off x="104553" y="4957918"/>
            <a:ext cx="8860692" cy="646331"/>
          </a:xfrm>
          <a:prstGeom prst="rect">
            <a:avLst/>
          </a:prstGeom>
        </p:spPr>
        <p:txBody>
          <a:bodyPr wrap="square">
            <a:spAutoFit/>
          </a:bodyPr>
          <a:lstStyle/>
          <a:p>
            <a:r>
              <a:rPr lang="en-US" dirty="0"/>
              <a:t>This demonstrates that modeled sub-ice shelf melt rates are highly sensitive to both fresh-water flux and regional ocean conditions.</a:t>
            </a:r>
          </a:p>
        </p:txBody>
      </p:sp>
    </p:spTree>
    <p:extLst>
      <p:ext uri="{BB962C8B-B14F-4D97-AF65-F5344CB8AC3E}">
        <p14:creationId xmlns:p14="http://schemas.microsoft.com/office/powerpoint/2010/main" val="1430677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 y="-521002"/>
            <a:ext cx="9144000" cy="1097280"/>
          </a:xfrm>
        </p:spPr>
        <p:txBody>
          <a:bodyPr/>
          <a:lstStyle/>
          <a:p>
            <a:pPr algn="ctr"/>
            <a:r>
              <a:rPr lang="en-US" sz="3000" dirty="0"/>
              <a:t>Ice Shelf Melt Rates: Ocean Warm Biases</a:t>
            </a:r>
          </a:p>
        </p:txBody>
      </p:sp>
      <p:sp>
        <p:nvSpPr>
          <p:cNvPr id="5" name="Rectangle 4">
            <a:extLst>
              <a:ext uri="{FF2B5EF4-FFF2-40B4-BE49-F238E27FC236}">
                <a16:creationId xmlns:a16="http://schemas.microsoft.com/office/drawing/2014/main" id="{B785AB5E-E4BA-884F-B2CA-D86675D071BA}"/>
              </a:ext>
            </a:extLst>
          </p:cNvPr>
          <p:cNvSpPr/>
          <p:nvPr/>
        </p:nvSpPr>
        <p:spPr>
          <a:xfrm>
            <a:off x="-1320" y="668687"/>
            <a:ext cx="9144000" cy="5469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18D39622-3BC3-4743-A1F0-F0EF7DDB368D}"/>
              </a:ext>
            </a:extLst>
          </p:cNvPr>
          <p:cNvGrpSpPr/>
          <p:nvPr/>
        </p:nvGrpSpPr>
        <p:grpSpPr>
          <a:xfrm>
            <a:off x="122226" y="3923446"/>
            <a:ext cx="2463172" cy="2141719"/>
            <a:chOff x="36946306" y="10661555"/>
            <a:chExt cx="6326894" cy="5456956"/>
          </a:xfrm>
        </p:grpSpPr>
        <p:grpSp>
          <p:nvGrpSpPr>
            <p:cNvPr id="8" name="Group 7">
              <a:extLst>
                <a:ext uri="{FF2B5EF4-FFF2-40B4-BE49-F238E27FC236}">
                  <a16:creationId xmlns:a16="http://schemas.microsoft.com/office/drawing/2014/main" id="{9C1F57CE-4703-4D97-AA0D-899530228BC4}"/>
                </a:ext>
              </a:extLst>
            </p:cNvPr>
            <p:cNvGrpSpPr/>
            <p:nvPr/>
          </p:nvGrpSpPr>
          <p:grpSpPr>
            <a:xfrm>
              <a:off x="37413690" y="11036610"/>
              <a:ext cx="5859510" cy="5081901"/>
              <a:chOff x="34474868" y="9959232"/>
              <a:chExt cx="9927837" cy="8479712"/>
            </a:xfrm>
          </p:grpSpPr>
          <p:pic>
            <p:nvPicPr>
              <p:cNvPr id="11" name="Picture 10">
                <a:extLst>
                  <a:ext uri="{FF2B5EF4-FFF2-40B4-BE49-F238E27FC236}">
                    <a16:creationId xmlns:a16="http://schemas.microsoft.com/office/drawing/2014/main" id="{50A0BC78-2084-4590-9031-FD7E62EF31C9}"/>
                  </a:ext>
                </a:extLst>
              </p:cNvPr>
              <p:cNvPicPr>
                <a:picLocks noChangeAspect="1"/>
              </p:cNvPicPr>
              <p:nvPr/>
            </p:nvPicPr>
            <p:blipFill rotWithShape="1">
              <a:blip r:embed="rId3"/>
              <a:srcRect l="3687" t="16786" r="64547"/>
              <a:stretch/>
            </p:blipFill>
            <p:spPr>
              <a:xfrm>
                <a:off x="34497233" y="9959232"/>
                <a:ext cx="9905472" cy="8479712"/>
              </a:xfrm>
              <a:prstGeom prst="rect">
                <a:avLst/>
              </a:prstGeom>
            </p:spPr>
          </p:pic>
          <p:cxnSp>
            <p:nvCxnSpPr>
              <p:cNvPr id="12" name="Straight Connector 11">
                <a:extLst>
                  <a:ext uri="{FF2B5EF4-FFF2-40B4-BE49-F238E27FC236}">
                    <a16:creationId xmlns:a16="http://schemas.microsoft.com/office/drawing/2014/main" id="{F77C0D50-966C-415A-B381-DC89C668F89D}"/>
                  </a:ext>
                </a:extLst>
              </p:cNvPr>
              <p:cNvCxnSpPr/>
              <p:nvPr/>
            </p:nvCxnSpPr>
            <p:spPr>
              <a:xfrm flipH="1" flipV="1">
                <a:off x="36034898" y="10381989"/>
                <a:ext cx="1944914" cy="2652317"/>
              </a:xfrm>
              <a:prstGeom prst="line">
                <a:avLst/>
              </a:prstGeom>
              <a:ln>
                <a:prstDash val="sysDash"/>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613F1202-2531-4F67-B44B-5F0C09DF284F}"/>
                  </a:ext>
                </a:extLst>
              </p:cNvPr>
              <p:cNvCxnSpPr>
                <a:cxnSpLocks/>
              </p:cNvCxnSpPr>
              <p:nvPr/>
            </p:nvCxnSpPr>
            <p:spPr>
              <a:xfrm flipH="1">
                <a:off x="34474868" y="14457138"/>
                <a:ext cx="2724190" cy="953626"/>
              </a:xfrm>
              <a:prstGeom prst="line">
                <a:avLst/>
              </a:prstGeom>
              <a:ln>
                <a:prstDash val="sysDash"/>
              </a:ln>
            </p:spPr>
            <p:style>
              <a:lnRef idx="2">
                <a:schemeClr val="dk1"/>
              </a:lnRef>
              <a:fillRef idx="0">
                <a:schemeClr val="dk1"/>
              </a:fillRef>
              <a:effectRef idx="1">
                <a:schemeClr val="dk1"/>
              </a:effectRef>
              <a:fontRef idx="minor">
                <a:schemeClr val="tx1"/>
              </a:fontRef>
            </p:style>
          </p:cxnSp>
        </p:grpSp>
        <p:sp>
          <p:nvSpPr>
            <p:cNvPr id="9" name="TextBox 8">
              <a:extLst>
                <a:ext uri="{FF2B5EF4-FFF2-40B4-BE49-F238E27FC236}">
                  <a16:creationId xmlns:a16="http://schemas.microsoft.com/office/drawing/2014/main" id="{121DA343-ACF9-42D1-97EC-E5B233198251}"/>
                </a:ext>
              </a:extLst>
            </p:cNvPr>
            <p:cNvSpPr txBox="1"/>
            <p:nvPr/>
          </p:nvSpPr>
          <p:spPr>
            <a:xfrm>
              <a:off x="38271704" y="10661555"/>
              <a:ext cx="2039743" cy="1333129"/>
            </a:xfrm>
            <a:prstGeom prst="rect">
              <a:avLst/>
            </a:prstGeom>
            <a:noFill/>
          </p:spPr>
          <p:txBody>
            <a:bodyPr wrap="none" rtlCol="0">
              <a:spAutoFit/>
            </a:bodyPr>
            <a:lstStyle/>
            <a:p>
              <a:pPr algn="ctr"/>
              <a:r>
                <a:rPr lang="en-US" sz="1400" dirty="0"/>
                <a:t>Weddell</a:t>
              </a:r>
              <a:br>
                <a:rPr lang="en-US" sz="1400" dirty="0"/>
              </a:br>
              <a:r>
                <a:rPr lang="en-US" sz="1400" dirty="0"/>
                <a:t>Sea</a:t>
              </a:r>
            </a:p>
          </p:txBody>
        </p:sp>
        <p:sp>
          <p:nvSpPr>
            <p:cNvPr id="10" name="TextBox 9">
              <a:extLst>
                <a:ext uri="{FF2B5EF4-FFF2-40B4-BE49-F238E27FC236}">
                  <a16:creationId xmlns:a16="http://schemas.microsoft.com/office/drawing/2014/main" id="{F5115D28-5F59-43DB-B70F-14D9E310B8C4}"/>
                </a:ext>
              </a:extLst>
            </p:cNvPr>
            <p:cNvSpPr txBox="1"/>
            <p:nvPr/>
          </p:nvSpPr>
          <p:spPr>
            <a:xfrm>
              <a:off x="36946306" y="14274771"/>
              <a:ext cx="2488512" cy="1333129"/>
            </a:xfrm>
            <a:prstGeom prst="rect">
              <a:avLst/>
            </a:prstGeom>
            <a:noFill/>
          </p:spPr>
          <p:txBody>
            <a:bodyPr wrap="none" rtlCol="0">
              <a:spAutoFit/>
            </a:bodyPr>
            <a:lstStyle/>
            <a:p>
              <a:pPr algn="ctr"/>
              <a:r>
                <a:rPr lang="en-US" sz="1400" dirty="0"/>
                <a:t>Amundsen</a:t>
              </a:r>
              <a:br>
                <a:rPr lang="en-US" sz="1400" dirty="0"/>
              </a:br>
              <a:r>
                <a:rPr lang="en-US" sz="1400" dirty="0"/>
                <a:t>Sea</a:t>
              </a:r>
            </a:p>
          </p:txBody>
        </p:sp>
      </p:grpSp>
      <p:sp>
        <p:nvSpPr>
          <p:cNvPr id="18" name="TextBox 17">
            <a:extLst>
              <a:ext uri="{FF2B5EF4-FFF2-40B4-BE49-F238E27FC236}">
                <a16:creationId xmlns:a16="http://schemas.microsoft.com/office/drawing/2014/main" id="{5F356A64-0B7A-4C5D-B7CA-33F35BC8E2C2}"/>
              </a:ext>
            </a:extLst>
          </p:cNvPr>
          <p:cNvSpPr txBox="1"/>
          <p:nvPr/>
        </p:nvSpPr>
        <p:spPr>
          <a:xfrm rot="16200000">
            <a:off x="-78354" y="2889279"/>
            <a:ext cx="1371777" cy="584776"/>
          </a:xfrm>
          <a:prstGeom prst="rect">
            <a:avLst/>
          </a:prstGeom>
          <a:noFill/>
        </p:spPr>
        <p:txBody>
          <a:bodyPr wrap="square" rtlCol="0">
            <a:spAutoFit/>
          </a:bodyPr>
          <a:lstStyle/>
          <a:p>
            <a:pPr algn="ctr"/>
            <a:r>
              <a:rPr lang="en-US" sz="1600" dirty="0">
                <a:solidFill>
                  <a:srgbClr val="000000"/>
                </a:solidFill>
                <a:latin typeface="Arial" panose="020B0604020202020204" pitchFamily="34" charset="0"/>
                <a:cs typeface="Arial" panose="020B0604020202020204" pitchFamily="34" charset="0"/>
              </a:rPr>
              <a:t>Amundsen Sea</a:t>
            </a:r>
          </a:p>
        </p:txBody>
      </p:sp>
      <p:pic>
        <p:nvPicPr>
          <p:cNvPr id="19" name="Picture 18">
            <a:extLst>
              <a:ext uri="{FF2B5EF4-FFF2-40B4-BE49-F238E27FC236}">
                <a16:creationId xmlns:a16="http://schemas.microsoft.com/office/drawing/2014/main" id="{182A8C3F-F659-4CB5-A1F9-B36A8ADE7F32}"/>
              </a:ext>
            </a:extLst>
          </p:cNvPr>
          <p:cNvPicPr>
            <a:picLocks noChangeAspect="1"/>
          </p:cNvPicPr>
          <p:nvPr/>
        </p:nvPicPr>
        <p:blipFill rotWithShape="1">
          <a:blip r:embed="rId4"/>
          <a:srcRect l="4159" t="41938" b="31801"/>
          <a:stretch/>
        </p:blipFill>
        <p:spPr>
          <a:xfrm>
            <a:off x="5897577" y="1406460"/>
            <a:ext cx="2754286" cy="1186864"/>
          </a:xfrm>
          <a:prstGeom prst="rect">
            <a:avLst/>
          </a:prstGeom>
        </p:spPr>
      </p:pic>
      <p:pic>
        <p:nvPicPr>
          <p:cNvPr id="20" name="Picture 19">
            <a:extLst>
              <a:ext uri="{FF2B5EF4-FFF2-40B4-BE49-F238E27FC236}">
                <a16:creationId xmlns:a16="http://schemas.microsoft.com/office/drawing/2014/main" id="{3FE37668-8D98-4EB0-9186-00A4DD081C20}"/>
              </a:ext>
            </a:extLst>
          </p:cNvPr>
          <p:cNvPicPr>
            <a:picLocks noChangeAspect="1"/>
          </p:cNvPicPr>
          <p:nvPr/>
        </p:nvPicPr>
        <p:blipFill rotWithShape="1">
          <a:blip r:embed="rId5"/>
          <a:srcRect l="3861" t="42002" b="30569"/>
          <a:stretch/>
        </p:blipFill>
        <p:spPr>
          <a:xfrm>
            <a:off x="5897577" y="2614345"/>
            <a:ext cx="2754286" cy="1235811"/>
          </a:xfrm>
          <a:prstGeom prst="rect">
            <a:avLst/>
          </a:prstGeom>
        </p:spPr>
      </p:pic>
      <p:sp>
        <p:nvSpPr>
          <p:cNvPr id="23" name="TextBox 22">
            <a:extLst>
              <a:ext uri="{FF2B5EF4-FFF2-40B4-BE49-F238E27FC236}">
                <a16:creationId xmlns:a16="http://schemas.microsoft.com/office/drawing/2014/main" id="{04824CD7-8822-4F90-8A29-36B17A542212}"/>
              </a:ext>
            </a:extLst>
          </p:cNvPr>
          <p:cNvSpPr txBox="1"/>
          <p:nvPr/>
        </p:nvSpPr>
        <p:spPr>
          <a:xfrm rot="16200000">
            <a:off x="33279" y="1588432"/>
            <a:ext cx="1148509" cy="584776"/>
          </a:xfrm>
          <a:prstGeom prst="rect">
            <a:avLst/>
          </a:prstGeom>
          <a:noFill/>
        </p:spPr>
        <p:txBody>
          <a:bodyPr wrap="square" rtlCol="0">
            <a:spAutoFit/>
          </a:bodyPr>
          <a:lstStyle/>
          <a:p>
            <a:pPr algn="ctr"/>
            <a:r>
              <a:rPr lang="en-US" sz="1600" dirty="0">
                <a:solidFill>
                  <a:srgbClr val="000000"/>
                </a:solidFill>
                <a:latin typeface="Arial" panose="020B0604020202020204" pitchFamily="34" charset="0"/>
                <a:cs typeface="Arial" panose="020B0604020202020204" pitchFamily="34" charset="0"/>
              </a:rPr>
              <a:t>Weddell Sea</a:t>
            </a:r>
          </a:p>
        </p:txBody>
      </p:sp>
      <p:sp>
        <p:nvSpPr>
          <p:cNvPr id="25" name="TextBox 24">
            <a:extLst>
              <a:ext uri="{FF2B5EF4-FFF2-40B4-BE49-F238E27FC236}">
                <a16:creationId xmlns:a16="http://schemas.microsoft.com/office/drawing/2014/main" id="{A216E494-D914-4EA0-81B2-3CB9C323A092}"/>
              </a:ext>
            </a:extLst>
          </p:cNvPr>
          <p:cNvSpPr txBox="1"/>
          <p:nvPr/>
        </p:nvSpPr>
        <p:spPr>
          <a:xfrm>
            <a:off x="5786939" y="1057460"/>
            <a:ext cx="2899861" cy="338554"/>
          </a:xfrm>
          <a:prstGeom prst="rect">
            <a:avLst/>
          </a:prstGeom>
          <a:noFill/>
        </p:spPr>
        <p:txBody>
          <a:bodyPr wrap="square" rtlCol="0">
            <a:spAutoFit/>
          </a:bodyPr>
          <a:lstStyle/>
          <a:p>
            <a:pPr algn="ctr"/>
            <a:r>
              <a:rPr lang="en-US" sz="1600" dirty="0">
                <a:solidFill>
                  <a:srgbClr val="000000"/>
                </a:solidFill>
                <a:latin typeface="Arial" panose="020B0604020202020204" pitchFamily="34" charset="0"/>
                <a:cs typeface="Arial" panose="020B0604020202020204" pitchFamily="34" charset="0"/>
              </a:rPr>
              <a:t>SOSE</a:t>
            </a:r>
          </a:p>
        </p:txBody>
      </p:sp>
      <p:sp>
        <p:nvSpPr>
          <p:cNvPr id="35" name="TextBox 34">
            <a:extLst>
              <a:ext uri="{FF2B5EF4-FFF2-40B4-BE49-F238E27FC236}">
                <a16:creationId xmlns:a16="http://schemas.microsoft.com/office/drawing/2014/main" id="{2987152E-02C5-4D19-A5C5-6BE4931035F5}"/>
              </a:ext>
            </a:extLst>
          </p:cNvPr>
          <p:cNvSpPr txBox="1"/>
          <p:nvPr/>
        </p:nvSpPr>
        <p:spPr>
          <a:xfrm>
            <a:off x="3654068" y="1057460"/>
            <a:ext cx="2372659" cy="338554"/>
          </a:xfrm>
          <a:prstGeom prst="rect">
            <a:avLst/>
          </a:prstGeom>
          <a:noFill/>
        </p:spPr>
        <p:txBody>
          <a:bodyPr wrap="square" rtlCol="0">
            <a:spAutoFit/>
          </a:bodyPr>
          <a:lstStyle/>
          <a:p>
            <a:pPr algn="ctr"/>
            <a:r>
              <a:rPr lang="en-US" sz="1600" dirty="0">
                <a:solidFill>
                  <a:srgbClr val="000000"/>
                </a:solidFill>
                <a:latin typeface="Arial" panose="020B0604020202020204" pitchFamily="34" charset="0"/>
                <a:cs typeface="Arial" panose="020B0604020202020204" pitchFamily="34" charset="0"/>
              </a:rPr>
              <a:t>Med. Res.</a:t>
            </a:r>
          </a:p>
        </p:txBody>
      </p:sp>
      <p:sp>
        <p:nvSpPr>
          <p:cNvPr id="36" name="TextBox 35">
            <a:extLst>
              <a:ext uri="{FF2B5EF4-FFF2-40B4-BE49-F238E27FC236}">
                <a16:creationId xmlns:a16="http://schemas.microsoft.com/office/drawing/2014/main" id="{995A0A8D-C059-4A7F-9074-FEA9FCDDDA9D}"/>
              </a:ext>
            </a:extLst>
          </p:cNvPr>
          <p:cNvSpPr txBox="1"/>
          <p:nvPr/>
        </p:nvSpPr>
        <p:spPr>
          <a:xfrm>
            <a:off x="1253662" y="1057460"/>
            <a:ext cx="2209923" cy="338554"/>
          </a:xfrm>
          <a:prstGeom prst="rect">
            <a:avLst/>
          </a:prstGeom>
          <a:noFill/>
        </p:spPr>
        <p:txBody>
          <a:bodyPr wrap="square" rtlCol="0">
            <a:spAutoFit/>
          </a:bodyPr>
          <a:lstStyle/>
          <a:p>
            <a:pPr algn="ctr"/>
            <a:r>
              <a:rPr lang="en-US" sz="1600" dirty="0">
                <a:solidFill>
                  <a:srgbClr val="000000"/>
                </a:solidFill>
                <a:latin typeface="Arial" panose="020B0604020202020204" pitchFamily="34" charset="0"/>
                <a:cs typeface="Arial" panose="020B0604020202020204" pitchFamily="34" charset="0"/>
              </a:rPr>
              <a:t>Low Res.</a:t>
            </a:r>
          </a:p>
        </p:txBody>
      </p:sp>
      <p:pic>
        <p:nvPicPr>
          <p:cNvPr id="45" name="Picture 44">
            <a:extLst>
              <a:ext uri="{FF2B5EF4-FFF2-40B4-BE49-F238E27FC236}">
                <a16:creationId xmlns:a16="http://schemas.microsoft.com/office/drawing/2014/main" id="{12A698A4-CCD0-4013-A443-44499CFCAA4C}"/>
              </a:ext>
            </a:extLst>
          </p:cNvPr>
          <p:cNvPicPr>
            <a:picLocks noChangeAspect="1"/>
          </p:cNvPicPr>
          <p:nvPr/>
        </p:nvPicPr>
        <p:blipFill rotWithShape="1">
          <a:blip r:embed="rId6"/>
          <a:srcRect t="10837" r="13839" b="61563"/>
          <a:stretch/>
        </p:blipFill>
        <p:spPr>
          <a:xfrm>
            <a:off x="27566006" y="19000041"/>
            <a:ext cx="5035464" cy="2536816"/>
          </a:xfrm>
          <a:prstGeom prst="rect">
            <a:avLst/>
          </a:prstGeom>
        </p:spPr>
      </p:pic>
      <p:pic>
        <p:nvPicPr>
          <p:cNvPr id="46" name="Picture 45">
            <a:extLst>
              <a:ext uri="{FF2B5EF4-FFF2-40B4-BE49-F238E27FC236}">
                <a16:creationId xmlns:a16="http://schemas.microsoft.com/office/drawing/2014/main" id="{788D7753-73C4-4EE3-BB55-7B1C148585FC}"/>
              </a:ext>
            </a:extLst>
          </p:cNvPr>
          <p:cNvPicPr>
            <a:picLocks noChangeAspect="1"/>
          </p:cNvPicPr>
          <p:nvPr/>
        </p:nvPicPr>
        <p:blipFill rotWithShape="1">
          <a:blip r:embed="rId7"/>
          <a:srcRect t="11198" r="13839" b="62286"/>
          <a:stretch/>
        </p:blipFill>
        <p:spPr>
          <a:xfrm>
            <a:off x="22711972" y="19025606"/>
            <a:ext cx="5037163" cy="2437945"/>
          </a:xfrm>
          <a:prstGeom prst="rect">
            <a:avLst/>
          </a:prstGeom>
        </p:spPr>
      </p:pic>
      <p:pic>
        <p:nvPicPr>
          <p:cNvPr id="47" name="Picture 46">
            <a:extLst>
              <a:ext uri="{FF2B5EF4-FFF2-40B4-BE49-F238E27FC236}">
                <a16:creationId xmlns:a16="http://schemas.microsoft.com/office/drawing/2014/main" id="{B9CCDC1D-DDB9-4EAC-ADD8-F5D170225A6E}"/>
              </a:ext>
            </a:extLst>
          </p:cNvPr>
          <p:cNvPicPr>
            <a:picLocks noChangeAspect="1"/>
          </p:cNvPicPr>
          <p:nvPr/>
        </p:nvPicPr>
        <p:blipFill rotWithShape="1">
          <a:blip r:embed="rId8"/>
          <a:srcRect t="10839" r="13099" b="62401"/>
          <a:stretch/>
        </p:blipFill>
        <p:spPr>
          <a:xfrm>
            <a:off x="27584486" y="21457512"/>
            <a:ext cx="5098461" cy="2469165"/>
          </a:xfrm>
          <a:prstGeom prst="rect">
            <a:avLst/>
          </a:prstGeom>
        </p:spPr>
      </p:pic>
      <p:pic>
        <p:nvPicPr>
          <p:cNvPr id="48" name="Picture 47">
            <a:extLst>
              <a:ext uri="{FF2B5EF4-FFF2-40B4-BE49-F238E27FC236}">
                <a16:creationId xmlns:a16="http://schemas.microsoft.com/office/drawing/2014/main" id="{FD407EAB-CF34-4292-8928-1241D52B798A}"/>
              </a:ext>
            </a:extLst>
          </p:cNvPr>
          <p:cNvPicPr>
            <a:picLocks noChangeAspect="1"/>
          </p:cNvPicPr>
          <p:nvPr/>
        </p:nvPicPr>
        <p:blipFill rotWithShape="1">
          <a:blip r:embed="rId9"/>
          <a:srcRect t="10695" r="14214" b="62487"/>
          <a:stretch/>
        </p:blipFill>
        <p:spPr>
          <a:xfrm>
            <a:off x="22707596" y="21448961"/>
            <a:ext cx="5073185" cy="2494214"/>
          </a:xfrm>
          <a:prstGeom prst="rect">
            <a:avLst/>
          </a:prstGeom>
        </p:spPr>
      </p:pic>
      <p:pic>
        <p:nvPicPr>
          <p:cNvPr id="31" name="Picture 30">
            <a:extLst>
              <a:ext uri="{FF2B5EF4-FFF2-40B4-BE49-F238E27FC236}">
                <a16:creationId xmlns:a16="http://schemas.microsoft.com/office/drawing/2014/main" id="{9B6405A7-A890-4D92-B4BE-F882F1D83E68}"/>
              </a:ext>
            </a:extLst>
          </p:cNvPr>
          <p:cNvPicPr>
            <a:picLocks noChangeAspect="1"/>
          </p:cNvPicPr>
          <p:nvPr/>
        </p:nvPicPr>
        <p:blipFill rotWithShape="1">
          <a:blip r:embed="rId4"/>
          <a:srcRect l="692" t="11152" r="13769" b="62587"/>
          <a:stretch/>
        </p:blipFill>
        <p:spPr>
          <a:xfrm>
            <a:off x="976117" y="1426792"/>
            <a:ext cx="2508643" cy="1211191"/>
          </a:xfrm>
          <a:prstGeom prst="rect">
            <a:avLst/>
          </a:prstGeom>
        </p:spPr>
      </p:pic>
      <p:pic>
        <p:nvPicPr>
          <p:cNvPr id="32" name="Picture 31">
            <a:extLst>
              <a:ext uri="{FF2B5EF4-FFF2-40B4-BE49-F238E27FC236}">
                <a16:creationId xmlns:a16="http://schemas.microsoft.com/office/drawing/2014/main" id="{B9677BC4-EF29-44B8-8279-AD9CA74A53A7}"/>
              </a:ext>
            </a:extLst>
          </p:cNvPr>
          <p:cNvPicPr>
            <a:picLocks noChangeAspect="1"/>
          </p:cNvPicPr>
          <p:nvPr/>
        </p:nvPicPr>
        <p:blipFill rotWithShape="1">
          <a:blip r:embed="rId10"/>
          <a:srcRect l="4548" t="11426" r="13244" b="62629"/>
          <a:stretch/>
        </p:blipFill>
        <p:spPr>
          <a:xfrm>
            <a:off x="3501531" y="1435165"/>
            <a:ext cx="2432955" cy="1207580"/>
          </a:xfrm>
          <a:prstGeom prst="rect">
            <a:avLst/>
          </a:prstGeom>
        </p:spPr>
      </p:pic>
      <p:pic>
        <p:nvPicPr>
          <p:cNvPr id="33" name="Picture 32">
            <a:extLst>
              <a:ext uri="{FF2B5EF4-FFF2-40B4-BE49-F238E27FC236}">
                <a16:creationId xmlns:a16="http://schemas.microsoft.com/office/drawing/2014/main" id="{520061E7-093F-4FFA-B2B1-78411F48DFFC}"/>
              </a:ext>
            </a:extLst>
          </p:cNvPr>
          <p:cNvPicPr>
            <a:picLocks noChangeAspect="1"/>
          </p:cNvPicPr>
          <p:nvPr/>
        </p:nvPicPr>
        <p:blipFill rotWithShape="1">
          <a:blip r:embed="rId11"/>
          <a:srcRect l="5048" t="11114" r="12984" b="62126"/>
          <a:stretch/>
        </p:blipFill>
        <p:spPr>
          <a:xfrm>
            <a:off x="3501531" y="2609025"/>
            <a:ext cx="2441852" cy="1253772"/>
          </a:xfrm>
          <a:prstGeom prst="rect">
            <a:avLst/>
          </a:prstGeom>
        </p:spPr>
      </p:pic>
      <p:pic>
        <p:nvPicPr>
          <p:cNvPr id="34" name="Picture 33">
            <a:extLst>
              <a:ext uri="{FF2B5EF4-FFF2-40B4-BE49-F238E27FC236}">
                <a16:creationId xmlns:a16="http://schemas.microsoft.com/office/drawing/2014/main" id="{72572114-8095-4AFE-9AB3-02640344C218}"/>
              </a:ext>
            </a:extLst>
          </p:cNvPr>
          <p:cNvPicPr>
            <a:picLocks noChangeAspect="1"/>
          </p:cNvPicPr>
          <p:nvPr/>
        </p:nvPicPr>
        <p:blipFill rotWithShape="1">
          <a:blip r:embed="rId5"/>
          <a:srcRect t="10779" r="13602" b="61792"/>
          <a:stretch/>
        </p:blipFill>
        <p:spPr>
          <a:xfrm>
            <a:off x="986731" y="2637983"/>
            <a:ext cx="2498029" cy="1247192"/>
          </a:xfrm>
          <a:prstGeom prst="rect">
            <a:avLst/>
          </a:prstGeom>
        </p:spPr>
      </p:pic>
      <p:sp>
        <p:nvSpPr>
          <p:cNvPr id="39" name="TextBox 38">
            <a:extLst>
              <a:ext uri="{FF2B5EF4-FFF2-40B4-BE49-F238E27FC236}">
                <a16:creationId xmlns:a16="http://schemas.microsoft.com/office/drawing/2014/main" id="{99B0DA15-D9E0-4CE1-ADD3-F5F266FBBA8C}"/>
              </a:ext>
            </a:extLst>
          </p:cNvPr>
          <p:cNvSpPr txBox="1"/>
          <p:nvPr/>
        </p:nvSpPr>
        <p:spPr>
          <a:xfrm>
            <a:off x="1516835" y="663274"/>
            <a:ext cx="6170304" cy="369332"/>
          </a:xfrm>
          <a:prstGeom prst="rect">
            <a:avLst/>
          </a:prstGeom>
          <a:noFill/>
        </p:spPr>
        <p:txBody>
          <a:bodyPr wrap="none" rtlCol="0">
            <a:spAutoFit/>
          </a:bodyPr>
          <a:lstStyle/>
          <a:p>
            <a:pPr algn="ctr"/>
            <a:r>
              <a:rPr lang="en-US" b="1" dirty="0">
                <a:solidFill>
                  <a:srgbClr val="000000"/>
                </a:solidFill>
                <a:latin typeface="Arial" panose="020B0604020202020204" pitchFamily="34" charset="0"/>
                <a:cs typeface="Arial" panose="020B0604020202020204" pitchFamily="34" charset="0"/>
              </a:rPr>
              <a:t>Ocean Temperature from CORE-forced (G) simulations</a:t>
            </a:r>
          </a:p>
        </p:txBody>
      </p:sp>
      <p:sp>
        <p:nvSpPr>
          <p:cNvPr id="29" name="TextBox 28"/>
          <p:cNvSpPr txBox="1"/>
          <p:nvPr/>
        </p:nvSpPr>
        <p:spPr>
          <a:xfrm>
            <a:off x="2834521" y="3943813"/>
            <a:ext cx="6044994" cy="1692771"/>
          </a:xfrm>
          <a:prstGeom prst="rect">
            <a:avLst/>
          </a:prstGeom>
          <a:noFill/>
        </p:spPr>
        <p:txBody>
          <a:bodyPr wrap="none" rtlCol="0">
            <a:spAutoFit/>
          </a:bodyPr>
          <a:lstStyle/>
          <a:p>
            <a:r>
              <a:rPr lang="en-US" sz="2600" dirty="0"/>
              <a:t>Ocean temperatures and </a:t>
            </a:r>
            <a:r>
              <a:rPr lang="en-US" sz="2600" i="1" dirty="0"/>
              <a:t>model resolution</a:t>
            </a:r>
            <a:r>
              <a:rPr lang="en-US" sz="2600" dirty="0"/>
              <a:t>:</a:t>
            </a:r>
          </a:p>
          <a:p>
            <a:pPr marL="285750" indent="-285750">
              <a:buFont typeface="Arial"/>
              <a:buChar char="•"/>
            </a:pPr>
            <a:r>
              <a:rPr lang="en-US" sz="2600" dirty="0"/>
              <a:t>relatively too warm at depth</a:t>
            </a:r>
          </a:p>
          <a:p>
            <a:pPr marL="285750" indent="-285750">
              <a:buFont typeface="Arial"/>
              <a:buChar char="•"/>
            </a:pPr>
            <a:r>
              <a:rPr lang="en-US" sz="2600" dirty="0"/>
              <a:t>relatively too cold at the surface </a:t>
            </a:r>
          </a:p>
          <a:p>
            <a:pPr marL="285750" indent="-285750">
              <a:buFont typeface="Arial"/>
              <a:buChar char="•"/>
            </a:pPr>
            <a:r>
              <a:rPr lang="en-US" sz="2600" dirty="0"/>
              <a:t>not dependent on low- vs. med- res.</a:t>
            </a:r>
          </a:p>
        </p:txBody>
      </p:sp>
      <p:sp>
        <p:nvSpPr>
          <p:cNvPr id="3" name="Rectangle 2">
            <a:extLst>
              <a:ext uri="{FF2B5EF4-FFF2-40B4-BE49-F238E27FC236}">
                <a16:creationId xmlns:a16="http://schemas.microsoft.com/office/drawing/2014/main" id="{8D99265B-A610-F34A-BE05-F6DBDE92D877}"/>
              </a:ext>
            </a:extLst>
          </p:cNvPr>
          <p:cNvSpPr/>
          <p:nvPr/>
        </p:nvSpPr>
        <p:spPr>
          <a:xfrm>
            <a:off x="2736648" y="5761266"/>
            <a:ext cx="6436376" cy="430887"/>
          </a:xfrm>
          <a:prstGeom prst="rect">
            <a:avLst/>
          </a:prstGeom>
        </p:spPr>
        <p:txBody>
          <a:bodyPr wrap="square">
            <a:spAutoFit/>
          </a:bodyPr>
          <a:lstStyle/>
          <a:p>
            <a:r>
              <a:rPr lang="en-US" sz="1050" dirty="0" err="1"/>
              <a:t>Asay</a:t>
            </a:r>
            <a:r>
              <a:rPr lang="en-US" sz="1050" dirty="0"/>
              <a:t>-Davis, X. et al., 2019:  The influence of sub-ice-shelf melt fluxes and model resolution on Antarctic and global climate in </a:t>
            </a:r>
            <a:r>
              <a:rPr lang="en-US" sz="1050"/>
              <a:t>the Exascale </a:t>
            </a:r>
            <a:r>
              <a:rPr lang="en-US" sz="1050" dirty="0"/>
              <a:t>Earth System Model v1, </a:t>
            </a:r>
            <a:r>
              <a:rPr lang="en-US" sz="1050" i="1" dirty="0"/>
              <a:t>JGR Ocean </a:t>
            </a:r>
            <a:r>
              <a:rPr lang="en-US" sz="1050" dirty="0"/>
              <a:t>(in prep.)</a:t>
            </a:r>
          </a:p>
        </p:txBody>
      </p:sp>
    </p:spTree>
    <p:extLst>
      <p:ext uri="{BB962C8B-B14F-4D97-AF65-F5344CB8AC3E}">
        <p14:creationId xmlns:p14="http://schemas.microsoft.com/office/powerpoint/2010/main" val="698219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00B910-64BD-EB4B-B009-BA642381CAA1}"/>
              </a:ext>
            </a:extLst>
          </p:cNvPr>
          <p:cNvSpPr/>
          <p:nvPr/>
        </p:nvSpPr>
        <p:spPr>
          <a:xfrm>
            <a:off x="0" y="702915"/>
            <a:ext cx="9144000" cy="5452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16" name="Title 1">
            <a:extLst>
              <a:ext uri="{FF2B5EF4-FFF2-40B4-BE49-F238E27FC236}">
                <a16:creationId xmlns:a16="http://schemas.microsoft.com/office/drawing/2014/main" id="{8CEAB484-D14A-D740-A0FD-E1A4E703F8A3}"/>
              </a:ext>
            </a:extLst>
          </p:cNvPr>
          <p:cNvSpPr txBox="1">
            <a:spLocks/>
          </p:cNvSpPr>
          <p:nvPr/>
        </p:nvSpPr>
        <p:spPr>
          <a:xfrm>
            <a:off x="457200" y="-449631"/>
            <a:ext cx="8229600" cy="1097280"/>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dirty="0"/>
              <a:t>S. Ocean Water Mass Transformation</a:t>
            </a:r>
          </a:p>
        </p:txBody>
      </p:sp>
      <p:sp>
        <p:nvSpPr>
          <p:cNvPr id="15" name="Rectangle 14">
            <a:extLst>
              <a:ext uri="{FF2B5EF4-FFF2-40B4-BE49-F238E27FC236}">
                <a16:creationId xmlns:a16="http://schemas.microsoft.com/office/drawing/2014/main" id="{D7317EFE-4AF4-E347-B732-82249E17E09A}"/>
              </a:ext>
            </a:extLst>
          </p:cNvPr>
          <p:cNvSpPr/>
          <p:nvPr/>
        </p:nvSpPr>
        <p:spPr>
          <a:xfrm>
            <a:off x="82503" y="5610090"/>
            <a:ext cx="8965246" cy="553998"/>
          </a:xfrm>
          <a:prstGeom prst="rect">
            <a:avLst/>
          </a:prstGeom>
        </p:spPr>
        <p:txBody>
          <a:bodyPr wrap="square">
            <a:spAutoFit/>
          </a:bodyPr>
          <a:lstStyle/>
          <a:p>
            <a:pPr algn="just"/>
            <a:r>
              <a:rPr lang="en-US" sz="1000" dirty="0" err="1"/>
              <a:t>Jeong</a:t>
            </a:r>
            <a:r>
              <a:rPr lang="en-US" sz="1000" dirty="0"/>
              <a:t>, H., et al., 2019: Impacts on water-mass transformation from ice shelf melting over the Southern Ocean in E3SM. </a:t>
            </a:r>
            <a:r>
              <a:rPr lang="en-US" sz="1000" i="1" dirty="0"/>
              <a:t>JGR Ocean</a:t>
            </a:r>
            <a:r>
              <a:rPr lang="en-US" sz="1000" dirty="0"/>
              <a:t> (in prep.)</a:t>
            </a:r>
          </a:p>
          <a:p>
            <a:pPr algn="just"/>
            <a:r>
              <a:rPr lang="en-US" sz="1000" dirty="0" err="1"/>
              <a:t>Jeong</a:t>
            </a:r>
            <a:r>
              <a:rPr lang="en-US" sz="1000" dirty="0"/>
              <a:t>, H., et al., 2019: Decadal change of water-mass transformation modulated by sea-ice component from E3SM CORE-II simulations, </a:t>
            </a:r>
            <a:r>
              <a:rPr lang="en-US" sz="1000" i="1" dirty="0"/>
              <a:t>Journal of Climate</a:t>
            </a:r>
            <a:r>
              <a:rPr lang="en-US" sz="1000" dirty="0"/>
              <a:t> (in prep).</a:t>
            </a:r>
          </a:p>
          <a:p>
            <a:pPr algn="just"/>
            <a:r>
              <a:rPr lang="en-US" sz="1000" dirty="0" err="1"/>
              <a:t>Jeong</a:t>
            </a:r>
            <a:r>
              <a:rPr lang="en-US" sz="1000" dirty="0"/>
              <a:t>, H., et al., 2019: Impacts of sea-surface salinity restoring in Southern Ocean water-mass transformation from E3SM CORE-II simulations. </a:t>
            </a:r>
            <a:r>
              <a:rPr lang="en-US" sz="1000" i="1" dirty="0"/>
              <a:t>JAMES</a:t>
            </a:r>
            <a:r>
              <a:rPr lang="en-US" sz="1000" dirty="0"/>
              <a:t> (in prep.)</a:t>
            </a:r>
          </a:p>
        </p:txBody>
      </p:sp>
      <p:pic>
        <p:nvPicPr>
          <p:cNvPr id="5" name="Picture 4">
            <a:extLst>
              <a:ext uri="{FF2B5EF4-FFF2-40B4-BE49-F238E27FC236}">
                <a16:creationId xmlns:a16="http://schemas.microsoft.com/office/drawing/2014/main" id="{B082417B-59CB-2049-B6D5-103965258FD4}"/>
              </a:ext>
            </a:extLst>
          </p:cNvPr>
          <p:cNvPicPr>
            <a:picLocks noChangeAspect="1"/>
          </p:cNvPicPr>
          <p:nvPr/>
        </p:nvPicPr>
        <p:blipFill rotWithShape="1">
          <a:blip r:embed="rId3"/>
          <a:srcRect l="50112" t="19343" r="10993" b="15962"/>
          <a:stretch/>
        </p:blipFill>
        <p:spPr>
          <a:xfrm>
            <a:off x="316257" y="1409845"/>
            <a:ext cx="1876053" cy="4038310"/>
          </a:xfrm>
          <a:prstGeom prst="rect">
            <a:avLst/>
          </a:prstGeom>
        </p:spPr>
      </p:pic>
      <p:sp>
        <p:nvSpPr>
          <p:cNvPr id="6" name="TextBox 5">
            <a:extLst>
              <a:ext uri="{FF2B5EF4-FFF2-40B4-BE49-F238E27FC236}">
                <a16:creationId xmlns:a16="http://schemas.microsoft.com/office/drawing/2014/main" id="{F35AAF46-2A8B-984B-9AB7-B8E7FBB77D3B}"/>
              </a:ext>
            </a:extLst>
          </p:cNvPr>
          <p:cNvSpPr txBox="1"/>
          <p:nvPr/>
        </p:nvSpPr>
        <p:spPr>
          <a:xfrm>
            <a:off x="233756" y="810734"/>
            <a:ext cx="2241313" cy="523220"/>
          </a:xfrm>
          <a:prstGeom prst="rect">
            <a:avLst/>
          </a:prstGeom>
          <a:noFill/>
        </p:spPr>
        <p:txBody>
          <a:bodyPr wrap="square" rtlCol="0">
            <a:spAutoFit/>
          </a:bodyPr>
          <a:lstStyle/>
          <a:p>
            <a:r>
              <a:rPr lang="en-US" sz="1400" dirty="0"/>
              <a:t>ISMF: more sea-ice freezing (red) and melting (blue)</a:t>
            </a:r>
          </a:p>
        </p:txBody>
      </p:sp>
      <p:pic>
        <p:nvPicPr>
          <p:cNvPr id="10" name="Picture 9">
            <a:extLst>
              <a:ext uri="{FF2B5EF4-FFF2-40B4-BE49-F238E27FC236}">
                <a16:creationId xmlns:a16="http://schemas.microsoft.com/office/drawing/2014/main" id="{96DAAC0C-8062-B44F-837C-91E53CD54EE9}"/>
              </a:ext>
            </a:extLst>
          </p:cNvPr>
          <p:cNvPicPr>
            <a:picLocks noChangeAspect="1"/>
          </p:cNvPicPr>
          <p:nvPr/>
        </p:nvPicPr>
        <p:blipFill rotWithShape="1">
          <a:blip r:embed="rId4"/>
          <a:srcRect l="23753" t="20658" r="21687" b="19249"/>
          <a:stretch/>
        </p:blipFill>
        <p:spPr>
          <a:xfrm>
            <a:off x="6147315" y="1380319"/>
            <a:ext cx="2790233" cy="3977169"/>
          </a:xfrm>
          <a:prstGeom prst="rect">
            <a:avLst/>
          </a:prstGeom>
        </p:spPr>
      </p:pic>
      <p:sp>
        <p:nvSpPr>
          <p:cNvPr id="17" name="TextBox 16">
            <a:extLst>
              <a:ext uri="{FF2B5EF4-FFF2-40B4-BE49-F238E27FC236}">
                <a16:creationId xmlns:a16="http://schemas.microsoft.com/office/drawing/2014/main" id="{9788CC51-2021-D14D-A756-870A245AE3B6}"/>
              </a:ext>
            </a:extLst>
          </p:cNvPr>
          <p:cNvSpPr txBox="1"/>
          <p:nvPr/>
        </p:nvSpPr>
        <p:spPr>
          <a:xfrm>
            <a:off x="6270275" y="843669"/>
            <a:ext cx="2784350" cy="523220"/>
          </a:xfrm>
          <a:prstGeom prst="rect">
            <a:avLst/>
          </a:prstGeom>
          <a:noFill/>
        </p:spPr>
        <p:txBody>
          <a:bodyPr wrap="square" rtlCol="0">
            <a:spAutoFit/>
          </a:bodyPr>
          <a:lstStyle/>
          <a:p>
            <a:r>
              <a:rPr lang="en-US" sz="1400" dirty="0"/>
              <a:t>ISMF: surface freshening, increased stratification, depressed </a:t>
            </a:r>
            <a:r>
              <a:rPr lang="en-US" sz="1400" dirty="0" err="1"/>
              <a:t>isopycnals</a:t>
            </a:r>
            <a:endParaRPr lang="en-US" sz="1400" dirty="0"/>
          </a:p>
        </p:txBody>
      </p:sp>
      <p:pic>
        <p:nvPicPr>
          <p:cNvPr id="24" name="Picture 23">
            <a:extLst>
              <a:ext uri="{FF2B5EF4-FFF2-40B4-BE49-F238E27FC236}">
                <a16:creationId xmlns:a16="http://schemas.microsoft.com/office/drawing/2014/main" id="{F06D5313-3148-CB4F-8EB3-4288F4C4F73B}"/>
              </a:ext>
            </a:extLst>
          </p:cNvPr>
          <p:cNvPicPr>
            <a:picLocks noChangeAspect="1"/>
          </p:cNvPicPr>
          <p:nvPr/>
        </p:nvPicPr>
        <p:blipFill rotWithShape="1">
          <a:blip r:embed="rId5"/>
          <a:srcRect l="37055" t="35503" r="36473" b="40751"/>
          <a:stretch/>
        </p:blipFill>
        <p:spPr>
          <a:xfrm>
            <a:off x="2293760" y="1587866"/>
            <a:ext cx="1876052" cy="2177716"/>
          </a:xfrm>
          <a:prstGeom prst="rect">
            <a:avLst/>
          </a:prstGeom>
        </p:spPr>
      </p:pic>
      <p:pic>
        <p:nvPicPr>
          <p:cNvPr id="25" name="Picture 24">
            <a:extLst>
              <a:ext uri="{FF2B5EF4-FFF2-40B4-BE49-F238E27FC236}">
                <a16:creationId xmlns:a16="http://schemas.microsoft.com/office/drawing/2014/main" id="{F2643552-EDAB-AA43-BF93-0DE586D5D398}"/>
              </a:ext>
            </a:extLst>
          </p:cNvPr>
          <p:cNvPicPr>
            <a:picLocks noChangeAspect="1"/>
          </p:cNvPicPr>
          <p:nvPr/>
        </p:nvPicPr>
        <p:blipFill rotWithShape="1">
          <a:blip r:embed="rId5"/>
          <a:srcRect l="63527" t="35503" r="9172" b="40751"/>
          <a:stretch/>
        </p:blipFill>
        <p:spPr>
          <a:xfrm>
            <a:off x="4261375" y="1560366"/>
            <a:ext cx="1934762" cy="2177716"/>
          </a:xfrm>
          <a:prstGeom prst="rect">
            <a:avLst/>
          </a:prstGeom>
        </p:spPr>
      </p:pic>
      <p:sp>
        <p:nvSpPr>
          <p:cNvPr id="26" name="TextBox 25">
            <a:extLst>
              <a:ext uri="{FF2B5EF4-FFF2-40B4-BE49-F238E27FC236}">
                <a16:creationId xmlns:a16="http://schemas.microsoft.com/office/drawing/2014/main" id="{3D5DEE3E-1F99-2644-A656-13453C561ACF}"/>
              </a:ext>
            </a:extLst>
          </p:cNvPr>
          <p:cNvSpPr txBox="1"/>
          <p:nvPr/>
        </p:nvSpPr>
        <p:spPr>
          <a:xfrm>
            <a:off x="2702650" y="808898"/>
            <a:ext cx="3353101" cy="738664"/>
          </a:xfrm>
          <a:prstGeom prst="rect">
            <a:avLst/>
          </a:prstGeom>
          <a:noFill/>
        </p:spPr>
        <p:txBody>
          <a:bodyPr wrap="square" rtlCol="0">
            <a:spAutoFit/>
          </a:bodyPr>
          <a:lstStyle/>
          <a:p>
            <a:r>
              <a:rPr lang="en-US" sz="1400" dirty="0"/>
              <a:t>ISMF: thicker sea-ice (left) and less melting (right) near Antarctica, thinner sea ice and more melting off shore from Antarctica</a:t>
            </a:r>
          </a:p>
        </p:txBody>
      </p:sp>
      <p:sp>
        <p:nvSpPr>
          <p:cNvPr id="27" name="TextBox 26">
            <a:extLst>
              <a:ext uri="{FF2B5EF4-FFF2-40B4-BE49-F238E27FC236}">
                <a16:creationId xmlns:a16="http://schemas.microsoft.com/office/drawing/2014/main" id="{542BA9B5-411D-5441-81BE-E1375AD8208A}"/>
              </a:ext>
            </a:extLst>
          </p:cNvPr>
          <p:cNvSpPr txBox="1"/>
          <p:nvPr/>
        </p:nvSpPr>
        <p:spPr>
          <a:xfrm>
            <a:off x="2341886" y="4005905"/>
            <a:ext cx="3976514" cy="1477328"/>
          </a:xfrm>
          <a:prstGeom prst="rect">
            <a:avLst/>
          </a:prstGeom>
          <a:noFill/>
          <a:ln w="12700">
            <a:solidFill>
              <a:srgbClr val="0432FF"/>
            </a:solidFill>
          </a:ln>
        </p:spPr>
        <p:txBody>
          <a:bodyPr wrap="square" rtlCol="0">
            <a:spAutoFit/>
          </a:bodyPr>
          <a:lstStyle/>
          <a:p>
            <a:r>
              <a:rPr lang="en-US" dirty="0">
                <a:solidFill>
                  <a:srgbClr val="0432FF"/>
                </a:solidFill>
              </a:rPr>
              <a:t>The addition of ISMF changes Southern Ocean stratification, convection, and overturning both directly and through its impacts on the rates and locations of of sea ice formation and melting</a:t>
            </a:r>
          </a:p>
        </p:txBody>
      </p:sp>
    </p:spTree>
    <p:extLst>
      <p:ext uri="{BB962C8B-B14F-4D97-AF65-F5344CB8AC3E}">
        <p14:creationId xmlns:p14="http://schemas.microsoft.com/office/powerpoint/2010/main" val="3620925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395" y="929224"/>
            <a:ext cx="8672405" cy="2774813"/>
          </a:xfrm>
        </p:spPr>
        <p:txBody>
          <a:bodyPr/>
          <a:lstStyle/>
          <a:p>
            <a:pPr>
              <a:lnSpc>
                <a:spcPct val="110000"/>
              </a:lnSpc>
              <a:spcAft>
                <a:spcPts val="1200"/>
              </a:spcAft>
            </a:pPr>
            <a:r>
              <a:rPr lang="en-US" sz="2100" dirty="0"/>
              <a:t>Simulation campaign is ~0.5-1 quarter behind </a:t>
            </a:r>
          </a:p>
          <a:p>
            <a:pPr>
              <a:lnSpc>
                <a:spcPct val="110000"/>
              </a:lnSpc>
              <a:spcAft>
                <a:spcPts val="1200"/>
              </a:spcAft>
            </a:pPr>
            <a:r>
              <a:rPr lang="en-US" sz="2100" dirty="0"/>
              <a:t>Largely from “stop-work” to fix model short-comings (S. Ocean freshwater flux from Ant.) that caused significant, negative impacts on simulation quality</a:t>
            </a:r>
          </a:p>
          <a:p>
            <a:pPr>
              <a:lnSpc>
                <a:spcPct val="110000"/>
              </a:lnSpc>
              <a:spcAft>
                <a:spcPts val="1200"/>
              </a:spcAft>
            </a:pPr>
            <a:r>
              <a:rPr lang="en-US" sz="2100" dirty="0"/>
              <a:t>Fixes = new model </a:t>
            </a:r>
            <a:r>
              <a:rPr lang="en-US" sz="2100" dirty="0" err="1"/>
              <a:t>devel</a:t>
            </a:r>
            <a:r>
              <a:rPr lang="en-US" sz="2100" dirty="0"/>
              <a:t>. = E3SM-unique capability to be part of v2 (including significant new support for </a:t>
            </a:r>
            <a:r>
              <a:rPr lang="en-US" sz="2100" dirty="0" err="1"/>
              <a:t>cryo</a:t>
            </a:r>
            <a:r>
              <a:rPr lang="en-US" sz="2100" dirty="0"/>
              <a:t>. sim. configs)</a:t>
            </a:r>
          </a:p>
          <a:p>
            <a:pPr>
              <a:lnSpc>
                <a:spcPct val="110000"/>
              </a:lnSpc>
              <a:spcAft>
                <a:spcPts val="1200"/>
              </a:spcAft>
            </a:pPr>
            <a:r>
              <a:rPr lang="en-US" sz="2100" dirty="0"/>
              <a:t>We are largely on track to complete Q1 simulations by end of Q2</a:t>
            </a:r>
          </a:p>
          <a:p>
            <a:pPr>
              <a:lnSpc>
                <a:spcPct val="110000"/>
              </a:lnSpc>
              <a:spcAft>
                <a:spcPts val="1200"/>
              </a:spcAft>
            </a:pPr>
            <a:r>
              <a:rPr lang="en-US" sz="2100" dirty="0"/>
              <a:t>Other new development for v2 will be fairly limited (but &gt;0)</a:t>
            </a:r>
          </a:p>
          <a:p>
            <a:pPr>
              <a:lnSpc>
                <a:spcPct val="110000"/>
              </a:lnSpc>
              <a:spcAft>
                <a:spcPts val="1200"/>
              </a:spcAft>
            </a:pPr>
            <a:r>
              <a:rPr lang="en-US" sz="2100" dirty="0"/>
              <a:t>Significant v1 biases </a:t>
            </a:r>
            <a:r>
              <a:rPr lang="en-US" sz="2100" i="1" dirty="0"/>
              <a:t>could</a:t>
            </a:r>
            <a:r>
              <a:rPr lang="en-US" sz="2100" dirty="0"/>
              <a:t> limit our ability to reach v1 science goals</a:t>
            </a:r>
          </a:p>
          <a:p>
            <a:pPr>
              <a:lnSpc>
                <a:spcPct val="110000"/>
              </a:lnSpc>
              <a:spcAft>
                <a:spcPts val="1200"/>
              </a:spcAft>
            </a:pPr>
            <a:r>
              <a:rPr lang="en-US" sz="2100" dirty="0"/>
              <a:t>Progress being made on characterizing &amp; understanding these biases</a:t>
            </a:r>
          </a:p>
        </p:txBody>
      </p:sp>
      <p:sp>
        <p:nvSpPr>
          <p:cNvPr id="4" name="Title 1"/>
          <p:cNvSpPr>
            <a:spLocks noGrp="1"/>
          </p:cNvSpPr>
          <p:nvPr>
            <p:ph type="title"/>
          </p:nvPr>
        </p:nvSpPr>
        <p:spPr>
          <a:xfrm>
            <a:off x="457200" y="268264"/>
            <a:ext cx="8229600" cy="452163"/>
          </a:xfrm>
        </p:spPr>
        <p:txBody>
          <a:bodyPr/>
          <a:lstStyle/>
          <a:p>
            <a:pPr algn="ctr"/>
            <a:r>
              <a:rPr lang="en-US" dirty="0"/>
              <a:t>Summary</a:t>
            </a:r>
          </a:p>
        </p:txBody>
      </p:sp>
      <p:sp>
        <p:nvSpPr>
          <p:cNvPr id="8" name="Content Placeholder 2"/>
          <p:cNvSpPr txBox="1">
            <a:spLocks/>
          </p:cNvSpPr>
          <p:nvPr/>
        </p:nvSpPr>
        <p:spPr>
          <a:xfrm>
            <a:off x="594052" y="6045330"/>
            <a:ext cx="4883207" cy="1253050"/>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i="1" dirty="0">
              <a:solidFill>
                <a:srgbClr val="002060"/>
              </a:solidFill>
            </a:endParaRPr>
          </a:p>
          <a:p>
            <a:endParaRPr lang="en-US" sz="1600" b="1" i="1" dirty="0">
              <a:solidFill>
                <a:srgbClr val="002060"/>
              </a:solidFill>
            </a:endParaRPr>
          </a:p>
          <a:p>
            <a:pPr marL="457200" lvl="1" indent="0">
              <a:buFont typeface="Arial"/>
              <a:buNone/>
            </a:pPr>
            <a:endParaRPr lang="en-US" sz="1600" b="1" i="1" dirty="0">
              <a:solidFill>
                <a:srgbClr val="002060"/>
              </a:solidFill>
            </a:endParaRPr>
          </a:p>
          <a:p>
            <a:pPr lvl="1"/>
            <a:endParaRPr lang="en-US" sz="1600" b="1" i="1" dirty="0">
              <a:solidFill>
                <a:srgbClr val="002060"/>
              </a:solidFill>
            </a:endParaRPr>
          </a:p>
          <a:p>
            <a:endParaRPr lang="en-US" sz="1600" b="1" i="1" dirty="0">
              <a:solidFill>
                <a:srgbClr val="002060"/>
              </a:solidFill>
            </a:endParaRPr>
          </a:p>
        </p:txBody>
      </p:sp>
    </p:spTree>
    <p:extLst>
      <p:ext uri="{BB962C8B-B14F-4D97-AF65-F5344CB8AC3E}">
        <p14:creationId xmlns:p14="http://schemas.microsoft.com/office/powerpoint/2010/main" val="1679795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785AB5E-E4BA-884F-B2CA-D86675D071BA}"/>
              </a:ext>
            </a:extLst>
          </p:cNvPr>
          <p:cNvSpPr/>
          <p:nvPr/>
        </p:nvSpPr>
        <p:spPr>
          <a:xfrm>
            <a:off x="-1320" y="668687"/>
            <a:ext cx="9144000" cy="5469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Title 1"/>
          <p:cNvSpPr txBox="1">
            <a:spLocks noGrp="1"/>
          </p:cNvSpPr>
          <p:nvPr>
            <p:ph type="title"/>
          </p:nvPr>
        </p:nvSpPr>
        <p:spPr>
          <a:xfrm>
            <a:off x="440266" y="101046"/>
            <a:ext cx="8229601" cy="544170"/>
          </a:xfrm>
          <a:prstGeom prst="rect">
            <a:avLst/>
          </a:prstGeom>
        </p:spPr>
        <p:txBody>
          <a:bodyPr/>
          <a:lstStyle>
            <a:lvl1pPr>
              <a:defRPr sz="3400"/>
            </a:lvl1pPr>
          </a:lstStyle>
          <a:p>
            <a:pPr algn="ctr"/>
            <a:r>
              <a:rPr lang="en-US" dirty="0"/>
              <a:t>V1</a:t>
            </a:r>
            <a:r>
              <a:rPr dirty="0"/>
              <a:t> Cryosphere Science Question</a:t>
            </a:r>
          </a:p>
        </p:txBody>
      </p:sp>
      <p:sp>
        <p:nvSpPr>
          <p:cNvPr id="102" name="Content Placeholder 2"/>
          <p:cNvSpPr txBox="1">
            <a:spLocks noGrp="1"/>
          </p:cNvSpPr>
          <p:nvPr>
            <p:ph type="body" sz="quarter" idx="1"/>
          </p:nvPr>
        </p:nvSpPr>
        <p:spPr>
          <a:xfrm>
            <a:off x="145983" y="819391"/>
            <a:ext cx="8861158" cy="543773"/>
          </a:xfrm>
          <a:prstGeom prst="rect">
            <a:avLst/>
          </a:prstGeom>
        </p:spPr>
        <p:txBody>
          <a:bodyPr>
            <a:noAutofit/>
          </a:bodyPr>
          <a:lstStyle/>
          <a:p>
            <a:pPr marL="0" indent="0">
              <a:lnSpc>
                <a:spcPct val="120000"/>
              </a:lnSpc>
              <a:spcBef>
                <a:spcPts val="0"/>
              </a:spcBef>
              <a:spcAft>
                <a:spcPts val="600"/>
              </a:spcAft>
              <a:buClrTx/>
              <a:buSzTx/>
              <a:buFontTx/>
              <a:buNone/>
              <a:defRPr sz="1800"/>
            </a:pPr>
            <a:r>
              <a:rPr sz="2000" b="1" dirty="0">
                <a:solidFill>
                  <a:srgbClr val="8EA9BA"/>
                </a:solidFill>
              </a:rPr>
              <a:t>SCIENTIFIC QUESTION:</a:t>
            </a:r>
            <a:r>
              <a:rPr sz="2000" dirty="0">
                <a:solidFill>
                  <a:srgbClr val="8EA9BA"/>
                </a:solidFill>
              </a:rPr>
              <a:t> </a:t>
            </a:r>
            <a:r>
              <a:rPr sz="2000" dirty="0"/>
              <a:t>What are the impacts of ocean-ice shelf interactions on melting of the Antarctic Ice Sheet, the global climate, and sea level rise?</a:t>
            </a:r>
          </a:p>
        </p:txBody>
      </p:sp>
      <p:grpSp>
        <p:nvGrpSpPr>
          <p:cNvPr id="120" name="Group"/>
          <p:cNvGrpSpPr/>
          <p:nvPr/>
        </p:nvGrpSpPr>
        <p:grpSpPr>
          <a:xfrm>
            <a:off x="4687887" y="2925156"/>
            <a:ext cx="4136835" cy="2499590"/>
            <a:chOff x="0" y="0"/>
            <a:chExt cx="4136834" cy="2499588"/>
          </a:xfrm>
        </p:grpSpPr>
        <p:sp>
          <p:nvSpPr>
            <p:cNvPr id="103" name="Line"/>
            <p:cNvSpPr/>
            <p:nvPr/>
          </p:nvSpPr>
          <p:spPr>
            <a:xfrm>
              <a:off x="0" y="0"/>
              <a:ext cx="2752809" cy="9147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63" y="31"/>
                    <a:pt x="726" y="62"/>
                    <a:pt x="1088" y="93"/>
                  </a:cubicBezTo>
                  <a:cubicBezTo>
                    <a:pt x="1451" y="124"/>
                    <a:pt x="1814" y="155"/>
                    <a:pt x="2177" y="185"/>
                  </a:cubicBezTo>
                  <a:cubicBezTo>
                    <a:pt x="2603" y="263"/>
                    <a:pt x="3027" y="455"/>
                    <a:pt x="3445" y="760"/>
                  </a:cubicBezTo>
                  <a:cubicBezTo>
                    <a:pt x="3909" y="1100"/>
                    <a:pt x="4363" y="1578"/>
                    <a:pt x="4803" y="2189"/>
                  </a:cubicBezTo>
                  <a:cubicBezTo>
                    <a:pt x="5137" y="2480"/>
                    <a:pt x="5464" y="2846"/>
                    <a:pt x="5784" y="3284"/>
                  </a:cubicBezTo>
                  <a:cubicBezTo>
                    <a:pt x="6160" y="3801"/>
                    <a:pt x="6524" y="4417"/>
                    <a:pt x="6873" y="5127"/>
                  </a:cubicBezTo>
                  <a:lnTo>
                    <a:pt x="8824" y="9611"/>
                  </a:lnTo>
                  <a:lnTo>
                    <a:pt x="10444" y="14114"/>
                  </a:lnTo>
                  <a:lnTo>
                    <a:pt x="12158" y="18158"/>
                  </a:lnTo>
                  <a:cubicBezTo>
                    <a:pt x="12579" y="18883"/>
                    <a:pt x="13018" y="19473"/>
                    <a:pt x="13470" y="19922"/>
                  </a:cubicBezTo>
                  <a:cubicBezTo>
                    <a:pt x="13892" y="20342"/>
                    <a:pt x="14324" y="20636"/>
                    <a:pt x="14761" y="20801"/>
                  </a:cubicBezTo>
                  <a:lnTo>
                    <a:pt x="16903" y="21315"/>
                  </a:lnTo>
                  <a:lnTo>
                    <a:pt x="19033" y="21596"/>
                  </a:lnTo>
                  <a:lnTo>
                    <a:pt x="21600" y="21600"/>
                  </a:lnTo>
                </a:path>
              </a:pathLst>
            </a:custGeom>
            <a:noFill/>
            <a:ln w="25400" cap="flat">
              <a:solidFill>
                <a:srgbClr val="A7A7A7"/>
              </a:solidFill>
              <a:prstDash val="solid"/>
              <a:round/>
            </a:ln>
            <a:effectLst/>
          </p:spPr>
          <p:txBody>
            <a:bodyPr wrap="square" lIns="45719" tIns="45719" rIns="45719" bIns="45719" numCol="1" anchor="t">
              <a:noAutofit/>
            </a:bodyPr>
            <a:lstStyle/>
            <a:p>
              <a:endParaRPr/>
            </a:p>
          </p:txBody>
        </p:sp>
        <p:sp>
          <p:nvSpPr>
            <p:cNvPr id="104" name="Line"/>
            <p:cNvSpPr/>
            <p:nvPr/>
          </p:nvSpPr>
          <p:spPr>
            <a:xfrm>
              <a:off x="1673618" y="913050"/>
              <a:ext cx="1073422" cy="6343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88" y="6562"/>
                  </a:lnTo>
                  <a:cubicBezTo>
                    <a:pt x="21513" y="8180"/>
                    <a:pt x="21061" y="9642"/>
                    <a:pt x="20362" y="10529"/>
                  </a:cubicBezTo>
                  <a:cubicBezTo>
                    <a:pt x="19653" y="11427"/>
                    <a:pt x="18770" y="11633"/>
                    <a:pt x="17973" y="11088"/>
                  </a:cubicBezTo>
                  <a:cubicBezTo>
                    <a:pt x="16409" y="10331"/>
                    <a:pt x="14800" y="9980"/>
                    <a:pt x="13189" y="10045"/>
                  </a:cubicBezTo>
                  <a:cubicBezTo>
                    <a:pt x="11616" y="10109"/>
                    <a:pt x="10054" y="10568"/>
                    <a:pt x="8542" y="11412"/>
                  </a:cubicBezTo>
                  <a:cubicBezTo>
                    <a:pt x="7388" y="11753"/>
                    <a:pt x="6271" y="12468"/>
                    <a:pt x="5238" y="13526"/>
                  </a:cubicBezTo>
                  <a:cubicBezTo>
                    <a:pt x="4750" y="14025"/>
                    <a:pt x="4284" y="14598"/>
                    <a:pt x="3844" y="15240"/>
                  </a:cubicBezTo>
                  <a:cubicBezTo>
                    <a:pt x="3056" y="16174"/>
                    <a:pt x="2311" y="17238"/>
                    <a:pt x="1617" y="18420"/>
                  </a:cubicBezTo>
                  <a:cubicBezTo>
                    <a:pt x="1040" y="19404"/>
                    <a:pt x="499" y="20466"/>
                    <a:pt x="0" y="21600"/>
                  </a:cubicBezTo>
                </a:path>
              </a:pathLst>
            </a:custGeom>
            <a:noFill/>
            <a:ln w="12700" cap="flat">
              <a:solidFill>
                <a:schemeClr val="accent1"/>
              </a:solidFill>
              <a:prstDash val="solid"/>
              <a:round/>
            </a:ln>
            <a:effectLst/>
          </p:spPr>
          <p:txBody>
            <a:bodyPr wrap="square" lIns="45719" tIns="45719" rIns="45719" bIns="45719" numCol="1" anchor="t">
              <a:noAutofit/>
            </a:bodyPr>
            <a:lstStyle/>
            <a:p>
              <a:endParaRPr/>
            </a:p>
          </p:txBody>
        </p:sp>
        <p:sp>
          <p:nvSpPr>
            <p:cNvPr id="105" name="Line"/>
            <p:cNvSpPr/>
            <p:nvPr/>
          </p:nvSpPr>
          <p:spPr>
            <a:xfrm>
              <a:off x="17535" y="1557612"/>
              <a:ext cx="1663344" cy="6651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236" y="840"/>
                    <a:pt x="20898" y="1767"/>
                    <a:pt x="20589" y="2771"/>
                  </a:cubicBezTo>
                  <a:cubicBezTo>
                    <a:pt x="20239" y="3906"/>
                    <a:pt x="19927" y="5134"/>
                    <a:pt x="19658" y="6439"/>
                  </a:cubicBezTo>
                  <a:cubicBezTo>
                    <a:pt x="16378" y="9151"/>
                    <a:pt x="13089" y="11778"/>
                    <a:pt x="9792" y="14319"/>
                  </a:cubicBezTo>
                  <a:cubicBezTo>
                    <a:pt x="6536" y="16830"/>
                    <a:pt x="3272" y="19257"/>
                    <a:pt x="0" y="21600"/>
                  </a:cubicBezTo>
                </a:path>
              </a:pathLst>
            </a:custGeom>
            <a:noFill/>
            <a:ln w="38100" cap="flat">
              <a:solidFill>
                <a:srgbClr val="000000"/>
              </a:solidFill>
              <a:prstDash val="solid"/>
              <a:round/>
            </a:ln>
            <a:effectLst/>
          </p:spPr>
          <p:txBody>
            <a:bodyPr wrap="square" lIns="45719" tIns="45719" rIns="45719" bIns="45719" numCol="1" anchor="t">
              <a:noAutofit/>
            </a:bodyPr>
            <a:lstStyle/>
            <a:p>
              <a:endParaRPr/>
            </a:p>
          </p:txBody>
        </p:sp>
        <p:sp>
          <p:nvSpPr>
            <p:cNvPr id="106" name="Line"/>
            <p:cNvSpPr/>
            <p:nvPr/>
          </p:nvSpPr>
          <p:spPr>
            <a:xfrm>
              <a:off x="1680299" y="1568823"/>
              <a:ext cx="2194181" cy="930765"/>
            </a:xfrm>
            <a:custGeom>
              <a:avLst/>
              <a:gdLst/>
              <a:ahLst/>
              <a:cxnLst>
                <a:cxn ang="0">
                  <a:pos x="wd2" y="hd2"/>
                </a:cxn>
                <a:cxn ang="5400000">
                  <a:pos x="wd2" y="hd2"/>
                </a:cxn>
                <a:cxn ang="10800000">
                  <a:pos x="wd2" y="hd2"/>
                </a:cxn>
                <a:cxn ang="16200000">
                  <a:pos x="wd2" y="hd2"/>
                </a:cxn>
              </a:cxnLst>
              <a:rect l="0" t="0" r="r" b="b"/>
              <a:pathLst>
                <a:path w="21600" h="21468" extrusionOk="0">
                  <a:moveTo>
                    <a:pt x="0" y="0"/>
                  </a:moveTo>
                  <a:cubicBezTo>
                    <a:pt x="592" y="659"/>
                    <a:pt x="1162" y="1452"/>
                    <a:pt x="1704" y="2370"/>
                  </a:cubicBezTo>
                  <a:cubicBezTo>
                    <a:pt x="2302" y="3382"/>
                    <a:pt x="2863" y="4543"/>
                    <a:pt x="3382" y="5836"/>
                  </a:cubicBezTo>
                  <a:cubicBezTo>
                    <a:pt x="3754" y="6201"/>
                    <a:pt x="4147" y="6395"/>
                    <a:pt x="4543" y="6410"/>
                  </a:cubicBezTo>
                  <a:cubicBezTo>
                    <a:pt x="4918" y="6424"/>
                    <a:pt x="5292" y="6277"/>
                    <a:pt x="5651" y="5974"/>
                  </a:cubicBezTo>
                  <a:cubicBezTo>
                    <a:pt x="6842" y="5461"/>
                    <a:pt x="8028" y="4869"/>
                    <a:pt x="9209" y="4198"/>
                  </a:cubicBezTo>
                  <a:cubicBezTo>
                    <a:pt x="10014" y="3741"/>
                    <a:pt x="10817" y="3248"/>
                    <a:pt x="11616" y="2718"/>
                  </a:cubicBezTo>
                  <a:cubicBezTo>
                    <a:pt x="11954" y="3617"/>
                    <a:pt x="12271" y="4567"/>
                    <a:pt x="12568" y="5564"/>
                  </a:cubicBezTo>
                  <a:cubicBezTo>
                    <a:pt x="13655" y="9216"/>
                    <a:pt x="14446" y="13441"/>
                    <a:pt x="14890" y="17967"/>
                  </a:cubicBezTo>
                  <a:cubicBezTo>
                    <a:pt x="14843" y="19228"/>
                    <a:pt x="15077" y="20444"/>
                    <a:pt x="15487" y="21066"/>
                  </a:cubicBezTo>
                  <a:cubicBezTo>
                    <a:pt x="15805" y="21549"/>
                    <a:pt x="16189" y="21600"/>
                    <a:pt x="16523" y="21204"/>
                  </a:cubicBezTo>
                  <a:lnTo>
                    <a:pt x="21600" y="20848"/>
                  </a:lnTo>
                </a:path>
              </a:pathLst>
            </a:custGeom>
            <a:noFill/>
            <a:ln w="38100" cap="flat">
              <a:solidFill>
                <a:srgbClr val="000000"/>
              </a:solidFill>
              <a:prstDash val="solid"/>
              <a:round/>
            </a:ln>
            <a:effectLst/>
          </p:spPr>
          <p:txBody>
            <a:bodyPr wrap="square" lIns="45719" tIns="45719" rIns="45719" bIns="45719" numCol="1" anchor="t">
              <a:noAutofit/>
            </a:bodyPr>
            <a:lstStyle/>
            <a:p>
              <a:endParaRPr/>
            </a:p>
          </p:txBody>
        </p:sp>
        <p:sp>
          <p:nvSpPr>
            <p:cNvPr id="107" name="Line"/>
            <p:cNvSpPr/>
            <p:nvPr/>
          </p:nvSpPr>
          <p:spPr>
            <a:xfrm>
              <a:off x="1830667" y="1542785"/>
              <a:ext cx="1975759" cy="6077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792" y="20402"/>
                  </a:lnTo>
                  <a:cubicBezTo>
                    <a:pt x="17416" y="20305"/>
                    <a:pt x="17051" y="19877"/>
                    <a:pt x="16728" y="19154"/>
                  </a:cubicBezTo>
                  <a:cubicBezTo>
                    <a:pt x="16391" y="18397"/>
                    <a:pt x="16108" y="17341"/>
                    <a:pt x="15906" y="16079"/>
                  </a:cubicBezTo>
                  <a:cubicBezTo>
                    <a:pt x="15508" y="14077"/>
                    <a:pt x="15131" y="12017"/>
                    <a:pt x="14778" y="9901"/>
                  </a:cubicBezTo>
                  <a:cubicBezTo>
                    <a:pt x="14543" y="8498"/>
                    <a:pt x="14318" y="7071"/>
                    <a:pt x="14104" y="5622"/>
                  </a:cubicBezTo>
                  <a:cubicBezTo>
                    <a:pt x="13911" y="4133"/>
                    <a:pt x="13631" y="2829"/>
                    <a:pt x="13283" y="1806"/>
                  </a:cubicBezTo>
                  <a:cubicBezTo>
                    <a:pt x="13080" y="1207"/>
                    <a:pt x="12856" y="713"/>
                    <a:pt x="12618" y="336"/>
                  </a:cubicBezTo>
                  <a:cubicBezTo>
                    <a:pt x="12326" y="205"/>
                    <a:pt x="12032" y="128"/>
                    <a:pt x="11739" y="106"/>
                  </a:cubicBezTo>
                  <a:cubicBezTo>
                    <a:pt x="11401" y="80"/>
                    <a:pt x="11064" y="125"/>
                    <a:pt x="10728" y="243"/>
                  </a:cubicBezTo>
                  <a:lnTo>
                    <a:pt x="8435" y="1877"/>
                  </a:lnTo>
                  <a:lnTo>
                    <a:pt x="4883" y="5861"/>
                  </a:lnTo>
                  <a:cubicBezTo>
                    <a:pt x="4491" y="6563"/>
                    <a:pt x="4063" y="6935"/>
                    <a:pt x="3629" y="6950"/>
                  </a:cubicBezTo>
                  <a:cubicBezTo>
                    <a:pt x="3129" y="6968"/>
                    <a:pt x="2635" y="6513"/>
                    <a:pt x="2195" y="5628"/>
                  </a:cubicBezTo>
                  <a:cubicBezTo>
                    <a:pt x="1747" y="5093"/>
                    <a:pt x="1325" y="4306"/>
                    <a:pt x="941" y="3295"/>
                  </a:cubicBezTo>
                  <a:cubicBezTo>
                    <a:pt x="587" y="2366"/>
                    <a:pt x="271" y="1257"/>
                    <a:pt x="0" y="0"/>
                  </a:cubicBezTo>
                </a:path>
              </a:pathLst>
            </a:custGeom>
            <a:noFill/>
            <a:ln w="25400" cap="flat">
              <a:solidFill>
                <a:schemeClr val="accent2">
                  <a:satOff val="-4966"/>
                  <a:lumOff val="-10549"/>
                </a:schemeClr>
              </a:solidFill>
              <a:prstDash val="solid"/>
              <a:round/>
              <a:tailEnd type="triangle" w="med" len="med"/>
            </a:ln>
            <a:effectLst/>
          </p:spPr>
          <p:txBody>
            <a:bodyPr wrap="square" lIns="45719" tIns="45719" rIns="45719" bIns="45719" numCol="1" anchor="t">
              <a:noAutofit/>
            </a:bodyPr>
            <a:lstStyle/>
            <a:p>
              <a:endParaRPr/>
            </a:p>
          </p:txBody>
        </p:sp>
        <p:sp>
          <p:nvSpPr>
            <p:cNvPr id="108" name="Line"/>
            <p:cNvSpPr/>
            <p:nvPr/>
          </p:nvSpPr>
          <p:spPr>
            <a:xfrm>
              <a:off x="2052964" y="968457"/>
              <a:ext cx="1002743" cy="593118"/>
            </a:xfrm>
            <a:custGeom>
              <a:avLst/>
              <a:gdLst/>
              <a:ahLst/>
              <a:cxnLst>
                <a:cxn ang="0">
                  <a:pos x="wd2" y="hd2"/>
                </a:cxn>
                <a:cxn ang="5400000">
                  <a:pos x="wd2" y="hd2"/>
                </a:cxn>
                <a:cxn ang="10800000">
                  <a:pos x="wd2" y="hd2"/>
                </a:cxn>
                <a:cxn ang="16200000">
                  <a:pos x="wd2" y="hd2"/>
                </a:cxn>
              </a:cxnLst>
              <a:rect l="0" t="0" r="r" b="b"/>
              <a:pathLst>
                <a:path w="21585" h="21542" extrusionOk="0">
                  <a:moveTo>
                    <a:pt x="21571" y="0"/>
                  </a:moveTo>
                  <a:cubicBezTo>
                    <a:pt x="21600" y="1666"/>
                    <a:pt x="21584" y="3333"/>
                    <a:pt x="21524" y="4996"/>
                  </a:cubicBezTo>
                  <a:cubicBezTo>
                    <a:pt x="21468" y="6527"/>
                    <a:pt x="21374" y="8052"/>
                    <a:pt x="21243" y="9568"/>
                  </a:cubicBezTo>
                  <a:cubicBezTo>
                    <a:pt x="20958" y="10964"/>
                    <a:pt x="20551" y="12268"/>
                    <a:pt x="20038" y="13429"/>
                  </a:cubicBezTo>
                  <a:cubicBezTo>
                    <a:pt x="19517" y="14609"/>
                    <a:pt x="18893" y="15626"/>
                    <a:pt x="18191" y="16440"/>
                  </a:cubicBezTo>
                  <a:cubicBezTo>
                    <a:pt x="17219" y="17200"/>
                    <a:pt x="16224" y="17862"/>
                    <a:pt x="15212" y="18424"/>
                  </a:cubicBezTo>
                  <a:cubicBezTo>
                    <a:pt x="14233" y="18968"/>
                    <a:pt x="13239" y="19417"/>
                    <a:pt x="12234" y="19770"/>
                  </a:cubicBezTo>
                  <a:cubicBezTo>
                    <a:pt x="11279" y="20204"/>
                    <a:pt x="10313" y="20551"/>
                    <a:pt x="9340" y="20810"/>
                  </a:cubicBezTo>
                  <a:cubicBezTo>
                    <a:pt x="8380" y="21066"/>
                    <a:pt x="7414" y="21235"/>
                    <a:pt x="6445" y="21318"/>
                  </a:cubicBezTo>
                  <a:cubicBezTo>
                    <a:pt x="5336" y="21546"/>
                    <a:pt x="4218" y="21600"/>
                    <a:pt x="3104" y="21479"/>
                  </a:cubicBezTo>
                  <a:cubicBezTo>
                    <a:pt x="2059" y="21366"/>
                    <a:pt x="1021" y="21100"/>
                    <a:pt x="0" y="20683"/>
                  </a:cubicBezTo>
                </a:path>
              </a:pathLst>
            </a:custGeom>
            <a:noFill/>
            <a:ln w="25400" cap="flat">
              <a:solidFill>
                <a:schemeClr val="accent1"/>
              </a:solidFill>
              <a:prstDash val="solid"/>
              <a:round/>
              <a:tailEnd type="triangle" w="med" len="med"/>
            </a:ln>
            <a:effectLst/>
          </p:spPr>
          <p:txBody>
            <a:bodyPr wrap="square" lIns="45719" tIns="45719" rIns="45719" bIns="45719" numCol="1" anchor="t">
              <a:noAutofit/>
            </a:bodyPr>
            <a:lstStyle/>
            <a:p>
              <a:endParaRPr/>
            </a:p>
          </p:txBody>
        </p:sp>
        <p:sp>
          <p:nvSpPr>
            <p:cNvPr id="109" name="Line"/>
            <p:cNvSpPr/>
            <p:nvPr/>
          </p:nvSpPr>
          <p:spPr>
            <a:xfrm>
              <a:off x="1818215" y="1333046"/>
              <a:ext cx="718567" cy="157409"/>
            </a:xfrm>
            <a:custGeom>
              <a:avLst/>
              <a:gdLst/>
              <a:ahLst/>
              <a:cxnLst>
                <a:cxn ang="0">
                  <a:pos x="wd2" y="hd2"/>
                </a:cxn>
                <a:cxn ang="5400000">
                  <a:pos x="wd2" y="hd2"/>
                </a:cxn>
                <a:cxn ang="10800000">
                  <a:pos x="wd2" y="hd2"/>
                </a:cxn>
                <a:cxn ang="16200000">
                  <a:pos x="wd2" y="hd2"/>
                </a:cxn>
              </a:cxnLst>
              <a:rect l="0" t="0" r="r" b="b"/>
              <a:pathLst>
                <a:path w="21600" h="21478" extrusionOk="0">
                  <a:moveTo>
                    <a:pt x="0" y="21478"/>
                  </a:moveTo>
                  <a:cubicBezTo>
                    <a:pt x="736" y="18476"/>
                    <a:pt x="1525" y="15847"/>
                    <a:pt x="2357" y="13625"/>
                  </a:cubicBezTo>
                  <a:cubicBezTo>
                    <a:pt x="3036" y="11811"/>
                    <a:pt x="3741" y="10275"/>
                    <a:pt x="4465" y="9032"/>
                  </a:cubicBezTo>
                  <a:cubicBezTo>
                    <a:pt x="5547" y="7467"/>
                    <a:pt x="6644" y="6208"/>
                    <a:pt x="7751" y="5260"/>
                  </a:cubicBezTo>
                  <a:cubicBezTo>
                    <a:pt x="9028" y="4168"/>
                    <a:pt x="10316" y="3490"/>
                    <a:pt x="11609" y="3231"/>
                  </a:cubicBezTo>
                  <a:cubicBezTo>
                    <a:pt x="13089" y="2141"/>
                    <a:pt x="14576" y="1326"/>
                    <a:pt x="16067" y="787"/>
                  </a:cubicBezTo>
                  <a:cubicBezTo>
                    <a:pt x="17908" y="121"/>
                    <a:pt x="19754" y="-122"/>
                    <a:pt x="21600" y="58"/>
                  </a:cubicBezTo>
                </a:path>
              </a:pathLst>
            </a:custGeom>
            <a:noFill/>
            <a:ln w="25400" cap="flat">
              <a:solidFill>
                <a:schemeClr val="accent3">
                  <a:satOff val="-6373"/>
                  <a:lumOff val="-10823"/>
                </a:schemeClr>
              </a:solidFill>
              <a:prstDash val="solid"/>
              <a:round/>
              <a:tailEnd type="triangle" w="med" len="med"/>
            </a:ln>
            <a:effectLst/>
          </p:spPr>
          <p:txBody>
            <a:bodyPr wrap="square" lIns="45719" tIns="45719" rIns="45719" bIns="45719" numCol="1" anchor="t">
              <a:noAutofit/>
            </a:bodyPr>
            <a:lstStyle/>
            <a:p>
              <a:endParaRPr/>
            </a:p>
          </p:txBody>
        </p:sp>
        <p:sp>
          <p:nvSpPr>
            <p:cNvPr id="110" name="Line"/>
            <p:cNvSpPr/>
            <p:nvPr/>
          </p:nvSpPr>
          <p:spPr>
            <a:xfrm>
              <a:off x="2663809" y="942952"/>
              <a:ext cx="164147" cy="39229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255" y="1874"/>
                    <a:pt x="20782" y="3742"/>
                    <a:pt x="20179" y="5601"/>
                  </a:cubicBezTo>
                  <a:cubicBezTo>
                    <a:pt x="19590" y="7420"/>
                    <a:pt x="18878" y="9230"/>
                    <a:pt x="18044" y="11027"/>
                  </a:cubicBezTo>
                  <a:cubicBezTo>
                    <a:pt x="17804" y="12086"/>
                    <a:pt x="17195" y="13118"/>
                    <a:pt x="16242" y="14080"/>
                  </a:cubicBezTo>
                  <a:cubicBezTo>
                    <a:pt x="15485" y="14845"/>
                    <a:pt x="14518" y="15557"/>
                    <a:pt x="13368" y="16197"/>
                  </a:cubicBezTo>
                  <a:lnTo>
                    <a:pt x="0" y="21600"/>
                  </a:lnTo>
                </a:path>
              </a:pathLst>
            </a:custGeom>
            <a:noFill/>
            <a:ln w="25400" cap="flat">
              <a:solidFill>
                <a:schemeClr val="accent5">
                  <a:satOff val="-6843"/>
                  <a:lumOff val="-10705"/>
                </a:schemeClr>
              </a:solidFill>
              <a:prstDash val="solid"/>
              <a:round/>
              <a:tailEnd type="triangle" w="med" len="med"/>
            </a:ln>
            <a:effectLst/>
          </p:spPr>
          <p:txBody>
            <a:bodyPr wrap="square" lIns="45719" tIns="45719" rIns="45719" bIns="45719" numCol="1" anchor="t">
              <a:noAutofit/>
            </a:bodyPr>
            <a:lstStyle/>
            <a:p>
              <a:endParaRPr/>
            </a:p>
          </p:txBody>
        </p:sp>
        <p:sp>
          <p:nvSpPr>
            <p:cNvPr id="111" name="Line"/>
            <p:cNvSpPr/>
            <p:nvPr/>
          </p:nvSpPr>
          <p:spPr>
            <a:xfrm flipH="1" flipV="1">
              <a:off x="2744845" y="914206"/>
              <a:ext cx="1199295" cy="1"/>
            </a:xfrm>
            <a:prstGeom prst="line">
              <a:avLst/>
            </a:prstGeom>
            <a:noFill/>
            <a:ln w="25400" cap="flat">
              <a:solidFill>
                <a:schemeClr val="accent4">
                  <a:satOff val="-1335"/>
                  <a:lumOff val="-10274"/>
                </a:schemeClr>
              </a:solidFill>
              <a:prstDash val="solid"/>
              <a:round/>
            </a:ln>
            <a:effectLst/>
          </p:spPr>
          <p:txBody>
            <a:bodyPr wrap="square" lIns="45719" tIns="45719" rIns="45719" bIns="45719" numCol="1" anchor="t">
              <a:noAutofit/>
            </a:bodyPr>
            <a:lstStyle/>
            <a:p>
              <a:endParaRPr/>
            </a:p>
          </p:txBody>
        </p:sp>
        <p:sp>
          <p:nvSpPr>
            <p:cNvPr id="112" name="Rectangle"/>
            <p:cNvSpPr/>
            <p:nvPr/>
          </p:nvSpPr>
          <p:spPr>
            <a:xfrm>
              <a:off x="2945980" y="866476"/>
              <a:ext cx="214972" cy="98684"/>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113" name="CDW"/>
            <p:cNvSpPr txBox="1"/>
            <p:nvPr/>
          </p:nvSpPr>
          <p:spPr>
            <a:xfrm>
              <a:off x="3811785" y="2078128"/>
              <a:ext cx="325049" cy="1830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t>CDW</a:t>
              </a:r>
            </a:p>
          </p:txBody>
        </p:sp>
        <p:sp>
          <p:nvSpPr>
            <p:cNvPr id="114" name="high-salinity…"/>
            <p:cNvSpPr txBox="1"/>
            <p:nvPr/>
          </p:nvSpPr>
          <p:spPr>
            <a:xfrm>
              <a:off x="3074764" y="968184"/>
              <a:ext cx="539458" cy="2816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p>
              <a:pPr algn="ctr">
                <a:defRPr sz="600"/>
              </a:pPr>
              <a:r>
                <a:t>high-salinity</a:t>
              </a:r>
            </a:p>
            <a:p>
              <a:pPr algn="ctr">
                <a:defRPr sz="600"/>
              </a:pPr>
              <a:r>
                <a:t>shelf water</a:t>
              </a:r>
            </a:p>
          </p:txBody>
        </p:sp>
        <p:sp>
          <p:nvSpPr>
            <p:cNvPr id="115" name="tidal"/>
            <p:cNvSpPr txBox="1"/>
            <p:nvPr/>
          </p:nvSpPr>
          <p:spPr>
            <a:xfrm>
              <a:off x="2694110" y="1167307"/>
              <a:ext cx="373217" cy="1696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t>tidal</a:t>
              </a:r>
            </a:p>
          </p:txBody>
        </p:sp>
        <p:sp>
          <p:nvSpPr>
            <p:cNvPr id="116" name="plume"/>
            <p:cNvSpPr txBox="1"/>
            <p:nvPr/>
          </p:nvSpPr>
          <p:spPr>
            <a:xfrm>
              <a:off x="2210849" y="1332885"/>
              <a:ext cx="373217" cy="1830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t>plume</a:t>
              </a:r>
            </a:p>
          </p:txBody>
        </p:sp>
        <p:sp>
          <p:nvSpPr>
            <p:cNvPr id="119" name="ice shelf"/>
            <p:cNvSpPr txBox="1"/>
            <p:nvPr/>
          </p:nvSpPr>
          <p:spPr>
            <a:xfrm>
              <a:off x="2025313" y="968184"/>
              <a:ext cx="619346" cy="1830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t>ice shelf</a:t>
              </a:r>
            </a:p>
          </p:txBody>
        </p:sp>
      </p:grpSp>
      <p:grpSp>
        <p:nvGrpSpPr>
          <p:cNvPr id="128" name="Group"/>
          <p:cNvGrpSpPr/>
          <p:nvPr/>
        </p:nvGrpSpPr>
        <p:grpSpPr>
          <a:xfrm>
            <a:off x="361420" y="2804591"/>
            <a:ext cx="3944142" cy="2499589"/>
            <a:chOff x="0" y="0"/>
            <a:chExt cx="3944140" cy="2499588"/>
          </a:xfrm>
        </p:grpSpPr>
        <p:sp>
          <p:nvSpPr>
            <p:cNvPr id="121" name="Line"/>
            <p:cNvSpPr/>
            <p:nvPr/>
          </p:nvSpPr>
          <p:spPr>
            <a:xfrm>
              <a:off x="0" y="0"/>
              <a:ext cx="2752809" cy="9147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63" y="31"/>
                    <a:pt x="726" y="62"/>
                    <a:pt x="1088" y="93"/>
                  </a:cubicBezTo>
                  <a:cubicBezTo>
                    <a:pt x="1451" y="124"/>
                    <a:pt x="1814" y="155"/>
                    <a:pt x="2177" y="185"/>
                  </a:cubicBezTo>
                  <a:cubicBezTo>
                    <a:pt x="2603" y="263"/>
                    <a:pt x="3027" y="455"/>
                    <a:pt x="3445" y="760"/>
                  </a:cubicBezTo>
                  <a:cubicBezTo>
                    <a:pt x="3909" y="1100"/>
                    <a:pt x="4363" y="1578"/>
                    <a:pt x="4803" y="2189"/>
                  </a:cubicBezTo>
                  <a:cubicBezTo>
                    <a:pt x="5137" y="2480"/>
                    <a:pt x="5464" y="2846"/>
                    <a:pt x="5784" y="3284"/>
                  </a:cubicBezTo>
                  <a:cubicBezTo>
                    <a:pt x="6160" y="3801"/>
                    <a:pt x="6524" y="4417"/>
                    <a:pt x="6873" y="5127"/>
                  </a:cubicBezTo>
                  <a:lnTo>
                    <a:pt x="8824" y="9611"/>
                  </a:lnTo>
                  <a:lnTo>
                    <a:pt x="10444" y="14114"/>
                  </a:lnTo>
                  <a:lnTo>
                    <a:pt x="12158" y="18158"/>
                  </a:lnTo>
                  <a:cubicBezTo>
                    <a:pt x="12579" y="18883"/>
                    <a:pt x="13018" y="19473"/>
                    <a:pt x="13470" y="19922"/>
                  </a:cubicBezTo>
                  <a:cubicBezTo>
                    <a:pt x="13892" y="20342"/>
                    <a:pt x="14324" y="20636"/>
                    <a:pt x="14761" y="20801"/>
                  </a:cubicBezTo>
                  <a:lnTo>
                    <a:pt x="16903" y="21315"/>
                  </a:lnTo>
                  <a:lnTo>
                    <a:pt x="19033" y="21596"/>
                  </a:lnTo>
                  <a:lnTo>
                    <a:pt x="21600" y="21600"/>
                  </a:lnTo>
                </a:path>
              </a:pathLst>
            </a:custGeom>
            <a:noFill/>
            <a:ln w="25400" cap="flat">
              <a:solidFill>
                <a:srgbClr val="A7A7A7"/>
              </a:solidFill>
              <a:prstDash val="solid"/>
              <a:round/>
            </a:ln>
            <a:effectLst/>
          </p:spPr>
          <p:txBody>
            <a:bodyPr wrap="square" lIns="45719" tIns="45719" rIns="45719" bIns="45719" numCol="1" anchor="t">
              <a:noAutofit/>
            </a:bodyPr>
            <a:lstStyle/>
            <a:p>
              <a:endParaRPr/>
            </a:p>
          </p:txBody>
        </p:sp>
        <p:sp>
          <p:nvSpPr>
            <p:cNvPr id="122" name="Line"/>
            <p:cNvSpPr/>
            <p:nvPr/>
          </p:nvSpPr>
          <p:spPr>
            <a:xfrm>
              <a:off x="17535" y="1557612"/>
              <a:ext cx="1663344" cy="6651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236" y="840"/>
                    <a:pt x="20898" y="1767"/>
                    <a:pt x="20589" y="2771"/>
                  </a:cubicBezTo>
                  <a:cubicBezTo>
                    <a:pt x="20239" y="3906"/>
                    <a:pt x="19927" y="5134"/>
                    <a:pt x="19658" y="6439"/>
                  </a:cubicBezTo>
                  <a:cubicBezTo>
                    <a:pt x="16378" y="9151"/>
                    <a:pt x="13089" y="11778"/>
                    <a:pt x="9792" y="14319"/>
                  </a:cubicBezTo>
                  <a:cubicBezTo>
                    <a:pt x="6536" y="16830"/>
                    <a:pt x="3272" y="19257"/>
                    <a:pt x="0" y="21600"/>
                  </a:cubicBezTo>
                </a:path>
              </a:pathLst>
            </a:custGeom>
            <a:noFill/>
            <a:ln w="38100" cap="flat">
              <a:solidFill>
                <a:srgbClr val="000000"/>
              </a:solidFill>
              <a:prstDash val="solid"/>
              <a:round/>
            </a:ln>
            <a:effectLst/>
          </p:spPr>
          <p:txBody>
            <a:bodyPr wrap="square" lIns="45719" tIns="45719" rIns="45719" bIns="45719" numCol="1" anchor="t">
              <a:noAutofit/>
            </a:bodyPr>
            <a:lstStyle/>
            <a:p>
              <a:endParaRPr/>
            </a:p>
          </p:txBody>
        </p:sp>
        <p:sp>
          <p:nvSpPr>
            <p:cNvPr id="123" name="Line"/>
            <p:cNvSpPr/>
            <p:nvPr/>
          </p:nvSpPr>
          <p:spPr>
            <a:xfrm>
              <a:off x="1680299" y="1568823"/>
              <a:ext cx="2194181" cy="930765"/>
            </a:xfrm>
            <a:custGeom>
              <a:avLst/>
              <a:gdLst/>
              <a:ahLst/>
              <a:cxnLst>
                <a:cxn ang="0">
                  <a:pos x="wd2" y="hd2"/>
                </a:cxn>
                <a:cxn ang="5400000">
                  <a:pos x="wd2" y="hd2"/>
                </a:cxn>
                <a:cxn ang="10800000">
                  <a:pos x="wd2" y="hd2"/>
                </a:cxn>
                <a:cxn ang="16200000">
                  <a:pos x="wd2" y="hd2"/>
                </a:cxn>
              </a:cxnLst>
              <a:rect l="0" t="0" r="r" b="b"/>
              <a:pathLst>
                <a:path w="21600" h="21468" extrusionOk="0">
                  <a:moveTo>
                    <a:pt x="0" y="0"/>
                  </a:moveTo>
                  <a:cubicBezTo>
                    <a:pt x="592" y="659"/>
                    <a:pt x="1162" y="1452"/>
                    <a:pt x="1704" y="2370"/>
                  </a:cubicBezTo>
                  <a:cubicBezTo>
                    <a:pt x="2302" y="3382"/>
                    <a:pt x="2863" y="4543"/>
                    <a:pt x="3382" y="5836"/>
                  </a:cubicBezTo>
                  <a:cubicBezTo>
                    <a:pt x="3754" y="6201"/>
                    <a:pt x="4147" y="6395"/>
                    <a:pt x="4543" y="6410"/>
                  </a:cubicBezTo>
                  <a:cubicBezTo>
                    <a:pt x="4918" y="6424"/>
                    <a:pt x="5292" y="6277"/>
                    <a:pt x="5651" y="5974"/>
                  </a:cubicBezTo>
                  <a:cubicBezTo>
                    <a:pt x="6842" y="5461"/>
                    <a:pt x="8028" y="4869"/>
                    <a:pt x="9209" y="4198"/>
                  </a:cubicBezTo>
                  <a:cubicBezTo>
                    <a:pt x="10014" y="3741"/>
                    <a:pt x="10817" y="3248"/>
                    <a:pt x="11616" y="2718"/>
                  </a:cubicBezTo>
                  <a:cubicBezTo>
                    <a:pt x="11954" y="3617"/>
                    <a:pt x="12271" y="4567"/>
                    <a:pt x="12568" y="5564"/>
                  </a:cubicBezTo>
                  <a:cubicBezTo>
                    <a:pt x="13655" y="9216"/>
                    <a:pt x="14446" y="13441"/>
                    <a:pt x="14890" y="17967"/>
                  </a:cubicBezTo>
                  <a:cubicBezTo>
                    <a:pt x="14843" y="19228"/>
                    <a:pt x="15077" y="20444"/>
                    <a:pt x="15487" y="21066"/>
                  </a:cubicBezTo>
                  <a:cubicBezTo>
                    <a:pt x="15805" y="21549"/>
                    <a:pt x="16189" y="21600"/>
                    <a:pt x="16523" y="21204"/>
                  </a:cubicBezTo>
                  <a:lnTo>
                    <a:pt x="21600" y="20848"/>
                  </a:lnTo>
                </a:path>
              </a:pathLst>
            </a:custGeom>
            <a:noFill/>
            <a:ln w="38100" cap="flat">
              <a:solidFill>
                <a:srgbClr val="000000"/>
              </a:solidFill>
              <a:prstDash val="solid"/>
              <a:round/>
            </a:ln>
            <a:effectLst/>
          </p:spPr>
          <p:txBody>
            <a:bodyPr wrap="square" lIns="45719" tIns="45719" rIns="45719" bIns="45719" numCol="1" anchor="t">
              <a:noAutofit/>
            </a:bodyPr>
            <a:lstStyle/>
            <a:p>
              <a:endParaRPr/>
            </a:p>
          </p:txBody>
        </p:sp>
        <p:sp>
          <p:nvSpPr>
            <p:cNvPr id="124" name="Line"/>
            <p:cNvSpPr/>
            <p:nvPr/>
          </p:nvSpPr>
          <p:spPr>
            <a:xfrm flipH="1" flipV="1">
              <a:off x="2744845" y="914206"/>
              <a:ext cx="1199295" cy="1"/>
            </a:xfrm>
            <a:prstGeom prst="line">
              <a:avLst/>
            </a:prstGeom>
            <a:noFill/>
            <a:ln w="25400" cap="flat">
              <a:solidFill>
                <a:schemeClr val="accent4">
                  <a:satOff val="-1335"/>
                  <a:lumOff val="-10274"/>
                </a:schemeClr>
              </a:solidFill>
              <a:prstDash val="solid"/>
              <a:round/>
            </a:ln>
            <a:effectLst/>
          </p:spPr>
          <p:txBody>
            <a:bodyPr wrap="square" lIns="45719" tIns="45719" rIns="45719" bIns="45719" numCol="1" anchor="t">
              <a:noAutofit/>
            </a:bodyPr>
            <a:lstStyle/>
            <a:p>
              <a:endParaRPr/>
            </a:p>
          </p:txBody>
        </p:sp>
        <p:sp>
          <p:nvSpPr>
            <p:cNvPr id="125" name="marine ice sheet"/>
            <p:cNvSpPr txBox="1"/>
            <p:nvPr/>
          </p:nvSpPr>
          <p:spPr>
            <a:xfrm>
              <a:off x="441485" y="968184"/>
              <a:ext cx="1051294" cy="1696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rPr sz="1400" dirty="0"/>
                <a:t>marine ice sheet</a:t>
              </a:r>
            </a:p>
          </p:txBody>
        </p:sp>
        <p:sp>
          <p:nvSpPr>
            <p:cNvPr id="126" name="Antarctica"/>
            <p:cNvSpPr txBox="1"/>
            <p:nvPr/>
          </p:nvSpPr>
          <p:spPr>
            <a:xfrm>
              <a:off x="119644" y="2270165"/>
              <a:ext cx="1725081" cy="1205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rPr sz="1400" dirty="0"/>
                <a:t>Antarctica</a:t>
              </a:r>
            </a:p>
          </p:txBody>
        </p:sp>
        <p:sp>
          <p:nvSpPr>
            <p:cNvPr id="127" name="Line"/>
            <p:cNvSpPr/>
            <p:nvPr/>
          </p:nvSpPr>
          <p:spPr>
            <a:xfrm flipV="1">
              <a:off x="2760882" y="925731"/>
              <a:ext cx="1" cy="765805"/>
            </a:xfrm>
            <a:prstGeom prst="line">
              <a:avLst/>
            </a:prstGeom>
            <a:noFill/>
            <a:ln w="25400" cap="flat">
              <a:solidFill>
                <a:schemeClr val="accent4">
                  <a:satOff val="-1335"/>
                  <a:lumOff val="-10274"/>
                </a:schemeClr>
              </a:solidFill>
              <a:prstDash val="solid"/>
              <a:round/>
            </a:ln>
            <a:effectLst/>
          </p:spPr>
          <p:txBody>
            <a:bodyPr wrap="square" lIns="45719" tIns="45719" rIns="45719" bIns="45719" numCol="1" anchor="t">
              <a:noAutofit/>
            </a:bodyPr>
            <a:lstStyle/>
            <a:p>
              <a:endParaRPr/>
            </a:p>
          </p:txBody>
        </p:sp>
      </p:grpSp>
      <p:sp>
        <p:nvSpPr>
          <p:cNvPr id="129" name="ocean"/>
          <p:cNvSpPr txBox="1"/>
          <p:nvPr/>
        </p:nvSpPr>
        <p:spPr>
          <a:xfrm>
            <a:off x="3680582" y="4247848"/>
            <a:ext cx="575120" cy="294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400"/>
            </a:lvl1pPr>
          </a:lstStyle>
          <a:p>
            <a:r>
              <a:rPr dirty="0"/>
              <a:t>ocean</a:t>
            </a:r>
          </a:p>
        </p:txBody>
      </p:sp>
      <p:sp>
        <p:nvSpPr>
          <p:cNvPr id="130" name="ocean"/>
          <p:cNvSpPr txBox="1"/>
          <p:nvPr/>
        </p:nvSpPr>
        <p:spPr>
          <a:xfrm>
            <a:off x="8032449" y="4247848"/>
            <a:ext cx="575120" cy="294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400"/>
            </a:lvl1pPr>
          </a:lstStyle>
          <a:p>
            <a:r>
              <a:t>ocean</a:t>
            </a:r>
          </a:p>
        </p:txBody>
      </p:sp>
      <p:sp>
        <p:nvSpPr>
          <p:cNvPr id="131" name="no ice shelves…"/>
          <p:cNvSpPr txBox="1"/>
          <p:nvPr/>
        </p:nvSpPr>
        <p:spPr>
          <a:xfrm>
            <a:off x="800289" y="1970175"/>
            <a:ext cx="3593390" cy="58477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400">
                <a:latin typeface="Arial"/>
                <a:ea typeface="Arial"/>
                <a:cs typeface="Arial"/>
                <a:sym typeface="Arial"/>
              </a:defRPr>
            </a:pPr>
            <a:r>
              <a:rPr lang="en-US" sz="1600" b="1" dirty="0"/>
              <a:t>Most ESMs:</a:t>
            </a:r>
            <a:r>
              <a:rPr lang="en-US" sz="1600" dirty="0"/>
              <a:t> </a:t>
            </a:r>
            <a:r>
              <a:rPr sz="1600" dirty="0"/>
              <a:t>no ice shelves</a:t>
            </a:r>
            <a:r>
              <a:rPr lang="en-US" sz="1600" dirty="0"/>
              <a:t> and </a:t>
            </a:r>
            <a:r>
              <a:rPr sz="1600" dirty="0"/>
              <a:t>no </a:t>
            </a:r>
            <a:endParaRPr lang="en-US" sz="1600" dirty="0"/>
          </a:p>
          <a:p>
            <a:pPr>
              <a:defRPr sz="1400">
                <a:latin typeface="Arial"/>
                <a:ea typeface="Arial"/>
                <a:cs typeface="Arial"/>
                <a:sym typeface="Arial"/>
              </a:defRPr>
            </a:pPr>
            <a:r>
              <a:rPr lang="en-US" sz="1600" dirty="0"/>
              <a:t>explicit </a:t>
            </a:r>
            <a:r>
              <a:rPr sz="1600" dirty="0"/>
              <a:t>ocean-ice shelf melt processes</a:t>
            </a:r>
          </a:p>
        </p:txBody>
      </p:sp>
      <p:sp>
        <p:nvSpPr>
          <p:cNvPr id="132" name="ice shelves included…"/>
          <p:cNvSpPr txBox="1"/>
          <p:nvPr/>
        </p:nvSpPr>
        <p:spPr>
          <a:xfrm>
            <a:off x="4738621" y="1970175"/>
            <a:ext cx="4004460" cy="58477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400">
                <a:latin typeface="Arial"/>
                <a:ea typeface="Arial"/>
                <a:cs typeface="Arial"/>
                <a:sym typeface="Arial"/>
              </a:defRPr>
            </a:pPr>
            <a:r>
              <a:rPr lang="en-US" sz="1600" b="1" dirty="0"/>
              <a:t>E3SM V1:</a:t>
            </a:r>
            <a:r>
              <a:rPr lang="en-US" sz="1600" dirty="0"/>
              <a:t> </a:t>
            </a:r>
            <a:r>
              <a:rPr sz="1600" dirty="0"/>
              <a:t>ice shelves included</a:t>
            </a:r>
            <a:r>
              <a:rPr lang="en-US" sz="1600" dirty="0"/>
              <a:t> and ocean-</a:t>
            </a:r>
            <a:endParaRPr sz="1600" dirty="0"/>
          </a:p>
          <a:p>
            <a:pPr>
              <a:defRPr sz="1400">
                <a:latin typeface="Arial"/>
                <a:ea typeface="Arial"/>
                <a:cs typeface="Arial"/>
                <a:sym typeface="Arial"/>
              </a:defRPr>
            </a:pPr>
            <a:r>
              <a:rPr sz="1600" dirty="0"/>
              <a:t>ice shelf melt processes simulated</a:t>
            </a:r>
          </a:p>
        </p:txBody>
      </p:sp>
      <p:sp>
        <p:nvSpPr>
          <p:cNvPr id="133" name="Line"/>
          <p:cNvSpPr/>
          <p:nvPr/>
        </p:nvSpPr>
        <p:spPr>
          <a:xfrm flipV="1">
            <a:off x="4496724" y="2013972"/>
            <a:ext cx="0" cy="3416944"/>
          </a:xfrm>
          <a:prstGeom prst="line">
            <a:avLst/>
          </a:prstGeom>
          <a:ln w="25400">
            <a:solidFill>
              <a:schemeClr val="accent1"/>
            </a:solidFill>
          </a:ln>
          <a:effectLst/>
        </p:spPr>
        <p:txBody>
          <a:bodyPr lIns="45719" rIns="45719"/>
          <a:lstStyle/>
          <a:p>
            <a:endParaRPr/>
          </a:p>
        </p:txBody>
      </p:sp>
      <p:sp>
        <p:nvSpPr>
          <p:cNvPr id="36" name="marine ice sheet"/>
          <p:cNvSpPr txBox="1"/>
          <p:nvPr/>
        </p:nvSpPr>
        <p:spPr>
          <a:xfrm>
            <a:off x="5137059" y="3935813"/>
            <a:ext cx="1051295" cy="1696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rPr sz="1400" dirty="0"/>
              <a:t>marine ice sheet</a:t>
            </a:r>
          </a:p>
        </p:txBody>
      </p:sp>
      <p:sp>
        <p:nvSpPr>
          <p:cNvPr id="37" name="Antarctica"/>
          <p:cNvSpPr txBox="1"/>
          <p:nvPr/>
        </p:nvSpPr>
        <p:spPr>
          <a:xfrm>
            <a:off x="4815218" y="5237795"/>
            <a:ext cx="1725082" cy="1205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rPr sz="1400" dirty="0"/>
              <a:t>Antarctica</a:t>
            </a:r>
          </a:p>
        </p:txBody>
      </p:sp>
      <p:sp>
        <p:nvSpPr>
          <p:cNvPr id="38" name="Line"/>
          <p:cNvSpPr/>
          <p:nvPr/>
        </p:nvSpPr>
        <p:spPr>
          <a:xfrm flipH="1" flipV="1">
            <a:off x="727298" y="2598748"/>
            <a:ext cx="7942568" cy="0"/>
          </a:xfrm>
          <a:prstGeom prst="line">
            <a:avLst/>
          </a:prstGeom>
          <a:ln w="25400">
            <a:solidFill>
              <a:schemeClr val="accent1"/>
            </a:solidFill>
          </a:ln>
          <a:effectLst/>
        </p:spPr>
        <p:txBody>
          <a:bodyPr lIns="45719" rIns="45719"/>
          <a:lstStyle/>
          <a:p>
            <a:endParaRPr/>
          </a:p>
        </p:txBody>
      </p:sp>
    </p:spTree>
    <p:extLst>
      <p:ext uri="{BB962C8B-B14F-4D97-AF65-F5344CB8AC3E}">
        <p14:creationId xmlns:p14="http://schemas.microsoft.com/office/powerpoint/2010/main" val="321312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785AB5E-E4BA-884F-B2CA-D86675D071BA}"/>
              </a:ext>
            </a:extLst>
          </p:cNvPr>
          <p:cNvSpPr/>
          <p:nvPr/>
        </p:nvSpPr>
        <p:spPr>
          <a:xfrm>
            <a:off x="-1320" y="668687"/>
            <a:ext cx="9144000" cy="5469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Title 1"/>
          <p:cNvSpPr txBox="1">
            <a:spLocks noGrp="1"/>
          </p:cNvSpPr>
          <p:nvPr>
            <p:ph type="title"/>
          </p:nvPr>
        </p:nvSpPr>
        <p:spPr>
          <a:xfrm>
            <a:off x="440266" y="101046"/>
            <a:ext cx="8229601" cy="544170"/>
          </a:xfrm>
          <a:prstGeom prst="rect">
            <a:avLst/>
          </a:prstGeom>
        </p:spPr>
        <p:txBody>
          <a:bodyPr/>
          <a:lstStyle>
            <a:lvl1pPr>
              <a:defRPr sz="3400"/>
            </a:lvl1pPr>
          </a:lstStyle>
          <a:p>
            <a:pPr algn="ctr"/>
            <a:r>
              <a:rPr lang="en-US" dirty="0"/>
              <a:t>V1</a:t>
            </a:r>
            <a:r>
              <a:rPr dirty="0"/>
              <a:t> Cryosphere Science Question</a:t>
            </a:r>
          </a:p>
        </p:txBody>
      </p:sp>
      <p:sp>
        <p:nvSpPr>
          <p:cNvPr id="102" name="Content Placeholder 2"/>
          <p:cNvSpPr txBox="1">
            <a:spLocks noGrp="1"/>
          </p:cNvSpPr>
          <p:nvPr>
            <p:ph type="body" sz="quarter" idx="1"/>
          </p:nvPr>
        </p:nvSpPr>
        <p:spPr>
          <a:xfrm>
            <a:off x="145983" y="731797"/>
            <a:ext cx="8861158" cy="543773"/>
          </a:xfrm>
          <a:prstGeom prst="rect">
            <a:avLst/>
          </a:prstGeom>
        </p:spPr>
        <p:txBody>
          <a:bodyPr>
            <a:noAutofit/>
          </a:bodyPr>
          <a:lstStyle/>
          <a:p>
            <a:pPr marL="0" indent="0">
              <a:spcBef>
                <a:spcPts val="0"/>
              </a:spcBef>
              <a:buClrTx/>
              <a:buSzTx/>
              <a:buFontTx/>
              <a:buNone/>
              <a:defRPr sz="1800"/>
            </a:pPr>
            <a:r>
              <a:rPr sz="2000" b="1" dirty="0">
                <a:solidFill>
                  <a:srgbClr val="8EA9BA"/>
                </a:solidFill>
              </a:rPr>
              <a:t>SCIENTIFIC QUESTION:</a:t>
            </a:r>
            <a:r>
              <a:rPr sz="2000" dirty="0">
                <a:solidFill>
                  <a:srgbClr val="8EA9BA"/>
                </a:solidFill>
              </a:rPr>
              <a:t> </a:t>
            </a:r>
            <a:r>
              <a:rPr sz="2000" dirty="0"/>
              <a:t>What are the impacts of ocean-ice shelf interactions on melting of the Antarctic Ice Sheet, the global climate, and sea level rise?</a:t>
            </a:r>
          </a:p>
        </p:txBody>
      </p:sp>
      <p:grpSp>
        <p:nvGrpSpPr>
          <p:cNvPr id="120" name="Group"/>
          <p:cNvGrpSpPr/>
          <p:nvPr/>
        </p:nvGrpSpPr>
        <p:grpSpPr>
          <a:xfrm>
            <a:off x="4687887" y="2253602"/>
            <a:ext cx="4136835" cy="2499590"/>
            <a:chOff x="0" y="0"/>
            <a:chExt cx="4136834" cy="2499588"/>
          </a:xfrm>
        </p:grpSpPr>
        <p:sp>
          <p:nvSpPr>
            <p:cNvPr id="103" name="Line"/>
            <p:cNvSpPr/>
            <p:nvPr/>
          </p:nvSpPr>
          <p:spPr>
            <a:xfrm>
              <a:off x="0" y="0"/>
              <a:ext cx="2752809" cy="9147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63" y="31"/>
                    <a:pt x="726" y="62"/>
                    <a:pt x="1088" y="93"/>
                  </a:cubicBezTo>
                  <a:cubicBezTo>
                    <a:pt x="1451" y="124"/>
                    <a:pt x="1814" y="155"/>
                    <a:pt x="2177" y="185"/>
                  </a:cubicBezTo>
                  <a:cubicBezTo>
                    <a:pt x="2603" y="263"/>
                    <a:pt x="3027" y="455"/>
                    <a:pt x="3445" y="760"/>
                  </a:cubicBezTo>
                  <a:cubicBezTo>
                    <a:pt x="3909" y="1100"/>
                    <a:pt x="4363" y="1578"/>
                    <a:pt x="4803" y="2189"/>
                  </a:cubicBezTo>
                  <a:cubicBezTo>
                    <a:pt x="5137" y="2480"/>
                    <a:pt x="5464" y="2846"/>
                    <a:pt x="5784" y="3284"/>
                  </a:cubicBezTo>
                  <a:cubicBezTo>
                    <a:pt x="6160" y="3801"/>
                    <a:pt x="6524" y="4417"/>
                    <a:pt x="6873" y="5127"/>
                  </a:cubicBezTo>
                  <a:lnTo>
                    <a:pt x="8824" y="9611"/>
                  </a:lnTo>
                  <a:lnTo>
                    <a:pt x="10444" y="14114"/>
                  </a:lnTo>
                  <a:lnTo>
                    <a:pt x="12158" y="18158"/>
                  </a:lnTo>
                  <a:cubicBezTo>
                    <a:pt x="12579" y="18883"/>
                    <a:pt x="13018" y="19473"/>
                    <a:pt x="13470" y="19922"/>
                  </a:cubicBezTo>
                  <a:cubicBezTo>
                    <a:pt x="13892" y="20342"/>
                    <a:pt x="14324" y="20636"/>
                    <a:pt x="14761" y="20801"/>
                  </a:cubicBezTo>
                  <a:lnTo>
                    <a:pt x="16903" y="21315"/>
                  </a:lnTo>
                  <a:lnTo>
                    <a:pt x="19033" y="21596"/>
                  </a:lnTo>
                  <a:lnTo>
                    <a:pt x="21600" y="21600"/>
                  </a:lnTo>
                </a:path>
              </a:pathLst>
            </a:custGeom>
            <a:noFill/>
            <a:ln w="25400" cap="flat">
              <a:solidFill>
                <a:srgbClr val="A7A7A7"/>
              </a:solidFill>
              <a:prstDash val="solid"/>
              <a:round/>
            </a:ln>
            <a:effectLst/>
          </p:spPr>
          <p:txBody>
            <a:bodyPr wrap="square" lIns="45719" tIns="45719" rIns="45719" bIns="45719" numCol="1" anchor="t">
              <a:noAutofit/>
            </a:bodyPr>
            <a:lstStyle/>
            <a:p>
              <a:endParaRPr/>
            </a:p>
          </p:txBody>
        </p:sp>
        <p:sp>
          <p:nvSpPr>
            <p:cNvPr id="104" name="Line"/>
            <p:cNvSpPr/>
            <p:nvPr/>
          </p:nvSpPr>
          <p:spPr>
            <a:xfrm>
              <a:off x="1673618" y="913050"/>
              <a:ext cx="1073422" cy="6343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88" y="6562"/>
                  </a:lnTo>
                  <a:cubicBezTo>
                    <a:pt x="21513" y="8180"/>
                    <a:pt x="21061" y="9642"/>
                    <a:pt x="20362" y="10529"/>
                  </a:cubicBezTo>
                  <a:cubicBezTo>
                    <a:pt x="19653" y="11427"/>
                    <a:pt x="18770" y="11633"/>
                    <a:pt x="17973" y="11088"/>
                  </a:cubicBezTo>
                  <a:cubicBezTo>
                    <a:pt x="16409" y="10331"/>
                    <a:pt x="14800" y="9980"/>
                    <a:pt x="13189" y="10045"/>
                  </a:cubicBezTo>
                  <a:cubicBezTo>
                    <a:pt x="11616" y="10109"/>
                    <a:pt x="10054" y="10568"/>
                    <a:pt x="8542" y="11412"/>
                  </a:cubicBezTo>
                  <a:cubicBezTo>
                    <a:pt x="7388" y="11753"/>
                    <a:pt x="6271" y="12468"/>
                    <a:pt x="5238" y="13526"/>
                  </a:cubicBezTo>
                  <a:cubicBezTo>
                    <a:pt x="4750" y="14025"/>
                    <a:pt x="4284" y="14598"/>
                    <a:pt x="3844" y="15240"/>
                  </a:cubicBezTo>
                  <a:cubicBezTo>
                    <a:pt x="3056" y="16174"/>
                    <a:pt x="2311" y="17238"/>
                    <a:pt x="1617" y="18420"/>
                  </a:cubicBezTo>
                  <a:cubicBezTo>
                    <a:pt x="1040" y="19404"/>
                    <a:pt x="499" y="20466"/>
                    <a:pt x="0" y="21600"/>
                  </a:cubicBezTo>
                </a:path>
              </a:pathLst>
            </a:custGeom>
            <a:noFill/>
            <a:ln w="12700" cap="flat">
              <a:solidFill>
                <a:schemeClr val="accent1"/>
              </a:solidFill>
              <a:prstDash val="solid"/>
              <a:round/>
            </a:ln>
            <a:effectLst/>
          </p:spPr>
          <p:txBody>
            <a:bodyPr wrap="square" lIns="45719" tIns="45719" rIns="45719" bIns="45719" numCol="1" anchor="t">
              <a:noAutofit/>
            </a:bodyPr>
            <a:lstStyle/>
            <a:p>
              <a:endParaRPr/>
            </a:p>
          </p:txBody>
        </p:sp>
        <p:sp>
          <p:nvSpPr>
            <p:cNvPr id="105" name="Line"/>
            <p:cNvSpPr/>
            <p:nvPr/>
          </p:nvSpPr>
          <p:spPr>
            <a:xfrm>
              <a:off x="17535" y="1557612"/>
              <a:ext cx="1663344" cy="6651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236" y="840"/>
                    <a:pt x="20898" y="1767"/>
                    <a:pt x="20589" y="2771"/>
                  </a:cubicBezTo>
                  <a:cubicBezTo>
                    <a:pt x="20239" y="3906"/>
                    <a:pt x="19927" y="5134"/>
                    <a:pt x="19658" y="6439"/>
                  </a:cubicBezTo>
                  <a:cubicBezTo>
                    <a:pt x="16378" y="9151"/>
                    <a:pt x="13089" y="11778"/>
                    <a:pt x="9792" y="14319"/>
                  </a:cubicBezTo>
                  <a:cubicBezTo>
                    <a:pt x="6536" y="16830"/>
                    <a:pt x="3272" y="19257"/>
                    <a:pt x="0" y="21600"/>
                  </a:cubicBezTo>
                </a:path>
              </a:pathLst>
            </a:custGeom>
            <a:noFill/>
            <a:ln w="38100" cap="flat">
              <a:solidFill>
                <a:srgbClr val="000000"/>
              </a:solidFill>
              <a:prstDash val="solid"/>
              <a:round/>
            </a:ln>
            <a:effectLst/>
          </p:spPr>
          <p:txBody>
            <a:bodyPr wrap="square" lIns="45719" tIns="45719" rIns="45719" bIns="45719" numCol="1" anchor="t">
              <a:noAutofit/>
            </a:bodyPr>
            <a:lstStyle/>
            <a:p>
              <a:endParaRPr/>
            </a:p>
          </p:txBody>
        </p:sp>
        <p:sp>
          <p:nvSpPr>
            <p:cNvPr id="106" name="Line"/>
            <p:cNvSpPr/>
            <p:nvPr/>
          </p:nvSpPr>
          <p:spPr>
            <a:xfrm>
              <a:off x="1680299" y="1568823"/>
              <a:ext cx="2194181" cy="930765"/>
            </a:xfrm>
            <a:custGeom>
              <a:avLst/>
              <a:gdLst/>
              <a:ahLst/>
              <a:cxnLst>
                <a:cxn ang="0">
                  <a:pos x="wd2" y="hd2"/>
                </a:cxn>
                <a:cxn ang="5400000">
                  <a:pos x="wd2" y="hd2"/>
                </a:cxn>
                <a:cxn ang="10800000">
                  <a:pos x="wd2" y="hd2"/>
                </a:cxn>
                <a:cxn ang="16200000">
                  <a:pos x="wd2" y="hd2"/>
                </a:cxn>
              </a:cxnLst>
              <a:rect l="0" t="0" r="r" b="b"/>
              <a:pathLst>
                <a:path w="21600" h="21468" extrusionOk="0">
                  <a:moveTo>
                    <a:pt x="0" y="0"/>
                  </a:moveTo>
                  <a:cubicBezTo>
                    <a:pt x="592" y="659"/>
                    <a:pt x="1162" y="1452"/>
                    <a:pt x="1704" y="2370"/>
                  </a:cubicBezTo>
                  <a:cubicBezTo>
                    <a:pt x="2302" y="3382"/>
                    <a:pt x="2863" y="4543"/>
                    <a:pt x="3382" y="5836"/>
                  </a:cubicBezTo>
                  <a:cubicBezTo>
                    <a:pt x="3754" y="6201"/>
                    <a:pt x="4147" y="6395"/>
                    <a:pt x="4543" y="6410"/>
                  </a:cubicBezTo>
                  <a:cubicBezTo>
                    <a:pt x="4918" y="6424"/>
                    <a:pt x="5292" y="6277"/>
                    <a:pt x="5651" y="5974"/>
                  </a:cubicBezTo>
                  <a:cubicBezTo>
                    <a:pt x="6842" y="5461"/>
                    <a:pt x="8028" y="4869"/>
                    <a:pt x="9209" y="4198"/>
                  </a:cubicBezTo>
                  <a:cubicBezTo>
                    <a:pt x="10014" y="3741"/>
                    <a:pt x="10817" y="3248"/>
                    <a:pt x="11616" y="2718"/>
                  </a:cubicBezTo>
                  <a:cubicBezTo>
                    <a:pt x="11954" y="3617"/>
                    <a:pt x="12271" y="4567"/>
                    <a:pt x="12568" y="5564"/>
                  </a:cubicBezTo>
                  <a:cubicBezTo>
                    <a:pt x="13655" y="9216"/>
                    <a:pt x="14446" y="13441"/>
                    <a:pt x="14890" y="17967"/>
                  </a:cubicBezTo>
                  <a:cubicBezTo>
                    <a:pt x="14843" y="19228"/>
                    <a:pt x="15077" y="20444"/>
                    <a:pt x="15487" y="21066"/>
                  </a:cubicBezTo>
                  <a:cubicBezTo>
                    <a:pt x="15805" y="21549"/>
                    <a:pt x="16189" y="21600"/>
                    <a:pt x="16523" y="21204"/>
                  </a:cubicBezTo>
                  <a:lnTo>
                    <a:pt x="21600" y="20848"/>
                  </a:lnTo>
                </a:path>
              </a:pathLst>
            </a:custGeom>
            <a:noFill/>
            <a:ln w="38100" cap="flat">
              <a:solidFill>
                <a:srgbClr val="000000"/>
              </a:solidFill>
              <a:prstDash val="solid"/>
              <a:round/>
            </a:ln>
            <a:effectLst/>
          </p:spPr>
          <p:txBody>
            <a:bodyPr wrap="square" lIns="45719" tIns="45719" rIns="45719" bIns="45719" numCol="1" anchor="t">
              <a:noAutofit/>
            </a:bodyPr>
            <a:lstStyle/>
            <a:p>
              <a:endParaRPr/>
            </a:p>
          </p:txBody>
        </p:sp>
        <p:sp>
          <p:nvSpPr>
            <p:cNvPr id="107" name="Line"/>
            <p:cNvSpPr/>
            <p:nvPr/>
          </p:nvSpPr>
          <p:spPr>
            <a:xfrm>
              <a:off x="1830667" y="1542785"/>
              <a:ext cx="1975759" cy="6077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792" y="20402"/>
                  </a:lnTo>
                  <a:cubicBezTo>
                    <a:pt x="17416" y="20305"/>
                    <a:pt x="17051" y="19877"/>
                    <a:pt x="16728" y="19154"/>
                  </a:cubicBezTo>
                  <a:cubicBezTo>
                    <a:pt x="16391" y="18397"/>
                    <a:pt x="16108" y="17341"/>
                    <a:pt x="15906" y="16079"/>
                  </a:cubicBezTo>
                  <a:cubicBezTo>
                    <a:pt x="15508" y="14077"/>
                    <a:pt x="15131" y="12017"/>
                    <a:pt x="14778" y="9901"/>
                  </a:cubicBezTo>
                  <a:cubicBezTo>
                    <a:pt x="14543" y="8498"/>
                    <a:pt x="14318" y="7071"/>
                    <a:pt x="14104" y="5622"/>
                  </a:cubicBezTo>
                  <a:cubicBezTo>
                    <a:pt x="13911" y="4133"/>
                    <a:pt x="13631" y="2829"/>
                    <a:pt x="13283" y="1806"/>
                  </a:cubicBezTo>
                  <a:cubicBezTo>
                    <a:pt x="13080" y="1207"/>
                    <a:pt x="12856" y="713"/>
                    <a:pt x="12618" y="336"/>
                  </a:cubicBezTo>
                  <a:cubicBezTo>
                    <a:pt x="12326" y="205"/>
                    <a:pt x="12032" y="128"/>
                    <a:pt x="11739" y="106"/>
                  </a:cubicBezTo>
                  <a:cubicBezTo>
                    <a:pt x="11401" y="80"/>
                    <a:pt x="11064" y="125"/>
                    <a:pt x="10728" y="243"/>
                  </a:cubicBezTo>
                  <a:lnTo>
                    <a:pt x="8435" y="1877"/>
                  </a:lnTo>
                  <a:lnTo>
                    <a:pt x="4883" y="5861"/>
                  </a:lnTo>
                  <a:cubicBezTo>
                    <a:pt x="4491" y="6563"/>
                    <a:pt x="4063" y="6935"/>
                    <a:pt x="3629" y="6950"/>
                  </a:cubicBezTo>
                  <a:cubicBezTo>
                    <a:pt x="3129" y="6968"/>
                    <a:pt x="2635" y="6513"/>
                    <a:pt x="2195" y="5628"/>
                  </a:cubicBezTo>
                  <a:cubicBezTo>
                    <a:pt x="1747" y="5093"/>
                    <a:pt x="1325" y="4306"/>
                    <a:pt x="941" y="3295"/>
                  </a:cubicBezTo>
                  <a:cubicBezTo>
                    <a:pt x="587" y="2366"/>
                    <a:pt x="271" y="1257"/>
                    <a:pt x="0" y="0"/>
                  </a:cubicBezTo>
                </a:path>
              </a:pathLst>
            </a:custGeom>
            <a:noFill/>
            <a:ln w="25400" cap="flat">
              <a:solidFill>
                <a:schemeClr val="accent2">
                  <a:satOff val="-4966"/>
                  <a:lumOff val="-10549"/>
                </a:schemeClr>
              </a:solidFill>
              <a:prstDash val="solid"/>
              <a:round/>
              <a:tailEnd type="triangle" w="med" len="med"/>
            </a:ln>
            <a:effectLst/>
          </p:spPr>
          <p:txBody>
            <a:bodyPr wrap="square" lIns="45719" tIns="45719" rIns="45719" bIns="45719" numCol="1" anchor="t">
              <a:noAutofit/>
            </a:bodyPr>
            <a:lstStyle/>
            <a:p>
              <a:endParaRPr/>
            </a:p>
          </p:txBody>
        </p:sp>
        <p:sp>
          <p:nvSpPr>
            <p:cNvPr id="108" name="Line"/>
            <p:cNvSpPr/>
            <p:nvPr/>
          </p:nvSpPr>
          <p:spPr>
            <a:xfrm>
              <a:off x="2052964" y="968457"/>
              <a:ext cx="1002743" cy="593118"/>
            </a:xfrm>
            <a:custGeom>
              <a:avLst/>
              <a:gdLst/>
              <a:ahLst/>
              <a:cxnLst>
                <a:cxn ang="0">
                  <a:pos x="wd2" y="hd2"/>
                </a:cxn>
                <a:cxn ang="5400000">
                  <a:pos x="wd2" y="hd2"/>
                </a:cxn>
                <a:cxn ang="10800000">
                  <a:pos x="wd2" y="hd2"/>
                </a:cxn>
                <a:cxn ang="16200000">
                  <a:pos x="wd2" y="hd2"/>
                </a:cxn>
              </a:cxnLst>
              <a:rect l="0" t="0" r="r" b="b"/>
              <a:pathLst>
                <a:path w="21585" h="21542" extrusionOk="0">
                  <a:moveTo>
                    <a:pt x="21571" y="0"/>
                  </a:moveTo>
                  <a:cubicBezTo>
                    <a:pt x="21600" y="1666"/>
                    <a:pt x="21584" y="3333"/>
                    <a:pt x="21524" y="4996"/>
                  </a:cubicBezTo>
                  <a:cubicBezTo>
                    <a:pt x="21468" y="6527"/>
                    <a:pt x="21374" y="8052"/>
                    <a:pt x="21243" y="9568"/>
                  </a:cubicBezTo>
                  <a:cubicBezTo>
                    <a:pt x="20958" y="10964"/>
                    <a:pt x="20551" y="12268"/>
                    <a:pt x="20038" y="13429"/>
                  </a:cubicBezTo>
                  <a:cubicBezTo>
                    <a:pt x="19517" y="14609"/>
                    <a:pt x="18893" y="15626"/>
                    <a:pt x="18191" y="16440"/>
                  </a:cubicBezTo>
                  <a:cubicBezTo>
                    <a:pt x="17219" y="17200"/>
                    <a:pt x="16224" y="17862"/>
                    <a:pt x="15212" y="18424"/>
                  </a:cubicBezTo>
                  <a:cubicBezTo>
                    <a:pt x="14233" y="18968"/>
                    <a:pt x="13239" y="19417"/>
                    <a:pt x="12234" y="19770"/>
                  </a:cubicBezTo>
                  <a:cubicBezTo>
                    <a:pt x="11279" y="20204"/>
                    <a:pt x="10313" y="20551"/>
                    <a:pt x="9340" y="20810"/>
                  </a:cubicBezTo>
                  <a:cubicBezTo>
                    <a:pt x="8380" y="21066"/>
                    <a:pt x="7414" y="21235"/>
                    <a:pt x="6445" y="21318"/>
                  </a:cubicBezTo>
                  <a:cubicBezTo>
                    <a:pt x="5336" y="21546"/>
                    <a:pt x="4218" y="21600"/>
                    <a:pt x="3104" y="21479"/>
                  </a:cubicBezTo>
                  <a:cubicBezTo>
                    <a:pt x="2059" y="21366"/>
                    <a:pt x="1021" y="21100"/>
                    <a:pt x="0" y="20683"/>
                  </a:cubicBezTo>
                </a:path>
              </a:pathLst>
            </a:custGeom>
            <a:noFill/>
            <a:ln w="25400" cap="flat">
              <a:solidFill>
                <a:schemeClr val="accent1"/>
              </a:solidFill>
              <a:prstDash val="solid"/>
              <a:round/>
              <a:tailEnd type="triangle" w="med" len="med"/>
            </a:ln>
            <a:effectLst/>
          </p:spPr>
          <p:txBody>
            <a:bodyPr wrap="square" lIns="45719" tIns="45719" rIns="45719" bIns="45719" numCol="1" anchor="t">
              <a:noAutofit/>
            </a:bodyPr>
            <a:lstStyle/>
            <a:p>
              <a:endParaRPr/>
            </a:p>
          </p:txBody>
        </p:sp>
        <p:sp>
          <p:nvSpPr>
            <p:cNvPr id="109" name="Line"/>
            <p:cNvSpPr/>
            <p:nvPr/>
          </p:nvSpPr>
          <p:spPr>
            <a:xfrm>
              <a:off x="1818215" y="1333046"/>
              <a:ext cx="718567" cy="157409"/>
            </a:xfrm>
            <a:custGeom>
              <a:avLst/>
              <a:gdLst/>
              <a:ahLst/>
              <a:cxnLst>
                <a:cxn ang="0">
                  <a:pos x="wd2" y="hd2"/>
                </a:cxn>
                <a:cxn ang="5400000">
                  <a:pos x="wd2" y="hd2"/>
                </a:cxn>
                <a:cxn ang="10800000">
                  <a:pos x="wd2" y="hd2"/>
                </a:cxn>
                <a:cxn ang="16200000">
                  <a:pos x="wd2" y="hd2"/>
                </a:cxn>
              </a:cxnLst>
              <a:rect l="0" t="0" r="r" b="b"/>
              <a:pathLst>
                <a:path w="21600" h="21478" extrusionOk="0">
                  <a:moveTo>
                    <a:pt x="0" y="21478"/>
                  </a:moveTo>
                  <a:cubicBezTo>
                    <a:pt x="736" y="18476"/>
                    <a:pt x="1525" y="15847"/>
                    <a:pt x="2357" y="13625"/>
                  </a:cubicBezTo>
                  <a:cubicBezTo>
                    <a:pt x="3036" y="11811"/>
                    <a:pt x="3741" y="10275"/>
                    <a:pt x="4465" y="9032"/>
                  </a:cubicBezTo>
                  <a:cubicBezTo>
                    <a:pt x="5547" y="7467"/>
                    <a:pt x="6644" y="6208"/>
                    <a:pt x="7751" y="5260"/>
                  </a:cubicBezTo>
                  <a:cubicBezTo>
                    <a:pt x="9028" y="4168"/>
                    <a:pt x="10316" y="3490"/>
                    <a:pt x="11609" y="3231"/>
                  </a:cubicBezTo>
                  <a:cubicBezTo>
                    <a:pt x="13089" y="2141"/>
                    <a:pt x="14576" y="1326"/>
                    <a:pt x="16067" y="787"/>
                  </a:cubicBezTo>
                  <a:cubicBezTo>
                    <a:pt x="17908" y="121"/>
                    <a:pt x="19754" y="-122"/>
                    <a:pt x="21600" y="58"/>
                  </a:cubicBezTo>
                </a:path>
              </a:pathLst>
            </a:custGeom>
            <a:noFill/>
            <a:ln w="25400" cap="flat">
              <a:solidFill>
                <a:schemeClr val="accent3">
                  <a:satOff val="-6373"/>
                  <a:lumOff val="-10823"/>
                </a:schemeClr>
              </a:solidFill>
              <a:prstDash val="solid"/>
              <a:round/>
              <a:tailEnd type="triangle" w="med" len="med"/>
            </a:ln>
            <a:effectLst/>
          </p:spPr>
          <p:txBody>
            <a:bodyPr wrap="square" lIns="45719" tIns="45719" rIns="45719" bIns="45719" numCol="1" anchor="t">
              <a:noAutofit/>
            </a:bodyPr>
            <a:lstStyle/>
            <a:p>
              <a:endParaRPr/>
            </a:p>
          </p:txBody>
        </p:sp>
        <p:sp>
          <p:nvSpPr>
            <p:cNvPr id="110" name="Line"/>
            <p:cNvSpPr/>
            <p:nvPr/>
          </p:nvSpPr>
          <p:spPr>
            <a:xfrm>
              <a:off x="2663809" y="942952"/>
              <a:ext cx="164147" cy="39229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255" y="1874"/>
                    <a:pt x="20782" y="3742"/>
                    <a:pt x="20179" y="5601"/>
                  </a:cubicBezTo>
                  <a:cubicBezTo>
                    <a:pt x="19590" y="7420"/>
                    <a:pt x="18878" y="9230"/>
                    <a:pt x="18044" y="11027"/>
                  </a:cubicBezTo>
                  <a:cubicBezTo>
                    <a:pt x="17804" y="12086"/>
                    <a:pt x="17195" y="13118"/>
                    <a:pt x="16242" y="14080"/>
                  </a:cubicBezTo>
                  <a:cubicBezTo>
                    <a:pt x="15485" y="14845"/>
                    <a:pt x="14518" y="15557"/>
                    <a:pt x="13368" y="16197"/>
                  </a:cubicBezTo>
                  <a:lnTo>
                    <a:pt x="0" y="21600"/>
                  </a:lnTo>
                </a:path>
              </a:pathLst>
            </a:custGeom>
            <a:noFill/>
            <a:ln w="25400" cap="flat">
              <a:solidFill>
                <a:schemeClr val="accent5">
                  <a:satOff val="-6843"/>
                  <a:lumOff val="-10705"/>
                </a:schemeClr>
              </a:solidFill>
              <a:prstDash val="solid"/>
              <a:round/>
              <a:tailEnd type="triangle" w="med" len="med"/>
            </a:ln>
            <a:effectLst/>
          </p:spPr>
          <p:txBody>
            <a:bodyPr wrap="square" lIns="45719" tIns="45719" rIns="45719" bIns="45719" numCol="1" anchor="t">
              <a:noAutofit/>
            </a:bodyPr>
            <a:lstStyle/>
            <a:p>
              <a:endParaRPr/>
            </a:p>
          </p:txBody>
        </p:sp>
        <p:sp>
          <p:nvSpPr>
            <p:cNvPr id="111" name="Line"/>
            <p:cNvSpPr/>
            <p:nvPr/>
          </p:nvSpPr>
          <p:spPr>
            <a:xfrm flipH="1" flipV="1">
              <a:off x="2744845" y="914206"/>
              <a:ext cx="1199295" cy="1"/>
            </a:xfrm>
            <a:prstGeom prst="line">
              <a:avLst/>
            </a:prstGeom>
            <a:noFill/>
            <a:ln w="25400" cap="flat">
              <a:solidFill>
                <a:schemeClr val="accent4">
                  <a:satOff val="-1335"/>
                  <a:lumOff val="-10274"/>
                </a:schemeClr>
              </a:solidFill>
              <a:prstDash val="solid"/>
              <a:round/>
            </a:ln>
            <a:effectLst/>
          </p:spPr>
          <p:txBody>
            <a:bodyPr wrap="square" lIns="45719" tIns="45719" rIns="45719" bIns="45719" numCol="1" anchor="t">
              <a:noAutofit/>
            </a:bodyPr>
            <a:lstStyle/>
            <a:p>
              <a:endParaRPr/>
            </a:p>
          </p:txBody>
        </p:sp>
        <p:sp>
          <p:nvSpPr>
            <p:cNvPr id="112" name="Rectangle"/>
            <p:cNvSpPr/>
            <p:nvPr/>
          </p:nvSpPr>
          <p:spPr>
            <a:xfrm>
              <a:off x="2945980" y="866476"/>
              <a:ext cx="214972" cy="98684"/>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113" name="CDW"/>
            <p:cNvSpPr txBox="1"/>
            <p:nvPr/>
          </p:nvSpPr>
          <p:spPr>
            <a:xfrm>
              <a:off x="3811785" y="2078128"/>
              <a:ext cx="325049" cy="1830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t>CDW</a:t>
              </a:r>
            </a:p>
          </p:txBody>
        </p:sp>
        <p:sp>
          <p:nvSpPr>
            <p:cNvPr id="114" name="high-salinity…"/>
            <p:cNvSpPr txBox="1"/>
            <p:nvPr/>
          </p:nvSpPr>
          <p:spPr>
            <a:xfrm>
              <a:off x="3074764" y="968184"/>
              <a:ext cx="539458" cy="2816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p>
              <a:pPr algn="ctr">
                <a:defRPr sz="600"/>
              </a:pPr>
              <a:r>
                <a:t>high-salinity</a:t>
              </a:r>
            </a:p>
            <a:p>
              <a:pPr algn="ctr">
                <a:defRPr sz="600"/>
              </a:pPr>
              <a:r>
                <a:t>shelf water</a:t>
              </a:r>
            </a:p>
          </p:txBody>
        </p:sp>
        <p:sp>
          <p:nvSpPr>
            <p:cNvPr id="115" name="tidal"/>
            <p:cNvSpPr txBox="1"/>
            <p:nvPr/>
          </p:nvSpPr>
          <p:spPr>
            <a:xfrm>
              <a:off x="2694110" y="1167307"/>
              <a:ext cx="373217" cy="1696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t>tidal</a:t>
              </a:r>
            </a:p>
          </p:txBody>
        </p:sp>
        <p:sp>
          <p:nvSpPr>
            <p:cNvPr id="116" name="plume"/>
            <p:cNvSpPr txBox="1"/>
            <p:nvPr/>
          </p:nvSpPr>
          <p:spPr>
            <a:xfrm>
              <a:off x="2210849" y="1332885"/>
              <a:ext cx="373217" cy="1830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t>plume</a:t>
              </a:r>
            </a:p>
          </p:txBody>
        </p:sp>
        <p:sp>
          <p:nvSpPr>
            <p:cNvPr id="119" name="ice shelf"/>
            <p:cNvSpPr txBox="1"/>
            <p:nvPr/>
          </p:nvSpPr>
          <p:spPr>
            <a:xfrm>
              <a:off x="2025313" y="968184"/>
              <a:ext cx="619346" cy="1830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t>ice shelf</a:t>
              </a:r>
            </a:p>
          </p:txBody>
        </p:sp>
      </p:grpSp>
      <p:grpSp>
        <p:nvGrpSpPr>
          <p:cNvPr id="128" name="Group"/>
          <p:cNvGrpSpPr/>
          <p:nvPr/>
        </p:nvGrpSpPr>
        <p:grpSpPr>
          <a:xfrm>
            <a:off x="361420" y="2133037"/>
            <a:ext cx="3944142" cy="2499589"/>
            <a:chOff x="0" y="0"/>
            <a:chExt cx="3944140" cy="2499588"/>
          </a:xfrm>
        </p:grpSpPr>
        <p:sp>
          <p:nvSpPr>
            <p:cNvPr id="121" name="Line"/>
            <p:cNvSpPr/>
            <p:nvPr/>
          </p:nvSpPr>
          <p:spPr>
            <a:xfrm>
              <a:off x="0" y="0"/>
              <a:ext cx="2752809" cy="9147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63" y="31"/>
                    <a:pt x="726" y="62"/>
                    <a:pt x="1088" y="93"/>
                  </a:cubicBezTo>
                  <a:cubicBezTo>
                    <a:pt x="1451" y="124"/>
                    <a:pt x="1814" y="155"/>
                    <a:pt x="2177" y="185"/>
                  </a:cubicBezTo>
                  <a:cubicBezTo>
                    <a:pt x="2603" y="263"/>
                    <a:pt x="3027" y="455"/>
                    <a:pt x="3445" y="760"/>
                  </a:cubicBezTo>
                  <a:cubicBezTo>
                    <a:pt x="3909" y="1100"/>
                    <a:pt x="4363" y="1578"/>
                    <a:pt x="4803" y="2189"/>
                  </a:cubicBezTo>
                  <a:cubicBezTo>
                    <a:pt x="5137" y="2480"/>
                    <a:pt x="5464" y="2846"/>
                    <a:pt x="5784" y="3284"/>
                  </a:cubicBezTo>
                  <a:cubicBezTo>
                    <a:pt x="6160" y="3801"/>
                    <a:pt x="6524" y="4417"/>
                    <a:pt x="6873" y="5127"/>
                  </a:cubicBezTo>
                  <a:lnTo>
                    <a:pt x="8824" y="9611"/>
                  </a:lnTo>
                  <a:lnTo>
                    <a:pt x="10444" y="14114"/>
                  </a:lnTo>
                  <a:lnTo>
                    <a:pt x="12158" y="18158"/>
                  </a:lnTo>
                  <a:cubicBezTo>
                    <a:pt x="12579" y="18883"/>
                    <a:pt x="13018" y="19473"/>
                    <a:pt x="13470" y="19922"/>
                  </a:cubicBezTo>
                  <a:cubicBezTo>
                    <a:pt x="13892" y="20342"/>
                    <a:pt x="14324" y="20636"/>
                    <a:pt x="14761" y="20801"/>
                  </a:cubicBezTo>
                  <a:lnTo>
                    <a:pt x="16903" y="21315"/>
                  </a:lnTo>
                  <a:lnTo>
                    <a:pt x="19033" y="21596"/>
                  </a:lnTo>
                  <a:lnTo>
                    <a:pt x="21600" y="21600"/>
                  </a:lnTo>
                </a:path>
              </a:pathLst>
            </a:custGeom>
            <a:noFill/>
            <a:ln w="25400" cap="flat">
              <a:solidFill>
                <a:srgbClr val="A7A7A7"/>
              </a:solidFill>
              <a:prstDash val="solid"/>
              <a:round/>
            </a:ln>
            <a:effectLst/>
          </p:spPr>
          <p:txBody>
            <a:bodyPr wrap="square" lIns="45719" tIns="45719" rIns="45719" bIns="45719" numCol="1" anchor="t">
              <a:noAutofit/>
            </a:bodyPr>
            <a:lstStyle/>
            <a:p>
              <a:endParaRPr/>
            </a:p>
          </p:txBody>
        </p:sp>
        <p:sp>
          <p:nvSpPr>
            <p:cNvPr id="122" name="Line"/>
            <p:cNvSpPr/>
            <p:nvPr/>
          </p:nvSpPr>
          <p:spPr>
            <a:xfrm>
              <a:off x="17535" y="1557612"/>
              <a:ext cx="1663344" cy="6651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236" y="840"/>
                    <a:pt x="20898" y="1767"/>
                    <a:pt x="20589" y="2771"/>
                  </a:cubicBezTo>
                  <a:cubicBezTo>
                    <a:pt x="20239" y="3906"/>
                    <a:pt x="19927" y="5134"/>
                    <a:pt x="19658" y="6439"/>
                  </a:cubicBezTo>
                  <a:cubicBezTo>
                    <a:pt x="16378" y="9151"/>
                    <a:pt x="13089" y="11778"/>
                    <a:pt x="9792" y="14319"/>
                  </a:cubicBezTo>
                  <a:cubicBezTo>
                    <a:pt x="6536" y="16830"/>
                    <a:pt x="3272" y="19257"/>
                    <a:pt x="0" y="21600"/>
                  </a:cubicBezTo>
                </a:path>
              </a:pathLst>
            </a:custGeom>
            <a:noFill/>
            <a:ln w="38100" cap="flat">
              <a:solidFill>
                <a:srgbClr val="000000"/>
              </a:solidFill>
              <a:prstDash val="solid"/>
              <a:round/>
            </a:ln>
            <a:effectLst/>
          </p:spPr>
          <p:txBody>
            <a:bodyPr wrap="square" lIns="45719" tIns="45719" rIns="45719" bIns="45719" numCol="1" anchor="t">
              <a:noAutofit/>
            </a:bodyPr>
            <a:lstStyle/>
            <a:p>
              <a:endParaRPr/>
            </a:p>
          </p:txBody>
        </p:sp>
        <p:sp>
          <p:nvSpPr>
            <p:cNvPr id="123" name="Line"/>
            <p:cNvSpPr/>
            <p:nvPr/>
          </p:nvSpPr>
          <p:spPr>
            <a:xfrm>
              <a:off x="1680299" y="1568823"/>
              <a:ext cx="2194181" cy="930765"/>
            </a:xfrm>
            <a:custGeom>
              <a:avLst/>
              <a:gdLst/>
              <a:ahLst/>
              <a:cxnLst>
                <a:cxn ang="0">
                  <a:pos x="wd2" y="hd2"/>
                </a:cxn>
                <a:cxn ang="5400000">
                  <a:pos x="wd2" y="hd2"/>
                </a:cxn>
                <a:cxn ang="10800000">
                  <a:pos x="wd2" y="hd2"/>
                </a:cxn>
                <a:cxn ang="16200000">
                  <a:pos x="wd2" y="hd2"/>
                </a:cxn>
              </a:cxnLst>
              <a:rect l="0" t="0" r="r" b="b"/>
              <a:pathLst>
                <a:path w="21600" h="21468" extrusionOk="0">
                  <a:moveTo>
                    <a:pt x="0" y="0"/>
                  </a:moveTo>
                  <a:cubicBezTo>
                    <a:pt x="592" y="659"/>
                    <a:pt x="1162" y="1452"/>
                    <a:pt x="1704" y="2370"/>
                  </a:cubicBezTo>
                  <a:cubicBezTo>
                    <a:pt x="2302" y="3382"/>
                    <a:pt x="2863" y="4543"/>
                    <a:pt x="3382" y="5836"/>
                  </a:cubicBezTo>
                  <a:cubicBezTo>
                    <a:pt x="3754" y="6201"/>
                    <a:pt x="4147" y="6395"/>
                    <a:pt x="4543" y="6410"/>
                  </a:cubicBezTo>
                  <a:cubicBezTo>
                    <a:pt x="4918" y="6424"/>
                    <a:pt x="5292" y="6277"/>
                    <a:pt x="5651" y="5974"/>
                  </a:cubicBezTo>
                  <a:cubicBezTo>
                    <a:pt x="6842" y="5461"/>
                    <a:pt x="8028" y="4869"/>
                    <a:pt x="9209" y="4198"/>
                  </a:cubicBezTo>
                  <a:cubicBezTo>
                    <a:pt x="10014" y="3741"/>
                    <a:pt x="10817" y="3248"/>
                    <a:pt x="11616" y="2718"/>
                  </a:cubicBezTo>
                  <a:cubicBezTo>
                    <a:pt x="11954" y="3617"/>
                    <a:pt x="12271" y="4567"/>
                    <a:pt x="12568" y="5564"/>
                  </a:cubicBezTo>
                  <a:cubicBezTo>
                    <a:pt x="13655" y="9216"/>
                    <a:pt x="14446" y="13441"/>
                    <a:pt x="14890" y="17967"/>
                  </a:cubicBezTo>
                  <a:cubicBezTo>
                    <a:pt x="14843" y="19228"/>
                    <a:pt x="15077" y="20444"/>
                    <a:pt x="15487" y="21066"/>
                  </a:cubicBezTo>
                  <a:cubicBezTo>
                    <a:pt x="15805" y="21549"/>
                    <a:pt x="16189" y="21600"/>
                    <a:pt x="16523" y="21204"/>
                  </a:cubicBezTo>
                  <a:lnTo>
                    <a:pt x="21600" y="20848"/>
                  </a:lnTo>
                </a:path>
              </a:pathLst>
            </a:custGeom>
            <a:noFill/>
            <a:ln w="38100" cap="flat">
              <a:solidFill>
                <a:srgbClr val="000000"/>
              </a:solidFill>
              <a:prstDash val="solid"/>
              <a:round/>
            </a:ln>
            <a:effectLst/>
          </p:spPr>
          <p:txBody>
            <a:bodyPr wrap="square" lIns="45719" tIns="45719" rIns="45719" bIns="45719" numCol="1" anchor="t">
              <a:noAutofit/>
            </a:bodyPr>
            <a:lstStyle/>
            <a:p>
              <a:endParaRPr/>
            </a:p>
          </p:txBody>
        </p:sp>
        <p:sp>
          <p:nvSpPr>
            <p:cNvPr id="124" name="Line"/>
            <p:cNvSpPr/>
            <p:nvPr/>
          </p:nvSpPr>
          <p:spPr>
            <a:xfrm flipH="1" flipV="1">
              <a:off x="2744845" y="914206"/>
              <a:ext cx="1199295" cy="1"/>
            </a:xfrm>
            <a:prstGeom prst="line">
              <a:avLst/>
            </a:prstGeom>
            <a:noFill/>
            <a:ln w="25400" cap="flat">
              <a:solidFill>
                <a:schemeClr val="accent4">
                  <a:satOff val="-1335"/>
                  <a:lumOff val="-10274"/>
                </a:schemeClr>
              </a:solidFill>
              <a:prstDash val="solid"/>
              <a:round/>
            </a:ln>
            <a:effectLst/>
          </p:spPr>
          <p:txBody>
            <a:bodyPr wrap="square" lIns="45719" tIns="45719" rIns="45719" bIns="45719" numCol="1" anchor="t">
              <a:noAutofit/>
            </a:bodyPr>
            <a:lstStyle/>
            <a:p>
              <a:endParaRPr/>
            </a:p>
          </p:txBody>
        </p:sp>
        <p:sp>
          <p:nvSpPr>
            <p:cNvPr id="125" name="marine ice sheet"/>
            <p:cNvSpPr txBox="1"/>
            <p:nvPr/>
          </p:nvSpPr>
          <p:spPr>
            <a:xfrm>
              <a:off x="441485" y="968184"/>
              <a:ext cx="1051294" cy="1696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rPr sz="1400" dirty="0"/>
                <a:t>marine ice sheet</a:t>
              </a:r>
            </a:p>
          </p:txBody>
        </p:sp>
        <p:sp>
          <p:nvSpPr>
            <p:cNvPr id="126" name="Antarctica"/>
            <p:cNvSpPr txBox="1"/>
            <p:nvPr/>
          </p:nvSpPr>
          <p:spPr>
            <a:xfrm>
              <a:off x="119644" y="2270165"/>
              <a:ext cx="1725081" cy="1205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rPr sz="1400" dirty="0"/>
                <a:t>Antarctica</a:t>
              </a:r>
            </a:p>
          </p:txBody>
        </p:sp>
        <p:sp>
          <p:nvSpPr>
            <p:cNvPr id="127" name="Line"/>
            <p:cNvSpPr/>
            <p:nvPr/>
          </p:nvSpPr>
          <p:spPr>
            <a:xfrm flipV="1">
              <a:off x="2760882" y="925731"/>
              <a:ext cx="1" cy="765805"/>
            </a:xfrm>
            <a:prstGeom prst="line">
              <a:avLst/>
            </a:prstGeom>
            <a:noFill/>
            <a:ln w="25400" cap="flat">
              <a:solidFill>
                <a:schemeClr val="accent4">
                  <a:satOff val="-1335"/>
                  <a:lumOff val="-10274"/>
                </a:schemeClr>
              </a:solidFill>
              <a:prstDash val="solid"/>
              <a:round/>
            </a:ln>
            <a:effectLst/>
          </p:spPr>
          <p:txBody>
            <a:bodyPr wrap="square" lIns="45719" tIns="45719" rIns="45719" bIns="45719" numCol="1" anchor="t">
              <a:noAutofit/>
            </a:bodyPr>
            <a:lstStyle/>
            <a:p>
              <a:endParaRPr/>
            </a:p>
          </p:txBody>
        </p:sp>
      </p:grpSp>
      <p:sp>
        <p:nvSpPr>
          <p:cNvPr id="129" name="ocean"/>
          <p:cNvSpPr txBox="1"/>
          <p:nvPr/>
        </p:nvSpPr>
        <p:spPr>
          <a:xfrm>
            <a:off x="3680582" y="3576294"/>
            <a:ext cx="575120" cy="294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400"/>
            </a:lvl1pPr>
          </a:lstStyle>
          <a:p>
            <a:r>
              <a:rPr dirty="0"/>
              <a:t>ocean</a:t>
            </a:r>
          </a:p>
        </p:txBody>
      </p:sp>
      <p:sp>
        <p:nvSpPr>
          <p:cNvPr id="130" name="ocean"/>
          <p:cNvSpPr txBox="1"/>
          <p:nvPr/>
        </p:nvSpPr>
        <p:spPr>
          <a:xfrm>
            <a:off x="8032449" y="3576294"/>
            <a:ext cx="575120" cy="294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400"/>
            </a:lvl1pPr>
          </a:lstStyle>
          <a:p>
            <a:r>
              <a:t>ocean</a:t>
            </a:r>
          </a:p>
        </p:txBody>
      </p:sp>
      <p:sp>
        <p:nvSpPr>
          <p:cNvPr id="131" name="no ice shelves…"/>
          <p:cNvSpPr txBox="1"/>
          <p:nvPr/>
        </p:nvSpPr>
        <p:spPr>
          <a:xfrm>
            <a:off x="800289" y="1430012"/>
            <a:ext cx="3593390" cy="58477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400">
                <a:latin typeface="Arial"/>
                <a:ea typeface="Arial"/>
                <a:cs typeface="Arial"/>
                <a:sym typeface="Arial"/>
              </a:defRPr>
            </a:pPr>
            <a:r>
              <a:rPr lang="en-US" sz="1600" b="1" dirty="0"/>
              <a:t>Most ESMs:</a:t>
            </a:r>
            <a:r>
              <a:rPr lang="en-US" sz="1600" dirty="0"/>
              <a:t> </a:t>
            </a:r>
            <a:r>
              <a:rPr sz="1600" dirty="0"/>
              <a:t>no ice shelves</a:t>
            </a:r>
            <a:r>
              <a:rPr lang="en-US" sz="1600" dirty="0"/>
              <a:t> and </a:t>
            </a:r>
            <a:r>
              <a:rPr sz="1600" dirty="0"/>
              <a:t>no </a:t>
            </a:r>
            <a:endParaRPr lang="en-US" sz="1600" dirty="0"/>
          </a:p>
          <a:p>
            <a:pPr>
              <a:defRPr sz="1400">
                <a:latin typeface="Arial"/>
                <a:ea typeface="Arial"/>
                <a:cs typeface="Arial"/>
                <a:sym typeface="Arial"/>
              </a:defRPr>
            </a:pPr>
            <a:r>
              <a:rPr lang="en-US" sz="1600" dirty="0"/>
              <a:t>explicit </a:t>
            </a:r>
            <a:r>
              <a:rPr sz="1600" dirty="0"/>
              <a:t>ocean-ice shelf melt processes</a:t>
            </a:r>
          </a:p>
        </p:txBody>
      </p:sp>
      <p:sp>
        <p:nvSpPr>
          <p:cNvPr id="132" name="ice shelves included…"/>
          <p:cNvSpPr txBox="1"/>
          <p:nvPr/>
        </p:nvSpPr>
        <p:spPr>
          <a:xfrm>
            <a:off x="4738621" y="1430012"/>
            <a:ext cx="4004460" cy="58477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400">
                <a:latin typeface="Arial"/>
                <a:ea typeface="Arial"/>
                <a:cs typeface="Arial"/>
                <a:sym typeface="Arial"/>
              </a:defRPr>
            </a:pPr>
            <a:r>
              <a:rPr lang="en-US" sz="1600" b="1" dirty="0"/>
              <a:t>E3SM V1:</a:t>
            </a:r>
            <a:r>
              <a:rPr lang="en-US" sz="1600" dirty="0"/>
              <a:t> </a:t>
            </a:r>
            <a:r>
              <a:rPr sz="1600" dirty="0"/>
              <a:t>ice shelves included</a:t>
            </a:r>
            <a:r>
              <a:rPr lang="en-US" sz="1600" dirty="0"/>
              <a:t> and ocean-</a:t>
            </a:r>
            <a:endParaRPr sz="1600" dirty="0"/>
          </a:p>
          <a:p>
            <a:pPr>
              <a:defRPr sz="1400">
                <a:latin typeface="Arial"/>
                <a:ea typeface="Arial"/>
                <a:cs typeface="Arial"/>
                <a:sym typeface="Arial"/>
              </a:defRPr>
            </a:pPr>
            <a:r>
              <a:rPr sz="1600" dirty="0"/>
              <a:t>ice shelf melt processes simulated</a:t>
            </a:r>
          </a:p>
        </p:txBody>
      </p:sp>
      <p:sp>
        <p:nvSpPr>
          <p:cNvPr id="133" name="Line"/>
          <p:cNvSpPr/>
          <p:nvPr/>
        </p:nvSpPr>
        <p:spPr>
          <a:xfrm flipV="1">
            <a:off x="4496724" y="1473809"/>
            <a:ext cx="0" cy="3416944"/>
          </a:xfrm>
          <a:prstGeom prst="line">
            <a:avLst/>
          </a:prstGeom>
          <a:ln w="25400">
            <a:solidFill>
              <a:schemeClr val="accent1"/>
            </a:solidFill>
          </a:ln>
          <a:effectLst/>
        </p:spPr>
        <p:txBody>
          <a:bodyPr lIns="45719" rIns="45719"/>
          <a:lstStyle/>
          <a:p>
            <a:endParaRPr/>
          </a:p>
        </p:txBody>
      </p:sp>
      <p:sp>
        <p:nvSpPr>
          <p:cNvPr id="36" name="marine ice sheet"/>
          <p:cNvSpPr txBox="1"/>
          <p:nvPr/>
        </p:nvSpPr>
        <p:spPr>
          <a:xfrm>
            <a:off x="5137059" y="3264259"/>
            <a:ext cx="1051295" cy="1696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rPr sz="1400" dirty="0"/>
              <a:t>marine ice sheet</a:t>
            </a:r>
          </a:p>
        </p:txBody>
      </p:sp>
      <p:sp>
        <p:nvSpPr>
          <p:cNvPr id="37" name="Antarctica"/>
          <p:cNvSpPr txBox="1"/>
          <p:nvPr/>
        </p:nvSpPr>
        <p:spPr>
          <a:xfrm>
            <a:off x="4815218" y="4566241"/>
            <a:ext cx="1725082" cy="1205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ctr">
              <a:defRPr sz="600"/>
            </a:lvl1pPr>
          </a:lstStyle>
          <a:p>
            <a:r>
              <a:rPr sz="1400" dirty="0"/>
              <a:t>Antarctica</a:t>
            </a:r>
          </a:p>
        </p:txBody>
      </p:sp>
      <p:sp>
        <p:nvSpPr>
          <p:cNvPr id="38" name="Line"/>
          <p:cNvSpPr/>
          <p:nvPr/>
        </p:nvSpPr>
        <p:spPr>
          <a:xfrm flipH="1" flipV="1">
            <a:off x="727298" y="2058585"/>
            <a:ext cx="7942568" cy="0"/>
          </a:xfrm>
          <a:prstGeom prst="line">
            <a:avLst/>
          </a:prstGeom>
          <a:ln w="25400">
            <a:solidFill>
              <a:schemeClr val="accent1"/>
            </a:solidFill>
          </a:ln>
          <a:effectLst/>
        </p:spPr>
        <p:txBody>
          <a:bodyPr lIns="45719" rIns="45719"/>
          <a:lstStyle/>
          <a:p>
            <a:endParaRPr/>
          </a:p>
        </p:txBody>
      </p:sp>
      <p:sp>
        <p:nvSpPr>
          <p:cNvPr id="40" name="Rectangle 39">
            <a:extLst>
              <a:ext uri="{FF2B5EF4-FFF2-40B4-BE49-F238E27FC236}">
                <a16:creationId xmlns:a16="http://schemas.microsoft.com/office/drawing/2014/main" id="{B785AB5E-E4BA-884F-B2CA-D86675D071BA}"/>
              </a:ext>
            </a:extLst>
          </p:cNvPr>
          <p:cNvSpPr/>
          <p:nvPr/>
        </p:nvSpPr>
        <p:spPr>
          <a:xfrm>
            <a:off x="0" y="1430012"/>
            <a:ext cx="9142680" cy="4584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What role do ice shelves play in the global climate system and, more precisely, what is their role in setting the climate of the Southern Ocean?…"/>
          <p:cNvSpPr txBox="1"/>
          <p:nvPr/>
        </p:nvSpPr>
        <p:spPr>
          <a:xfrm>
            <a:off x="135531" y="2199810"/>
            <a:ext cx="8915404" cy="357020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285750" indent="-285750">
              <a:spcAft>
                <a:spcPts val="1800"/>
              </a:spcAft>
              <a:buFont typeface="Arial"/>
              <a:buChar char="•"/>
              <a:defRPr>
                <a:latin typeface="Arial"/>
                <a:ea typeface="Arial"/>
                <a:cs typeface="Arial"/>
                <a:sym typeface="Arial"/>
              </a:defRPr>
            </a:pPr>
            <a:r>
              <a:rPr sz="2800" dirty="0"/>
              <a:t>What role do ice shelves play in the global climate system and, more precisely, what is their role in setting the climate of the Southern Ocean?</a:t>
            </a:r>
          </a:p>
          <a:p>
            <a:pPr marL="285750" indent="-285750">
              <a:spcAft>
                <a:spcPts val="1800"/>
              </a:spcAft>
              <a:buFont typeface="Arial"/>
              <a:buChar char="•"/>
              <a:defRPr>
                <a:latin typeface="Arial"/>
                <a:ea typeface="Arial"/>
                <a:cs typeface="Arial"/>
                <a:sym typeface="Arial"/>
              </a:defRPr>
            </a:pPr>
            <a:r>
              <a:rPr sz="2800" dirty="0"/>
              <a:t>What factors control, either directly or indirectly, the melt rates around </a:t>
            </a:r>
            <a:r>
              <a:rPr lang="en-US" sz="2800" dirty="0"/>
              <a:t>the Antarctic ice sheet</a:t>
            </a:r>
            <a:r>
              <a:rPr sz="2800" dirty="0"/>
              <a:t>?</a:t>
            </a:r>
          </a:p>
          <a:p>
            <a:pPr marL="285750" indent="-285750">
              <a:spcAft>
                <a:spcPts val="1800"/>
              </a:spcAft>
              <a:buFont typeface="Arial"/>
              <a:buChar char="•"/>
              <a:defRPr>
                <a:latin typeface="Arial"/>
                <a:ea typeface="Arial"/>
                <a:cs typeface="Arial"/>
                <a:sym typeface="Arial"/>
              </a:defRPr>
            </a:pPr>
            <a:r>
              <a:rPr sz="2800" dirty="0"/>
              <a:t>What are the </a:t>
            </a:r>
            <a:r>
              <a:rPr lang="en-US" sz="2800" dirty="0"/>
              <a:t>(climate) </a:t>
            </a:r>
            <a:r>
              <a:rPr sz="2800" dirty="0"/>
              <a:t>indicators for likelihood of </a:t>
            </a:r>
            <a:r>
              <a:rPr lang="en-US" sz="2800" dirty="0"/>
              <a:t>Ant-arctic ice sheet</a:t>
            </a:r>
            <a:r>
              <a:rPr sz="2800" dirty="0"/>
              <a:t> collapse and abrupt </a:t>
            </a:r>
            <a:r>
              <a:rPr lang="en-US" sz="2800" dirty="0"/>
              <a:t>sea-level rise</a:t>
            </a:r>
            <a:r>
              <a:rPr sz="2800" dirty="0"/>
              <a:t>?</a:t>
            </a:r>
          </a:p>
        </p:txBody>
      </p:sp>
      <p:sp>
        <p:nvSpPr>
          <p:cNvPr id="2" name="Rectangle 1"/>
          <p:cNvSpPr/>
          <p:nvPr/>
        </p:nvSpPr>
        <p:spPr>
          <a:xfrm>
            <a:off x="87591" y="1799700"/>
            <a:ext cx="3034755" cy="400110"/>
          </a:xfrm>
          <a:prstGeom prst="rect">
            <a:avLst/>
          </a:prstGeom>
        </p:spPr>
        <p:txBody>
          <a:bodyPr wrap="none">
            <a:spAutoFit/>
          </a:bodyPr>
          <a:lstStyle/>
          <a:p>
            <a:r>
              <a:rPr lang="en-US" sz="2000" b="1" dirty="0">
                <a:solidFill>
                  <a:srgbClr val="8EA9BA"/>
                </a:solidFill>
                <a:latin typeface="Arial"/>
                <a:cs typeface="Arial"/>
              </a:rPr>
              <a:t>SPECIFIC QUESTIONS:</a:t>
            </a:r>
            <a:endParaRPr lang="en-US" sz="2000" dirty="0">
              <a:latin typeface="Arial"/>
              <a:cs typeface="Arial"/>
            </a:endParaRPr>
          </a:p>
        </p:txBody>
      </p:sp>
    </p:spTree>
    <p:extLst>
      <p:ext uri="{BB962C8B-B14F-4D97-AF65-F5344CB8AC3E}">
        <p14:creationId xmlns:p14="http://schemas.microsoft.com/office/powerpoint/2010/main" val="679913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85AB5E-E4BA-884F-B2CA-D86675D071BA}"/>
              </a:ext>
            </a:extLst>
          </p:cNvPr>
          <p:cNvSpPr/>
          <p:nvPr/>
        </p:nvSpPr>
        <p:spPr>
          <a:xfrm>
            <a:off x="-1320" y="668687"/>
            <a:ext cx="9144000" cy="5567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68395" y="738436"/>
            <a:ext cx="8588111" cy="4114800"/>
          </a:xfrm>
        </p:spPr>
        <p:txBody>
          <a:bodyPr/>
          <a:lstStyle/>
          <a:p>
            <a:pPr marL="0" indent="0">
              <a:buNone/>
            </a:pPr>
            <a:r>
              <a:rPr lang="en-US" dirty="0"/>
              <a:t>Low (EC60to</a:t>
            </a:r>
            <a:r>
              <a:rPr lang="en-US" b="1" u="sng" dirty="0"/>
              <a:t>30km</a:t>
            </a:r>
            <a:r>
              <a:rPr lang="en-US" dirty="0"/>
              <a:t>), med. (RRS30to</a:t>
            </a:r>
            <a:r>
              <a:rPr lang="en-US" b="1" u="sng" dirty="0"/>
              <a:t>10km</a:t>
            </a:r>
            <a:r>
              <a:rPr lang="en-US" dirty="0"/>
              <a:t>), and high res. (RRS18to</a:t>
            </a:r>
            <a:r>
              <a:rPr lang="en-US" b="1" u="sng" dirty="0"/>
              <a:t>6km</a:t>
            </a:r>
            <a:r>
              <a:rPr lang="en-US" dirty="0"/>
              <a:t>) configurations with &amp; without ice shelves</a:t>
            </a:r>
          </a:p>
          <a:p>
            <a:endParaRPr lang="en-US" dirty="0"/>
          </a:p>
          <a:p>
            <a:pPr marL="457200" lvl="1" indent="0">
              <a:buNone/>
            </a:pPr>
            <a:endParaRPr lang="en-US" dirty="0"/>
          </a:p>
          <a:p>
            <a:pPr lvl="1"/>
            <a:endParaRPr lang="en-US" dirty="0"/>
          </a:p>
          <a:p>
            <a:endParaRPr lang="en-US" dirty="0"/>
          </a:p>
        </p:txBody>
      </p:sp>
      <p:pic>
        <p:nvPicPr>
          <p:cNvPr id="4" name="Picture 3" descr="ACME_G30to10_transport lowRe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58740" y="1553253"/>
            <a:ext cx="3667760" cy="2490139"/>
          </a:xfrm>
          <a:prstGeom prst="rect">
            <a:avLst/>
          </a:prstGeom>
          <a:ln w="19050" cmpd="sng">
            <a:solidFill>
              <a:schemeClr val="tx1"/>
            </a:solidFill>
          </a:ln>
        </p:spPr>
      </p:pic>
      <p:sp>
        <p:nvSpPr>
          <p:cNvPr id="5" name="Content Placeholder 2"/>
          <p:cNvSpPr txBox="1">
            <a:spLocks/>
          </p:cNvSpPr>
          <p:nvPr/>
        </p:nvSpPr>
        <p:spPr>
          <a:xfrm>
            <a:off x="198944" y="3855042"/>
            <a:ext cx="8875606" cy="4114800"/>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Font typeface="Arial"/>
              <a:buNone/>
            </a:pPr>
            <a:r>
              <a:rPr lang="en-US" b="1" dirty="0"/>
              <a:t>Goals:</a:t>
            </a:r>
          </a:p>
          <a:p>
            <a:pPr marL="457200" indent="-457200">
              <a:spcAft>
                <a:spcPts val="600"/>
              </a:spcAft>
              <a:buFont typeface="+mj-lt"/>
              <a:buAutoNum type="arabicPeriod"/>
            </a:pPr>
            <a:r>
              <a:rPr lang="en-US" sz="2200" dirty="0"/>
              <a:t>demonstrate ice shelves do no harm </a:t>
            </a:r>
            <a:r>
              <a:rPr lang="en-US" sz="2200" dirty="0" err="1"/>
              <a:t>w.r.t</a:t>
            </a:r>
            <a:r>
              <a:rPr lang="en-US" sz="2200" dirty="0"/>
              <a:t>. global simulation metrics </a:t>
            </a:r>
          </a:p>
          <a:p>
            <a:pPr marL="457200" indent="-457200">
              <a:spcAft>
                <a:spcPts val="600"/>
              </a:spcAft>
              <a:buFont typeface="+mj-lt"/>
              <a:buAutoNum type="arabicPeriod"/>
            </a:pPr>
            <a:r>
              <a:rPr lang="en-US" sz="2200" dirty="0"/>
              <a:t>demonstrate (</a:t>
            </a:r>
            <a:r>
              <a:rPr lang="en-US" sz="2200" dirty="0" err="1"/>
              <a:t>i</a:t>
            </a:r>
            <a:r>
              <a:rPr lang="en-US" sz="2200" dirty="0"/>
              <a:t>) sub-ice shelf melt &amp; (ii) melt-relevant, ice-sheet-proximal ocean characteristics are plausible (relative to obs.)</a:t>
            </a:r>
          </a:p>
          <a:p>
            <a:pPr marL="457200" indent="-457200">
              <a:spcAft>
                <a:spcPts val="600"/>
              </a:spcAft>
              <a:buFont typeface="+mj-lt"/>
              <a:buAutoNum type="arabicPeriod"/>
            </a:pPr>
            <a:r>
              <a:rPr lang="en-US" sz="2200" dirty="0"/>
              <a:t>Understand sensitivity to (</a:t>
            </a:r>
            <a:r>
              <a:rPr lang="en-US" sz="2200" dirty="0" err="1"/>
              <a:t>i</a:t>
            </a:r>
            <a:r>
              <a:rPr lang="en-US" sz="2200" dirty="0"/>
              <a:t>) resolution &amp; (ii) forcing</a:t>
            </a:r>
          </a:p>
          <a:p>
            <a:pPr marL="0" indent="0">
              <a:spcAft>
                <a:spcPts val="600"/>
              </a:spcAft>
              <a:buNone/>
            </a:pPr>
            <a:endParaRPr lang="en-US" sz="2200" dirty="0"/>
          </a:p>
          <a:p>
            <a:pPr>
              <a:spcAft>
                <a:spcPts val="600"/>
              </a:spcAft>
            </a:pPr>
            <a:endParaRPr lang="en-US" dirty="0"/>
          </a:p>
          <a:p>
            <a:pPr marL="457200" lvl="1" indent="0">
              <a:spcAft>
                <a:spcPts val="600"/>
              </a:spcAft>
              <a:buFont typeface="Arial"/>
              <a:buNone/>
            </a:pPr>
            <a:endParaRPr lang="en-US" dirty="0"/>
          </a:p>
          <a:p>
            <a:pPr lvl="1">
              <a:spcAft>
                <a:spcPts val="600"/>
              </a:spcAft>
            </a:pPr>
            <a:endParaRPr lang="en-US" dirty="0"/>
          </a:p>
          <a:p>
            <a:pPr>
              <a:spcAft>
                <a:spcPts val="600"/>
              </a:spcAft>
            </a:pPr>
            <a:endParaRPr lang="en-US" dirty="0"/>
          </a:p>
        </p:txBody>
      </p:sp>
      <p:sp>
        <p:nvSpPr>
          <p:cNvPr id="6" name="TextBox 5"/>
          <p:cNvSpPr txBox="1"/>
          <p:nvPr/>
        </p:nvSpPr>
        <p:spPr>
          <a:xfrm>
            <a:off x="4830239" y="4023072"/>
            <a:ext cx="4409438" cy="276999"/>
          </a:xfrm>
          <a:prstGeom prst="rect">
            <a:avLst/>
          </a:prstGeom>
          <a:noFill/>
        </p:spPr>
        <p:txBody>
          <a:bodyPr wrap="square" rtlCol="0">
            <a:spAutoFit/>
          </a:bodyPr>
          <a:lstStyle/>
          <a:p>
            <a:pPr algn="ctr"/>
            <a:r>
              <a:rPr lang="en-US" sz="1200" dirty="0"/>
              <a:t>ocean transport in global, med. Resolution E3SM simulation </a:t>
            </a:r>
          </a:p>
        </p:txBody>
      </p:sp>
      <p:sp>
        <p:nvSpPr>
          <p:cNvPr id="9" name="Rectangle 8"/>
          <p:cNvSpPr/>
          <p:nvPr/>
        </p:nvSpPr>
        <p:spPr>
          <a:xfrm>
            <a:off x="141394" y="1712436"/>
            <a:ext cx="4890346" cy="2431435"/>
          </a:xfrm>
          <a:prstGeom prst="rect">
            <a:avLst/>
          </a:prstGeom>
        </p:spPr>
        <p:txBody>
          <a:bodyPr wrap="square">
            <a:spAutoFit/>
          </a:bodyPr>
          <a:lstStyle/>
          <a:p>
            <a:pPr marL="342900" indent="-342900">
              <a:spcAft>
                <a:spcPts val="600"/>
              </a:spcAft>
              <a:buFont typeface="Arial"/>
              <a:buChar char="•"/>
            </a:pPr>
            <a:r>
              <a:rPr lang="en-US" sz="2200" dirty="0">
                <a:latin typeface="Arial"/>
                <a:cs typeface="Arial"/>
              </a:rPr>
              <a:t>CORE-IAF forcing (multiple cycles)</a:t>
            </a:r>
          </a:p>
          <a:p>
            <a:pPr marL="342900" indent="-342900">
              <a:spcAft>
                <a:spcPts val="600"/>
              </a:spcAft>
              <a:buFont typeface="Arial"/>
              <a:buChar char="•"/>
            </a:pPr>
            <a:r>
              <a:rPr lang="en-US" sz="2200" dirty="0">
                <a:latin typeface="Arial"/>
                <a:cs typeface="Arial"/>
              </a:rPr>
              <a:t>coupled, pre-industrial &amp; historical</a:t>
            </a:r>
          </a:p>
          <a:p>
            <a:pPr marL="342900" indent="-342900">
              <a:spcAft>
                <a:spcPts val="600"/>
              </a:spcAft>
              <a:buFont typeface="Arial"/>
              <a:buChar char="•"/>
            </a:pPr>
            <a:r>
              <a:rPr lang="en-US" sz="2200" dirty="0">
                <a:latin typeface="Arial"/>
                <a:cs typeface="Arial"/>
              </a:rPr>
              <a:t>4xCO</a:t>
            </a:r>
            <a:r>
              <a:rPr lang="en-US" sz="2200" baseline="-25000" dirty="0">
                <a:latin typeface="Arial"/>
                <a:cs typeface="Arial"/>
              </a:rPr>
              <a:t>2</a:t>
            </a:r>
            <a:endParaRPr lang="en-US" sz="2200" dirty="0">
              <a:latin typeface="Arial"/>
              <a:cs typeface="Arial"/>
            </a:endParaRPr>
          </a:p>
          <a:p>
            <a:pPr marL="342900" indent="-342900">
              <a:spcAft>
                <a:spcPts val="600"/>
              </a:spcAft>
              <a:buFont typeface="Arial"/>
              <a:buChar char="•"/>
            </a:pPr>
            <a:r>
              <a:rPr lang="en-US" sz="2200" dirty="0">
                <a:latin typeface="Arial"/>
                <a:cs typeface="Arial"/>
              </a:rPr>
              <a:t>CORE-IAF global high and S. Ocean-enhanced high resolution</a:t>
            </a:r>
          </a:p>
          <a:p>
            <a:pPr>
              <a:spcAft>
                <a:spcPts val="600"/>
              </a:spcAft>
            </a:pPr>
            <a:endParaRPr lang="en-US" sz="2200" dirty="0">
              <a:latin typeface="Arial"/>
              <a:cs typeface="Arial"/>
            </a:endParaRPr>
          </a:p>
        </p:txBody>
      </p:sp>
      <p:sp>
        <p:nvSpPr>
          <p:cNvPr id="12" name="Title 1"/>
          <p:cNvSpPr>
            <a:spLocks noGrp="1"/>
          </p:cNvSpPr>
          <p:nvPr>
            <p:ph type="title"/>
          </p:nvPr>
        </p:nvSpPr>
        <p:spPr>
          <a:xfrm>
            <a:off x="457200" y="-475824"/>
            <a:ext cx="8229600" cy="1097280"/>
          </a:xfrm>
        </p:spPr>
        <p:txBody>
          <a:bodyPr/>
          <a:lstStyle/>
          <a:p>
            <a:pPr algn="ctr"/>
            <a:r>
              <a:rPr lang="en-US" sz="3200" dirty="0"/>
              <a:t>V1 </a:t>
            </a:r>
            <a:r>
              <a:rPr lang="en-US" sz="3200" dirty="0" err="1"/>
              <a:t>Cryosphere</a:t>
            </a:r>
            <a:r>
              <a:rPr lang="en-US" sz="3200" dirty="0"/>
              <a:t> Simulation Campaign</a:t>
            </a:r>
          </a:p>
        </p:txBody>
      </p:sp>
    </p:spTree>
    <p:extLst>
      <p:ext uri="{BB962C8B-B14F-4D97-AF65-F5344CB8AC3E}">
        <p14:creationId xmlns:p14="http://schemas.microsoft.com/office/powerpoint/2010/main" val="1714543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85AB5E-E4BA-884F-B2CA-D86675D071BA}"/>
              </a:ext>
            </a:extLst>
          </p:cNvPr>
          <p:cNvSpPr/>
          <p:nvPr/>
        </p:nvSpPr>
        <p:spPr>
          <a:xfrm>
            <a:off x="-1320" y="668687"/>
            <a:ext cx="9144000" cy="5567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68395" y="738436"/>
            <a:ext cx="8588111" cy="4114800"/>
          </a:xfrm>
        </p:spPr>
        <p:txBody>
          <a:bodyPr/>
          <a:lstStyle/>
          <a:p>
            <a:pPr marL="0" indent="0">
              <a:buNone/>
            </a:pPr>
            <a:r>
              <a:rPr lang="en-US" dirty="0"/>
              <a:t>Low (EC60to</a:t>
            </a:r>
            <a:r>
              <a:rPr lang="en-US" b="1" u="sng" dirty="0"/>
              <a:t>30km</a:t>
            </a:r>
            <a:r>
              <a:rPr lang="en-US" dirty="0"/>
              <a:t>), med. (RRS30to</a:t>
            </a:r>
            <a:r>
              <a:rPr lang="en-US" b="1" u="sng" dirty="0"/>
              <a:t>10km</a:t>
            </a:r>
            <a:r>
              <a:rPr lang="en-US" dirty="0"/>
              <a:t>), and high res. (RRS18to</a:t>
            </a:r>
            <a:r>
              <a:rPr lang="en-US" b="1" u="sng" dirty="0"/>
              <a:t>6km</a:t>
            </a:r>
            <a:r>
              <a:rPr lang="en-US" dirty="0"/>
              <a:t>) configurations with &amp; without ice shelves</a:t>
            </a:r>
          </a:p>
          <a:p>
            <a:endParaRPr lang="en-US" dirty="0"/>
          </a:p>
          <a:p>
            <a:pPr marL="457200" lvl="1" indent="0">
              <a:buNone/>
            </a:pPr>
            <a:endParaRPr lang="en-US" dirty="0"/>
          </a:p>
          <a:p>
            <a:pPr lvl="1"/>
            <a:endParaRPr lang="en-US" dirty="0"/>
          </a:p>
          <a:p>
            <a:endParaRPr lang="en-US" dirty="0"/>
          </a:p>
        </p:txBody>
      </p:sp>
      <p:pic>
        <p:nvPicPr>
          <p:cNvPr id="4" name="Picture 3" descr="ACME_G30to10_transport lowRe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58740" y="1553253"/>
            <a:ext cx="3667760" cy="2490139"/>
          </a:xfrm>
          <a:prstGeom prst="rect">
            <a:avLst/>
          </a:prstGeom>
          <a:ln w="19050" cmpd="sng">
            <a:solidFill>
              <a:schemeClr val="tx1"/>
            </a:solidFill>
          </a:ln>
        </p:spPr>
      </p:pic>
      <p:sp>
        <p:nvSpPr>
          <p:cNvPr id="5" name="Content Placeholder 2"/>
          <p:cNvSpPr txBox="1">
            <a:spLocks/>
          </p:cNvSpPr>
          <p:nvPr/>
        </p:nvSpPr>
        <p:spPr>
          <a:xfrm>
            <a:off x="198944" y="3855042"/>
            <a:ext cx="8875606" cy="4114800"/>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Font typeface="Arial"/>
              <a:buNone/>
            </a:pPr>
            <a:r>
              <a:rPr lang="en-US" b="1" dirty="0"/>
              <a:t>Goals:</a:t>
            </a:r>
          </a:p>
          <a:p>
            <a:pPr marL="457200" indent="-457200">
              <a:spcAft>
                <a:spcPts val="600"/>
              </a:spcAft>
              <a:buFont typeface="+mj-lt"/>
              <a:buAutoNum type="arabicPeriod"/>
            </a:pPr>
            <a:r>
              <a:rPr lang="en-US" sz="2200" dirty="0"/>
              <a:t>demonstrate ice shelves do no harm </a:t>
            </a:r>
            <a:r>
              <a:rPr lang="en-US" sz="2200" dirty="0" err="1"/>
              <a:t>w.r.t</a:t>
            </a:r>
            <a:r>
              <a:rPr lang="en-US" sz="2200" dirty="0"/>
              <a:t>. global simulation metrics </a:t>
            </a:r>
          </a:p>
          <a:p>
            <a:pPr marL="457200" indent="-457200">
              <a:spcAft>
                <a:spcPts val="600"/>
              </a:spcAft>
              <a:buFont typeface="+mj-lt"/>
              <a:buAutoNum type="arabicPeriod"/>
            </a:pPr>
            <a:r>
              <a:rPr lang="en-US" sz="2200" dirty="0"/>
              <a:t>demonstrate (</a:t>
            </a:r>
            <a:r>
              <a:rPr lang="en-US" sz="2200" dirty="0" err="1"/>
              <a:t>i</a:t>
            </a:r>
            <a:r>
              <a:rPr lang="en-US" sz="2200" dirty="0"/>
              <a:t>) sub-ice shelf melt &amp; (ii) melt-relevant, ice-sheet-proximal ocean characteristics are plausible (relative to obs.)</a:t>
            </a:r>
          </a:p>
          <a:p>
            <a:pPr marL="457200" indent="-457200">
              <a:spcAft>
                <a:spcPts val="600"/>
              </a:spcAft>
              <a:buFont typeface="+mj-lt"/>
              <a:buAutoNum type="arabicPeriod"/>
            </a:pPr>
            <a:r>
              <a:rPr lang="en-US" sz="2200" dirty="0"/>
              <a:t>Understand sensitivity to (</a:t>
            </a:r>
            <a:r>
              <a:rPr lang="en-US" sz="2200" dirty="0" err="1"/>
              <a:t>i</a:t>
            </a:r>
            <a:r>
              <a:rPr lang="en-US" sz="2200" dirty="0"/>
              <a:t>) resolution &amp; (ii) forcing</a:t>
            </a:r>
          </a:p>
          <a:p>
            <a:pPr marL="0" indent="0">
              <a:spcAft>
                <a:spcPts val="600"/>
              </a:spcAft>
              <a:buNone/>
            </a:pPr>
            <a:endParaRPr lang="en-US" sz="2200" dirty="0"/>
          </a:p>
          <a:p>
            <a:pPr>
              <a:spcAft>
                <a:spcPts val="600"/>
              </a:spcAft>
            </a:pPr>
            <a:endParaRPr lang="en-US" dirty="0"/>
          </a:p>
          <a:p>
            <a:pPr marL="457200" lvl="1" indent="0">
              <a:spcAft>
                <a:spcPts val="600"/>
              </a:spcAft>
              <a:buFont typeface="Arial"/>
              <a:buNone/>
            </a:pPr>
            <a:endParaRPr lang="en-US" dirty="0"/>
          </a:p>
          <a:p>
            <a:pPr lvl="1">
              <a:spcAft>
                <a:spcPts val="600"/>
              </a:spcAft>
            </a:pPr>
            <a:endParaRPr lang="en-US" dirty="0"/>
          </a:p>
          <a:p>
            <a:pPr>
              <a:spcAft>
                <a:spcPts val="600"/>
              </a:spcAft>
            </a:pPr>
            <a:endParaRPr lang="en-US" dirty="0"/>
          </a:p>
        </p:txBody>
      </p:sp>
      <p:sp>
        <p:nvSpPr>
          <p:cNvPr id="6" name="TextBox 5"/>
          <p:cNvSpPr txBox="1"/>
          <p:nvPr/>
        </p:nvSpPr>
        <p:spPr>
          <a:xfrm>
            <a:off x="4830239" y="4023072"/>
            <a:ext cx="4409438" cy="276999"/>
          </a:xfrm>
          <a:prstGeom prst="rect">
            <a:avLst/>
          </a:prstGeom>
          <a:noFill/>
        </p:spPr>
        <p:txBody>
          <a:bodyPr wrap="square" rtlCol="0">
            <a:spAutoFit/>
          </a:bodyPr>
          <a:lstStyle/>
          <a:p>
            <a:pPr algn="ctr"/>
            <a:r>
              <a:rPr lang="en-US" sz="1200" dirty="0"/>
              <a:t>ocean transport in global, med. Resolution E3SM simulation </a:t>
            </a:r>
          </a:p>
        </p:txBody>
      </p:sp>
      <p:sp>
        <p:nvSpPr>
          <p:cNvPr id="9" name="Rectangle 8"/>
          <p:cNvSpPr/>
          <p:nvPr/>
        </p:nvSpPr>
        <p:spPr>
          <a:xfrm>
            <a:off x="141394" y="1712436"/>
            <a:ext cx="4890346" cy="2431435"/>
          </a:xfrm>
          <a:prstGeom prst="rect">
            <a:avLst/>
          </a:prstGeom>
        </p:spPr>
        <p:txBody>
          <a:bodyPr wrap="square">
            <a:spAutoFit/>
          </a:bodyPr>
          <a:lstStyle/>
          <a:p>
            <a:pPr marL="342900" indent="-342900">
              <a:spcAft>
                <a:spcPts val="600"/>
              </a:spcAft>
              <a:buFont typeface="Arial"/>
              <a:buChar char="•"/>
            </a:pPr>
            <a:r>
              <a:rPr lang="en-US" sz="2200" dirty="0">
                <a:latin typeface="Arial"/>
                <a:cs typeface="Arial"/>
              </a:rPr>
              <a:t>CORE-IAF forcing (multiple cycles)</a:t>
            </a:r>
          </a:p>
          <a:p>
            <a:pPr marL="342900" indent="-342900">
              <a:spcAft>
                <a:spcPts val="600"/>
              </a:spcAft>
              <a:buFont typeface="Arial"/>
              <a:buChar char="•"/>
            </a:pPr>
            <a:r>
              <a:rPr lang="en-US" sz="2200" dirty="0">
                <a:latin typeface="Arial"/>
                <a:cs typeface="Arial"/>
              </a:rPr>
              <a:t>coupled, pre-industrial &amp; historical</a:t>
            </a:r>
          </a:p>
          <a:p>
            <a:pPr marL="342900" indent="-342900">
              <a:spcAft>
                <a:spcPts val="600"/>
              </a:spcAft>
              <a:buFont typeface="Arial"/>
              <a:buChar char="•"/>
            </a:pPr>
            <a:r>
              <a:rPr lang="en-US" sz="2200" dirty="0">
                <a:latin typeface="Arial"/>
                <a:cs typeface="Arial"/>
              </a:rPr>
              <a:t>4xCO</a:t>
            </a:r>
            <a:r>
              <a:rPr lang="en-US" sz="2200" baseline="-25000" dirty="0">
                <a:latin typeface="Arial"/>
                <a:cs typeface="Arial"/>
              </a:rPr>
              <a:t>2</a:t>
            </a:r>
            <a:endParaRPr lang="en-US" sz="2200" dirty="0">
              <a:latin typeface="Arial"/>
              <a:cs typeface="Arial"/>
            </a:endParaRPr>
          </a:p>
          <a:p>
            <a:pPr marL="342900" indent="-342900">
              <a:spcAft>
                <a:spcPts val="600"/>
              </a:spcAft>
              <a:buFont typeface="Arial"/>
              <a:buChar char="•"/>
            </a:pPr>
            <a:r>
              <a:rPr lang="en-US" sz="2200" dirty="0">
                <a:latin typeface="Arial"/>
                <a:cs typeface="Arial"/>
              </a:rPr>
              <a:t>CORE-IAF global high and S. Ocean-enhanced high resolution</a:t>
            </a:r>
          </a:p>
          <a:p>
            <a:pPr>
              <a:spcAft>
                <a:spcPts val="600"/>
              </a:spcAft>
            </a:pPr>
            <a:endParaRPr lang="en-US" sz="2200" dirty="0">
              <a:latin typeface="Arial"/>
              <a:cs typeface="Arial"/>
            </a:endParaRPr>
          </a:p>
        </p:txBody>
      </p:sp>
      <p:sp>
        <p:nvSpPr>
          <p:cNvPr id="12" name="Title 1"/>
          <p:cNvSpPr>
            <a:spLocks noGrp="1"/>
          </p:cNvSpPr>
          <p:nvPr>
            <p:ph type="title"/>
          </p:nvPr>
        </p:nvSpPr>
        <p:spPr>
          <a:xfrm>
            <a:off x="457200" y="-475824"/>
            <a:ext cx="8229600" cy="1097280"/>
          </a:xfrm>
        </p:spPr>
        <p:txBody>
          <a:bodyPr/>
          <a:lstStyle/>
          <a:p>
            <a:pPr algn="ctr"/>
            <a:r>
              <a:rPr lang="en-US" sz="3200" dirty="0"/>
              <a:t>V1 </a:t>
            </a:r>
            <a:r>
              <a:rPr lang="en-US" sz="3200" dirty="0" err="1"/>
              <a:t>Cryosphere</a:t>
            </a:r>
            <a:r>
              <a:rPr lang="en-US" sz="3200" dirty="0"/>
              <a:t> Simulation Campaign</a:t>
            </a:r>
          </a:p>
        </p:txBody>
      </p:sp>
      <p:sp>
        <p:nvSpPr>
          <p:cNvPr id="2" name="TextBox 1">
            <a:extLst>
              <a:ext uri="{FF2B5EF4-FFF2-40B4-BE49-F238E27FC236}">
                <a16:creationId xmlns:a16="http://schemas.microsoft.com/office/drawing/2014/main" id="{982FA058-F1AA-E44E-9C5D-85556BA41F46}"/>
              </a:ext>
            </a:extLst>
          </p:cNvPr>
          <p:cNvSpPr txBox="1"/>
          <p:nvPr/>
        </p:nvSpPr>
        <p:spPr>
          <a:xfrm>
            <a:off x="222466" y="1618584"/>
            <a:ext cx="492443" cy="584775"/>
          </a:xfrm>
          <a:prstGeom prst="rect">
            <a:avLst/>
          </a:prstGeom>
          <a:noFill/>
        </p:spPr>
        <p:txBody>
          <a:bodyPr wrap="none" rtlCol="0">
            <a:spAutoFit/>
          </a:bodyPr>
          <a:lstStyle/>
          <a:p>
            <a:r>
              <a:rPr lang="en-US" sz="3200" b="1" dirty="0">
                <a:solidFill>
                  <a:srgbClr val="00B050"/>
                </a:solidFill>
              </a:rPr>
              <a:t>✓</a:t>
            </a:r>
          </a:p>
        </p:txBody>
      </p:sp>
      <p:sp>
        <p:nvSpPr>
          <p:cNvPr id="11" name="TextBox 10">
            <a:extLst>
              <a:ext uri="{FF2B5EF4-FFF2-40B4-BE49-F238E27FC236}">
                <a16:creationId xmlns:a16="http://schemas.microsoft.com/office/drawing/2014/main" id="{0D824AA6-45C9-234F-9192-5E2A17281E77}"/>
              </a:ext>
            </a:extLst>
          </p:cNvPr>
          <p:cNvSpPr txBox="1"/>
          <p:nvPr/>
        </p:nvSpPr>
        <p:spPr>
          <a:xfrm>
            <a:off x="230215" y="2024959"/>
            <a:ext cx="492443" cy="584775"/>
          </a:xfrm>
          <a:prstGeom prst="rect">
            <a:avLst/>
          </a:prstGeom>
          <a:noFill/>
        </p:spPr>
        <p:txBody>
          <a:bodyPr wrap="none" rtlCol="0">
            <a:spAutoFit/>
          </a:bodyPr>
          <a:lstStyle/>
          <a:p>
            <a:r>
              <a:rPr lang="en-US" sz="3200" b="1" dirty="0">
                <a:solidFill>
                  <a:srgbClr val="FFC000"/>
                </a:solidFill>
              </a:rPr>
              <a:t>✓</a:t>
            </a:r>
          </a:p>
        </p:txBody>
      </p:sp>
      <p:sp>
        <p:nvSpPr>
          <p:cNvPr id="15" name="TextBox 14">
            <a:extLst>
              <a:ext uri="{FF2B5EF4-FFF2-40B4-BE49-F238E27FC236}">
                <a16:creationId xmlns:a16="http://schemas.microsoft.com/office/drawing/2014/main" id="{27C385B9-C992-E349-9633-1698AC88C0C8}"/>
              </a:ext>
            </a:extLst>
          </p:cNvPr>
          <p:cNvSpPr txBox="1"/>
          <p:nvPr/>
        </p:nvSpPr>
        <p:spPr>
          <a:xfrm>
            <a:off x="287494" y="4702838"/>
            <a:ext cx="492443" cy="584775"/>
          </a:xfrm>
          <a:prstGeom prst="rect">
            <a:avLst/>
          </a:prstGeom>
          <a:noFill/>
        </p:spPr>
        <p:txBody>
          <a:bodyPr wrap="none" rtlCol="0">
            <a:spAutoFit/>
          </a:bodyPr>
          <a:lstStyle/>
          <a:p>
            <a:r>
              <a:rPr lang="en-US" sz="3200" b="1" dirty="0">
                <a:solidFill>
                  <a:srgbClr val="FFC000"/>
                </a:solidFill>
              </a:rPr>
              <a:t>✓</a:t>
            </a:r>
          </a:p>
        </p:txBody>
      </p:sp>
      <p:sp>
        <p:nvSpPr>
          <p:cNvPr id="16" name="TextBox 15">
            <a:extLst>
              <a:ext uri="{FF2B5EF4-FFF2-40B4-BE49-F238E27FC236}">
                <a16:creationId xmlns:a16="http://schemas.microsoft.com/office/drawing/2014/main" id="{3A821FF9-6D6D-8545-A6D6-2AE898CADF94}"/>
              </a:ext>
            </a:extLst>
          </p:cNvPr>
          <p:cNvSpPr txBox="1"/>
          <p:nvPr/>
        </p:nvSpPr>
        <p:spPr>
          <a:xfrm>
            <a:off x="298312" y="4218031"/>
            <a:ext cx="492443" cy="584775"/>
          </a:xfrm>
          <a:prstGeom prst="rect">
            <a:avLst/>
          </a:prstGeom>
          <a:noFill/>
        </p:spPr>
        <p:txBody>
          <a:bodyPr wrap="none" rtlCol="0">
            <a:spAutoFit/>
          </a:bodyPr>
          <a:lstStyle/>
          <a:p>
            <a:r>
              <a:rPr lang="en-US" sz="3200" b="1" dirty="0">
                <a:solidFill>
                  <a:srgbClr val="FFC000"/>
                </a:solidFill>
              </a:rPr>
              <a:t>✓</a:t>
            </a:r>
          </a:p>
        </p:txBody>
      </p:sp>
      <p:sp>
        <p:nvSpPr>
          <p:cNvPr id="17" name="TextBox 16">
            <a:extLst>
              <a:ext uri="{FF2B5EF4-FFF2-40B4-BE49-F238E27FC236}">
                <a16:creationId xmlns:a16="http://schemas.microsoft.com/office/drawing/2014/main" id="{EB011E6B-AEB4-3A44-88E0-DC1E3AD3A61F}"/>
              </a:ext>
            </a:extLst>
          </p:cNvPr>
          <p:cNvSpPr txBox="1"/>
          <p:nvPr/>
        </p:nvSpPr>
        <p:spPr>
          <a:xfrm>
            <a:off x="287494" y="5496171"/>
            <a:ext cx="492443" cy="584775"/>
          </a:xfrm>
          <a:prstGeom prst="rect">
            <a:avLst/>
          </a:prstGeom>
          <a:noFill/>
        </p:spPr>
        <p:txBody>
          <a:bodyPr wrap="none" rtlCol="0">
            <a:spAutoFit/>
          </a:bodyPr>
          <a:lstStyle/>
          <a:p>
            <a:r>
              <a:rPr lang="en-US" sz="3200" b="1" dirty="0">
                <a:solidFill>
                  <a:srgbClr val="FFC000"/>
                </a:solidFill>
              </a:rPr>
              <a:t>✓</a:t>
            </a:r>
          </a:p>
        </p:txBody>
      </p:sp>
    </p:spTree>
    <p:extLst>
      <p:ext uri="{BB962C8B-B14F-4D97-AF65-F5344CB8AC3E}">
        <p14:creationId xmlns:p14="http://schemas.microsoft.com/office/powerpoint/2010/main" val="4161059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85AB5E-E4BA-884F-B2CA-D86675D071BA}"/>
              </a:ext>
            </a:extLst>
          </p:cNvPr>
          <p:cNvSpPr/>
          <p:nvPr/>
        </p:nvSpPr>
        <p:spPr>
          <a:xfrm>
            <a:off x="-1320" y="2452915"/>
            <a:ext cx="9144000" cy="37065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425024"/>
            <a:ext cx="8229600" cy="1097280"/>
          </a:xfrm>
        </p:spPr>
        <p:txBody>
          <a:bodyPr/>
          <a:lstStyle/>
          <a:p>
            <a:pPr algn="ctr"/>
            <a:r>
              <a:rPr lang="en-US" sz="3200" dirty="0"/>
              <a:t>Simulation Campaign: Status</a:t>
            </a:r>
          </a:p>
        </p:txBody>
      </p:sp>
      <p:sp>
        <p:nvSpPr>
          <p:cNvPr id="3" name="Content Placeholder 2"/>
          <p:cNvSpPr>
            <a:spLocks noGrp="1"/>
          </p:cNvSpPr>
          <p:nvPr>
            <p:ph idx="1"/>
          </p:nvPr>
        </p:nvSpPr>
        <p:spPr>
          <a:xfrm>
            <a:off x="335233" y="766657"/>
            <a:ext cx="8464667" cy="4114800"/>
          </a:xfrm>
        </p:spPr>
        <p:txBody>
          <a:bodyPr/>
          <a:lstStyle/>
          <a:p>
            <a:r>
              <a:rPr lang="en-US" sz="2200" dirty="0"/>
              <a:t>105 M </a:t>
            </a:r>
            <a:r>
              <a:rPr lang="en-US" sz="2200" dirty="0" err="1"/>
              <a:t>cpu</a:t>
            </a:r>
            <a:r>
              <a:rPr lang="en-US" sz="2200" dirty="0"/>
              <a:t> </a:t>
            </a:r>
            <a:r>
              <a:rPr lang="en-US" sz="2200" dirty="0" err="1"/>
              <a:t>hrs</a:t>
            </a:r>
            <a:r>
              <a:rPr lang="en-US" sz="2200" dirty="0"/>
              <a:t> under ALCC for ’18-’19 (approx. on track to use)</a:t>
            </a:r>
          </a:p>
          <a:p>
            <a:r>
              <a:rPr lang="en-US" sz="2200" dirty="0"/>
              <a:t>106 M </a:t>
            </a:r>
            <a:r>
              <a:rPr lang="en-US" sz="2200" dirty="0" err="1"/>
              <a:t>cpu</a:t>
            </a:r>
            <a:r>
              <a:rPr lang="en-US" sz="2200" dirty="0"/>
              <a:t> </a:t>
            </a:r>
            <a:r>
              <a:rPr lang="en-US" sz="2200" dirty="0" err="1"/>
              <a:t>hrs</a:t>
            </a:r>
            <a:r>
              <a:rPr lang="en-US" sz="2200" dirty="0"/>
              <a:t> proposed under ALCC (‘19-’20)</a:t>
            </a:r>
          </a:p>
          <a:p>
            <a:r>
              <a:rPr lang="en-US" sz="2200" dirty="0"/>
              <a:t>10 new out-of-the-box </a:t>
            </a:r>
            <a:r>
              <a:rPr lang="en-US" sz="2200" dirty="0" err="1"/>
              <a:t>compsets</a:t>
            </a:r>
            <a:r>
              <a:rPr lang="en-US" sz="2200" dirty="0"/>
              <a:t> supporting ice sheet-ocean</a:t>
            </a:r>
          </a:p>
          <a:p>
            <a:r>
              <a:rPr lang="en-US" sz="2200" dirty="0"/>
              <a:t>new tag (v1.2) for v1 Cryosphere Simulation Campaign</a:t>
            </a:r>
          </a:p>
          <a:p>
            <a:endParaRPr lang="en-US" sz="2200" dirty="0"/>
          </a:p>
          <a:p>
            <a:endParaRPr lang="en-US" sz="2200" dirty="0"/>
          </a:p>
          <a:p>
            <a:endParaRPr lang="en-US" sz="2200" dirty="0"/>
          </a:p>
          <a:p>
            <a:endParaRPr lang="en-US" sz="2200" dirty="0"/>
          </a:p>
          <a:p>
            <a:endParaRPr lang="en-US" sz="2200" dirty="0"/>
          </a:p>
          <a:p>
            <a:endParaRPr lang="en-US" sz="2200" dirty="0"/>
          </a:p>
          <a:p>
            <a:pPr marL="0" indent="0">
              <a:buNone/>
            </a:pPr>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pPr marL="0" indent="0">
              <a:buNone/>
            </a:pPr>
            <a:endParaRPr lang="en-US" sz="2200" dirty="0"/>
          </a:p>
          <a:p>
            <a:endParaRPr lang="en-US" sz="2200" dirty="0"/>
          </a:p>
        </p:txBody>
      </p:sp>
      <p:pic>
        <p:nvPicPr>
          <p:cNvPr id="4" name="Picture 3" descr="Screen Shot 2018-10-31 at 3.03.53 PM.png"/>
          <p:cNvPicPr>
            <a:picLocks noChangeAspect="1"/>
          </p:cNvPicPr>
          <p:nvPr/>
        </p:nvPicPr>
        <p:blipFill rotWithShape="1">
          <a:blip r:embed="rId3">
            <a:extLst>
              <a:ext uri="{28A0092B-C50C-407E-A947-70E740481C1C}">
                <a14:useLocalDpi xmlns:a14="http://schemas.microsoft.com/office/drawing/2010/main" val="0"/>
              </a:ext>
            </a:extLst>
          </a:blip>
          <a:srcRect l="2131" t="3045" r="2448" b="7161"/>
          <a:stretch/>
        </p:blipFill>
        <p:spPr>
          <a:xfrm>
            <a:off x="898095" y="2561772"/>
            <a:ext cx="7645909" cy="3545937"/>
          </a:xfrm>
          <a:prstGeom prst="rect">
            <a:avLst/>
          </a:prstGeom>
        </p:spPr>
      </p:pic>
    </p:spTree>
    <p:extLst>
      <p:ext uri="{BB962C8B-B14F-4D97-AF65-F5344CB8AC3E}">
        <p14:creationId xmlns:p14="http://schemas.microsoft.com/office/powerpoint/2010/main" val="3646482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85AB5E-E4BA-884F-B2CA-D86675D071BA}"/>
              </a:ext>
            </a:extLst>
          </p:cNvPr>
          <p:cNvSpPr/>
          <p:nvPr/>
        </p:nvSpPr>
        <p:spPr>
          <a:xfrm>
            <a:off x="-1320" y="2452915"/>
            <a:ext cx="9144000" cy="37065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35233" y="766657"/>
            <a:ext cx="8464667" cy="4114800"/>
          </a:xfrm>
        </p:spPr>
        <p:txBody>
          <a:bodyPr/>
          <a:lstStyle/>
          <a:p>
            <a:r>
              <a:rPr lang="en-US" sz="2200" dirty="0"/>
              <a:t>105 M </a:t>
            </a:r>
            <a:r>
              <a:rPr lang="en-US" sz="2200" dirty="0" err="1"/>
              <a:t>cpu</a:t>
            </a:r>
            <a:r>
              <a:rPr lang="en-US" sz="2200" dirty="0"/>
              <a:t> </a:t>
            </a:r>
            <a:r>
              <a:rPr lang="en-US" sz="2200" dirty="0" err="1"/>
              <a:t>hrs</a:t>
            </a:r>
            <a:r>
              <a:rPr lang="en-US" sz="2200" dirty="0"/>
              <a:t> under ALCC for ’18-’19 (approx. on track to use)</a:t>
            </a:r>
          </a:p>
          <a:p>
            <a:r>
              <a:rPr lang="en-US" sz="2200" dirty="0"/>
              <a:t>106 M </a:t>
            </a:r>
            <a:r>
              <a:rPr lang="en-US" sz="2200" dirty="0" err="1"/>
              <a:t>cpu</a:t>
            </a:r>
            <a:r>
              <a:rPr lang="en-US" sz="2200" dirty="0"/>
              <a:t> </a:t>
            </a:r>
            <a:r>
              <a:rPr lang="en-US" sz="2200" dirty="0" err="1"/>
              <a:t>hrs</a:t>
            </a:r>
            <a:r>
              <a:rPr lang="en-US" sz="2200" dirty="0"/>
              <a:t> proposed under ALCC (‘19-’20)</a:t>
            </a:r>
          </a:p>
          <a:p>
            <a:r>
              <a:rPr lang="en-US" sz="2200" dirty="0"/>
              <a:t>10 new out-of-the-box </a:t>
            </a:r>
            <a:r>
              <a:rPr lang="en-US" sz="2200" dirty="0" err="1"/>
              <a:t>compsets</a:t>
            </a:r>
            <a:r>
              <a:rPr lang="en-US" sz="2200" dirty="0"/>
              <a:t> supporting ice sheet-ocean</a:t>
            </a:r>
          </a:p>
          <a:p>
            <a:r>
              <a:rPr lang="en-US" sz="2200" dirty="0"/>
              <a:t>new tag (v1.2) for v1 Cryosphere Simulation Campaign</a:t>
            </a:r>
          </a:p>
          <a:p>
            <a:endParaRPr lang="en-US" sz="2200" dirty="0"/>
          </a:p>
          <a:p>
            <a:endParaRPr lang="en-US" sz="2200" dirty="0"/>
          </a:p>
          <a:p>
            <a:endParaRPr lang="en-US" sz="2200" dirty="0"/>
          </a:p>
          <a:p>
            <a:endParaRPr lang="en-US" sz="2200" dirty="0"/>
          </a:p>
          <a:p>
            <a:endParaRPr lang="en-US" sz="2200" dirty="0"/>
          </a:p>
          <a:p>
            <a:endParaRPr lang="en-US" sz="2200" dirty="0"/>
          </a:p>
          <a:p>
            <a:pPr marL="0" indent="0">
              <a:buNone/>
            </a:pPr>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pPr marL="0" indent="0">
              <a:buNone/>
            </a:pPr>
            <a:endParaRPr lang="en-US" sz="2200" dirty="0"/>
          </a:p>
          <a:p>
            <a:endParaRPr lang="en-US" sz="2200" dirty="0"/>
          </a:p>
        </p:txBody>
      </p:sp>
      <p:pic>
        <p:nvPicPr>
          <p:cNvPr id="4" name="Picture 3" descr="Screen Shot 2018-10-31 at 3.03.53 PM.png"/>
          <p:cNvPicPr>
            <a:picLocks noChangeAspect="1"/>
          </p:cNvPicPr>
          <p:nvPr/>
        </p:nvPicPr>
        <p:blipFill rotWithShape="1">
          <a:blip r:embed="rId3">
            <a:extLst>
              <a:ext uri="{28A0092B-C50C-407E-A947-70E740481C1C}">
                <a14:useLocalDpi xmlns:a14="http://schemas.microsoft.com/office/drawing/2010/main" val="0"/>
              </a:ext>
            </a:extLst>
          </a:blip>
          <a:srcRect l="2131" t="3045" r="2448" b="7161"/>
          <a:stretch/>
        </p:blipFill>
        <p:spPr>
          <a:xfrm>
            <a:off x="898095" y="2561772"/>
            <a:ext cx="7645909" cy="3545937"/>
          </a:xfrm>
          <a:prstGeom prst="rect">
            <a:avLst/>
          </a:prstGeom>
        </p:spPr>
      </p:pic>
      <p:sp>
        <p:nvSpPr>
          <p:cNvPr id="6" name="Rectangle 5">
            <a:extLst>
              <a:ext uri="{FF2B5EF4-FFF2-40B4-BE49-F238E27FC236}">
                <a16:creationId xmlns:a16="http://schemas.microsoft.com/office/drawing/2014/main" id="{963E62BB-6800-F94B-8F22-7EA3BB0431B0}"/>
              </a:ext>
            </a:extLst>
          </p:cNvPr>
          <p:cNvSpPr/>
          <p:nvPr/>
        </p:nvSpPr>
        <p:spPr>
          <a:xfrm>
            <a:off x="986971" y="3375329"/>
            <a:ext cx="7445829" cy="389669"/>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FDB8EB8-5A73-E14B-B36D-0AFFAE52F831}"/>
              </a:ext>
            </a:extLst>
          </p:cNvPr>
          <p:cNvSpPr/>
          <p:nvPr/>
        </p:nvSpPr>
        <p:spPr>
          <a:xfrm>
            <a:off x="979714" y="3821628"/>
            <a:ext cx="7445829" cy="1149435"/>
          </a:xfrm>
          <a:prstGeom prst="rect">
            <a:avLst/>
          </a:prstGeom>
          <a:noFill/>
          <a:ln w="285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5C45F1-F451-D946-ADCB-0F20891E8E62}"/>
              </a:ext>
            </a:extLst>
          </p:cNvPr>
          <p:cNvSpPr txBox="1"/>
          <p:nvPr/>
        </p:nvSpPr>
        <p:spPr>
          <a:xfrm>
            <a:off x="-14514" y="3247102"/>
            <a:ext cx="871201" cy="553998"/>
          </a:xfrm>
          <a:prstGeom prst="rect">
            <a:avLst/>
          </a:prstGeom>
          <a:noFill/>
          <a:effectLst>
            <a:outerShdw blurRad="76200" dist="12700" dir="2700000" sy="-23000" kx="-800400" algn="bl" rotWithShape="0">
              <a:prstClr val="black">
                <a:alpha val="20000"/>
              </a:prstClr>
            </a:outerShdw>
          </a:effectLst>
        </p:spPr>
        <p:txBody>
          <a:bodyPr wrap="none" rtlCol="0">
            <a:spAutoFit/>
          </a:bodyPr>
          <a:lstStyle/>
          <a:p>
            <a:r>
              <a:rPr lang="en-US" sz="1500" b="1" dirty="0">
                <a:solidFill>
                  <a:srgbClr val="0000FF"/>
                </a:solidFill>
              </a:rPr>
              <a:t>We are</a:t>
            </a:r>
          </a:p>
          <a:p>
            <a:r>
              <a:rPr lang="en-US" sz="1500" b="1" dirty="0">
                <a:solidFill>
                  <a:srgbClr val="0000FF"/>
                </a:solidFill>
              </a:rPr>
              <a:t>still here</a:t>
            </a:r>
          </a:p>
        </p:txBody>
      </p:sp>
      <p:sp>
        <p:nvSpPr>
          <p:cNvPr id="9" name="TextBox 8">
            <a:extLst>
              <a:ext uri="{FF2B5EF4-FFF2-40B4-BE49-F238E27FC236}">
                <a16:creationId xmlns:a16="http://schemas.microsoft.com/office/drawing/2014/main" id="{8F479088-8F4A-3B48-A98F-6BF0C9237F3F}"/>
              </a:ext>
            </a:extLst>
          </p:cNvPr>
          <p:cNvSpPr txBox="1"/>
          <p:nvPr/>
        </p:nvSpPr>
        <p:spPr>
          <a:xfrm>
            <a:off x="-36732" y="3837684"/>
            <a:ext cx="1070678" cy="553998"/>
          </a:xfrm>
          <a:prstGeom prst="rect">
            <a:avLst/>
          </a:prstGeom>
          <a:noFill/>
        </p:spPr>
        <p:txBody>
          <a:bodyPr wrap="none" rtlCol="0">
            <a:spAutoFit/>
          </a:bodyPr>
          <a:lstStyle/>
          <a:p>
            <a:r>
              <a:rPr lang="en-US" sz="1500" b="1" dirty="0">
                <a:solidFill>
                  <a:srgbClr val="008000"/>
                </a:solidFill>
              </a:rPr>
              <a:t>We should </a:t>
            </a:r>
          </a:p>
          <a:p>
            <a:r>
              <a:rPr lang="en-US" sz="1500" b="1" dirty="0">
                <a:solidFill>
                  <a:srgbClr val="008000"/>
                </a:solidFill>
              </a:rPr>
              <a:t>be here</a:t>
            </a:r>
          </a:p>
        </p:txBody>
      </p:sp>
      <p:sp>
        <p:nvSpPr>
          <p:cNvPr id="12" name="Title 1">
            <a:extLst>
              <a:ext uri="{FF2B5EF4-FFF2-40B4-BE49-F238E27FC236}">
                <a16:creationId xmlns:a16="http://schemas.microsoft.com/office/drawing/2014/main" id="{D494D5DA-22B0-6C47-8C2B-81E0A6C56B07}"/>
              </a:ext>
            </a:extLst>
          </p:cNvPr>
          <p:cNvSpPr>
            <a:spLocks noGrp="1"/>
          </p:cNvSpPr>
          <p:nvPr>
            <p:ph type="title"/>
          </p:nvPr>
        </p:nvSpPr>
        <p:spPr>
          <a:xfrm>
            <a:off x="457200" y="-425024"/>
            <a:ext cx="8229600" cy="1097280"/>
          </a:xfrm>
        </p:spPr>
        <p:txBody>
          <a:bodyPr/>
          <a:lstStyle/>
          <a:p>
            <a:pPr algn="ctr"/>
            <a:r>
              <a:rPr lang="en-US" sz="3200" dirty="0"/>
              <a:t>Simulation Campaign: Status</a:t>
            </a:r>
          </a:p>
        </p:txBody>
      </p:sp>
      <p:sp>
        <p:nvSpPr>
          <p:cNvPr id="13" name="Rectangle 12">
            <a:extLst>
              <a:ext uri="{FF2B5EF4-FFF2-40B4-BE49-F238E27FC236}">
                <a16:creationId xmlns:a16="http://schemas.microsoft.com/office/drawing/2014/main" id="{D6216F0E-E996-C44F-8FB1-515715DC0A6D}"/>
              </a:ext>
            </a:extLst>
          </p:cNvPr>
          <p:cNvSpPr/>
          <p:nvPr/>
        </p:nvSpPr>
        <p:spPr>
          <a:xfrm>
            <a:off x="979713" y="4990315"/>
            <a:ext cx="7445829" cy="46094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14" name="Rectangle 13">
            <a:extLst>
              <a:ext uri="{FF2B5EF4-FFF2-40B4-BE49-F238E27FC236}">
                <a16:creationId xmlns:a16="http://schemas.microsoft.com/office/drawing/2014/main" id="{F4E1E884-4904-6D44-AA1A-A4BBED33BEC3}"/>
              </a:ext>
            </a:extLst>
          </p:cNvPr>
          <p:cNvSpPr/>
          <p:nvPr/>
        </p:nvSpPr>
        <p:spPr>
          <a:xfrm>
            <a:off x="979712" y="5483761"/>
            <a:ext cx="7445829" cy="595647"/>
          </a:xfrm>
          <a:prstGeom prst="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1C8DF3F-DC9F-B643-AFAF-E8CDA13E15C1}"/>
              </a:ext>
            </a:extLst>
          </p:cNvPr>
          <p:cNvSpPr txBox="1"/>
          <p:nvPr/>
        </p:nvSpPr>
        <p:spPr>
          <a:xfrm>
            <a:off x="24231" y="4891237"/>
            <a:ext cx="897983" cy="553998"/>
          </a:xfrm>
          <a:prstGeom prst="rect">
            <a:avLst/>
          </a:prstGeom>
          <a:noFill/>
        </p:spPr>
        <p:txBody>
          <a:bodyPr wrap="square" rtlCol="0">
            <a:spAutoFit/>
          </a:bodyPr>
          <a:lstStyle/>
          <a:p>
            <a:r>
              <a:rPr lang="en-US" sz="1500" b="1" dirty="0">
                <a:solidFill>
                  <a:srgbClr val="FF0000"/>
                </a:solidFill>
              </a:rPr>
              <a:t>We may skip this</a:t>
            </a:r>
          </a:p>
        </p:txBody>
      </p:sp>
      <p:sp>
        <p:nvSpPr>
          <p:cNvPr id="16" name="TextBox 15">
            <a:extLst>
              <a:ext uri="{FF2B5EF4-FFF2-40B4-BE49-F238E27FC236}">
                <a16:creationId xmlns:a16="http://schemas.microsoft.com/office/drawing/2014/main" id="{3F1A70F9-434F-0A45-BF0A-257B6726FAB6}"/>
              </a:ext>
            </a:extLst>
          </p:cNvPr>
          <p:cNvSpPr txBox="1"/>
          <p:nvPr/>
        </p:nvSpPr>
        <p:spPr>
          <a:xfrm>
            <a:off x="32071" y="5482253"/>
            <a:ext cx="925555" cy="553998"/>
          </a:xfrm>
          <a:prstGeom prst="rect">
            <a:avLst/>
          </a:prstGeom>
          <a:noFill/>
        </p:spPr>
        <p:txBody>
          <a:bodyPr wrap="square" rtlCol="0">
            <a:spAutoFit/>
          </a:bodyPr>
          <a:lstStyle/>
          <a:p>
            <a:r>
              <a:rPr lang="en-US" sz="1500" b="1" dirty="0">
                <a:solidFill>
                  <a:srgbClr val="7030A0"/>
                </a:solidFill>
              </a:rPr>
              <a:t>Working on this</a:t>
            </a:r>
          </a:p>
        </p:txBody>
      </p:sp>
    </p:spTree>
    <p:extLst>
      <p:ext uri="{BB962C8B-B14F-4D97-AF65-F5344CB8AC3E}">
        <p14:creationId xmlns:p14="http://schemas.microsoft.com/office/powerpoint/2010/main" val="261333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14917</TotalTime>
  <Words>4161</Words>
  <Application>Microsoft Office PowerPoint</Application>
  <PresentationFormat>On-screen Show (4:3)</PresentationFormat>
  <Paragraphs>500</Paragraphs>
  <Slides>33</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Cambria Math</vt:lpstr>
      <vt:lpstr>Century Gothic</vt:lpstr>
      <vt:lpstr>Wingdings</vt:lpstr>
      <vt:lpstr>Office Theme</vt:lpstr>
      <vt:lpstr>Cryosphere Simulation Campaign </vt:lpstr>
      <vt:lpstr>Outline</vt:lpstr>
      <vt:lpstr>PowerPoint Presentation</vt:lpstr>
      <vt:lpstr>V1 Cryosphere Science Question</vt:lpstr>
      <vt:lpstr>V1 Cryosphere Science Question</vt:lpstr>
      <vt:lpstr>V1 Cryosphere Simulation Campaign</vt:lpstr>
      <vt:lpstr>V1 Cryosphere Simulation Campaign</vt:lpstr>
      <vt:lpstr>Simulation Campaign: Status</vt:lpstr>
      <vt:lpstr>Simulation Campaign: Status</vt:lpstr>
      <vt:lpstr>Simulation Campaign: Status</vt:lpstr>
      <vt:lpstr>Simulation Campaign: Status</vt:lpstr>
      <vt:lpstr>Simulation Campaign: Status</vt:lpstr>
      <vt:lpstr>Publications</vt:lpstr>
      <vt:lpstr>V2 Development</vt:lpstr>
      <vt:lpstr>PowerPoint Presentation</vt:lpstr>
      <vt:lpstr>PowerPoint Presentation</vt:lpstr>
      <vt:lpstr>PowerPoint Presentation</vt:lpstr>
      <vt:lpstr>Beyond V2 Development</vt:lpstr>
      <vt:lpstr>PowerPoint Presentation</vt:lpstr>
      <vt:lpstr>PowerPoint Presentation</vt:lpstr>
      <vt:lpstr>PowerPoint Presentation</vt:lpstr>
      <vt:lpstr>Simulation Analysis</vt:lpstr>
      <vt:lpstr>Ice Shelf Melt Rates: Model vs. Observations</vt:lpstr>
      <vt:lpstr>Low-res 1850 B-Case: Impact of ISMF</vt:lpstr>
      <vt:lpstr>PowerPoint Presentation</vt:lpstr>
      <vt:lpstr>PowerPoint Presentation</vt:lpstr>
      <vt:lpstr>PowerPoint Presentation</vt:lpstr>
      <vt:lpstr>PowerPoint Presentation</vt:lpstr>
      <vt:lpstr>PowerPoint Presentation</vt:lpstr>
      <vt:lpstr>PowerPoint Presentation</vt:lpstr>
      <vt:lpstr>Ice Shelf Melt Rates: Ocean Warm Biases</vt:lpstr>
      <vt:lpstr>PowerPoint Presentation</vt:lpstr>
      <vt:lpstr>Summary</vt:lpstr>
    </vt:vector>
  </TitlesOfParts>
  <Company>Pacific Northwest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DeGraaf</dc:creator>
  <cp:lastModifiedBy>Reshel, Tanya J.</cp:lastModifiedBy>
  <cp:revision>840</cp:revision>
  <cp:lastPrinted>2019-03-14T16:31:50Z</cp:lastPrinted>
  <dcterms:created xsi:type="dcterms:W3CDTF">2014-12-04T00:15:55Z</dcterms:created>
  <dcterms:modified xsi:type="dcterms:W3CDTF">2019-04-02T15:41:44Z</dcterms:modified>
</cp:coreProperties>
</file>