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9" r:id="rId4"/>
    <p:sldId id="268" r:id="rId5"/>
    <p:sldId id="265" r:id="rId6"/>
    <p:sldId id="266" r:id="rId7"/>
    <p:sldId id="267" r:id="rId8"/>
    <p:sldId id="271" r:id="rId9"/>
    <p:sldId id="261" r:id="rId10"/>
    <p:sldId id="263" r:id="rId11"/>
    <p:sldId id="257" r:id="rId12"/>
    <p:sldId id="262" r:id="rId13"/>
    <p:sldId id="258" r:id="rId14"/>
    <p:sldId id="2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9E35B8-CA2C-4F22-A949-7133714723F3}" v="12" dt="2019-03-20T14:21:35.8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cy.python.org/dev/peps/pep-0373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howto/pyporting.html" TargetMode="External"/><Relationship Id="rId2" Type="http://schemas.openxmlformats.org/officeDocument/2006/relationships/hyperlink" Target="https://docs.python.org/2/library/2to3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p8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ahttps:/packaging.python.org/tutorials/packaging-project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cy.python.org/dev/peps/pep-0373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howto/pyporting.html" TargetMode="External"/><Relationship Id="rId2" Type="http://schemas.openxmlformats.org/officeDocument/2006/relationships/hyperlink" Target="https://docs.python.org/2/library/2to3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ackaging.python.org/tutorials/packaging-projects/" TargetMode="External"/><Relationship Id="rId2" Type="http://schemas.openxmlformats.org/officeDocument/2006/relationships/hyperlink" Target="https://pep8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Best Practices for diagnostics and analysis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Xylar</a:t>
            </a:r>
            <a:r>
              <a:rPr lang="en-US" dirty="0">
                <a:cs typeface="Calibri"/>
              </a:rPr>
              <a:t> Asay-Davis, Joe Kennedy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DBF44-3223-4606-AEDE-F8233CE35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990" y="416594"/>
            <a:ext cx="10676021" cy="477244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pynameless</a:t>
            </a:r>
            <a:endParaRPr lang="en-US" sz="1000">
              <a:latin typeface="Consola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.git 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.gitignore 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>
                <a:latin typeface="Consolas"/>
                <a:cs typeface="Calibri" panose="020F0502020204030204"/>
              </a:rPr>
              <a:t>  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README.rst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CHANGELOG.rst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CODE_OF_CONDUCT.rst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CONTRIBUTING.rst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LICENSE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docs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├── conf.py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├── usage.rst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└── ... 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>
                <a:latin typeface="Consolas"/>
                <a:cs typeface="Calibri" panose="020F0502020204030204"/>
              </a:rPr>
              <a:t>  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MANIFEST.in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setup.py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nameless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├── subpackage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│   ├── __init__.py</a:t>
            </a:r>
            <a:endParaRPr lang="en-US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│   └── ... 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├── module.py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├── __init__.py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└── __main__.py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>
                <a:latin typeface="Consolas"/>
                <a:cs typeface="Calibri" panose="020F0502020204030204"/>
              </a:rPr>
              <a:t>  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.travis.yml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appveyor.yml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ci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└── ... 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pytest.ini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tox.ini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└── tests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     └── test_nameless.py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6B02BF7-DCF7-4554-97CE-237230FEAA76}"/>
              </a:ext>
            </a:extLst>
          </p:cNvPr>
          <p:cNvCxnSpPr/>
          <p:nvPr/>
        </p:nvCxnSpPr>
        <p:spPr>
          <a:xfrm flipH="1" flipV="1">
            <a:off x="1292728" y="558801"/>
            <a:ext cx="2621546" cy="414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8477167-5BCD-4F5B-ABA3-882CC8F39A55}"/>
              </a:ext>
            </a:extLst>
          </p:cNvPr>
          <p:cNvSpPr txBox="1"/>
          <p:nvPr/>
        </p:nvSpPr>
        <p:spPr>
          <a:xfrm>
            <a:off x="4011696" y="403559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Repository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C44DEF-F591-40E9-8992-5B413A3666C0}"/>
              </a:ext>
            </a:extLst>
          </p:cNvPr>
          <p:cNvSpPr txBox="1"/>
          <p:nvPr/>
        </p:nvSpPr>
        <p:spPr>
          <a:xfrm>
            <a:off x="4013032" y="684295"/>
            <a:ext cx="42037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ED7D31"/>
                </a:solidFill>
              </a:rPr>
              <a:t>Python package name</a:t>
            </a:r>
            <a:endParaRPr lang="en-US" dirty="0">
              <a:solidFill>
                <a:srgbClr val="ED7D31"/>
              </a:solidFill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B13C43-41F3-4A1D-A245-E8EA29EA4DD5}"/>
              </a:ext>
            </a:extLst>
          </p:cNvPr>
          <p:cNvSpPr txBox="1"/>
          <p:nvPr/>
        </p:nvSpPr>
        <p:spPr>
          <a:xfrm>
            <a:off x="2863682" y="3083926"/>
            <a:ext cx="5573962" cy="203132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ED7D31"/>
                </a:solidFill>
                <a:cs typeface="Calibri"/>
              </a:rPr>
              <a:t>Package contains </a:t>
            </a:r>
            <a:r>
              <a:rPr lang="en-US" i="1">
                <a:solidFill>
                  <a:srgbClr val="ED7D31"/>
                </a:solidFill>
                <a:cs typeface="Calibri"/>
              </a:rPr>
              <a:t>all </a:t>
            </a:r>
            <a:r>
              <a:rPr lang="en-US">
                <a:solidFill>
                  <a:srgbClr val="ED7D31"/>
                </a:solidFill>
                <a:cs typeface="Calibri"/>
              </a:rPr>
              <a:t>python code</a:t>
            </a:r>
          </a:p>
          <a:p>
            <a:pPr marL="285750" indent="-285750">
              <a:buFont typeface="Arial,Sans-Serif"/>
              <a:buChar char="•"/>
            </a:pPr>
            <a:r>
              <a:rPr lang="en-US">
                <a:solidFill>
                  <a:srgbClr val="ED7D31"/>
                </a:solidFill>
                <a:cs typeface="Calibri"/>
              </a:rPr>
              <a:t>Don't hide package in repo-level src/lib directories</a:t>
            </a:r>
            <a:endParaRPr lang="en-US"/>
          </a:p>
          <a:p>
            <a:pPr marL="285750" indent="-285750">
              <a:buFont typeface="Arial,Sans-Serif"/>
              <a:buChar char="•"/>
            </a:pPr>
            <a:r>
              <a:rPr lang="en-US">
                <a:solidFill>
                  <a:srgbClr val="ED7D31"/>
                </a:solidFill>
                <a:cs typeface="Calibri"/>
              </a:rPr>
              <a:t>Don't hide python libraries in unindexed directories</a:t>
            </a:r>
            <a:endParaRPr lang="en-US" dirty="0">
              <a:solidFill>
                <a:srgbClr val="ED7D31"/>
              </a:solidFill>
              <a:cs typeface="Calibri"/>
            </a:endParaRPr>
          </a:p>
          <a:p>
            <a:pPr marL="742950" lvl="1" indent="-285750">
              <a:buFont typeface="Arial,Sans-Serif"/>
              <a:buChar char="•"/>
            </a:pPr>
            <a:r>
              <a:rPr lang="en-US">
                <a:solidFill>
                  <a:srgbClr val="ED7D31"/>
                </a:solidFill>
                <a:cs typeface="Calibri"/>
              </a:rPr>
              <a:t>I.e., avoid: </a:t>
            </a:r>
            <a:r>
              <a:rPr lang="en-US">
                <a:solidFill>
                  <a:schemeClr val="bg2">
                    <a:lumMod val="50000"/>
                  </a:schemeClr>
                </a:solidFill>
                <a:latin typeface="Consolas"/>
                <a:cs typeface="Calibri"/>
              </a:rPr>
              <a:t>sys.path.append(...)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>
                <a:solidFill>
                  <a:schemeClr val="accent2"/>
                </a:solidFill>
                <a:cs typeface="Calibri"/>
              </a:rPr>
              <a:t>Only use for </a:t>
            </a:r>
            <a:r>
              <a:rPr lang="en-US" i="1">
                <a:solidFill>
                  <a:schemeClr val="accent2"/>
                </a:solidFill>
                <a:cs typeface="Calibri"/>
              </a:rPr>
              <a:t>external tools that can't be packaged</a:t>
            </a:r>
          </a:p>
          <a:p>
            <a:pPr marL="285750" indent="-285750">
              <a:buFont typeface="Arial,Sans-Serif"/>
              <a:buChar char="•"/>
            </a:pPr>
            <a:r>
              <a:rPr lang="en-US">
                <a:solidFill>
                  <a:srgbClr val="ED7D31"/>
                </a:solidFill>
                <a:cs typeface="Calibri"/>
              </a:rPr>
              <a:t>Prefer entrypoints (e.g., __main__.py) over srcipts/bin</a:t>
            </a:r>
            <a:endParaRPr lang="en-US" dirty="0">
              <a:solidFill>
                <a:srgbClr val="ED7D31"/>
              </a:solidFill>
              <a:cs typeface="Calibri"/>
            </a:endParaRPr>
          </a:p>
          <a:p>
            <a:endParaRPr lang="en-US" dirty="0">
              <a:solidFill>
                <a:srgbClr val="ED7D31"/>
              </a:solidFill>
              <a:cs typeface="Calibri"/>
            </a:endParaRP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C76E26B5-50AF-4FC9-9862-3B2103C5482E}"/>
              </a:ext>
            </a:extLst>
          </p:cNvPr>
          <p:cNvSpPr/>
          <p:nvPr/>
        </p:nvSpPr>
        <p:spPr>
          <a:xfrm>
            <a:off x="2278126" y="3048000"/>
            <a:ext cx="409448" cy="1479550"/>
          </a:xfrm>
          <a:prstGeom prst="rightBrac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D9618587-07DC-488D-8BA4-1B7084E07471}"/>
              </a:ext>
            </a:extLst>
          </p:cNvPr>
          <p:cNvSpPr/>
          <p:nvPr/>
        </p:nvSpPr>
        <p:spPr>
          <a:xfrm>
            <a:off x="2274951" y="1209675"/>
            <a:ext cx="409448" cy="1587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8C4C0D-C7CD-4E9B-AC97-635393B0978F}"/>
              </a:ext>
            </a:extLst>
          </p:cNvPr>
          <p:cNvSpPr txBox="1"/>
          <p:nvPr/>
        </p:nvSpPr>
        <p:spPr>
          <a:xfrm>
            <a:off x="2971631" y="1408194"/>
            <a:ext cx="5638800" cy="120032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User/developer community information included in repo</a:t>
            </a:r>
          </a:p>
          <a:p>
            <a:pPr marL="285750" indent="-285750">
              <a:buFont typeface="Arial"/>
              <a:buChar char="•"/>
            </a:pPr>
            <a:r>
              <a:rPr lang="en-US">
                <a:solidFill>
                  <a:schemeClr val="accent1"/>
                </a:solidFill>
                <a:cs typeface="Calibri"/>
              </a:rPr>
              <a:t>Documentation </a:t>
            </a:r>
            <a:r>
              <a:rPr lang="en-US" i="1">
                <a:solidFill>
                  <a:schemeClr val="accent1"/>
                </a:solidFill>
                <a:cs typeface="Calibri"/>
              </a:rPr>
              <a:t>source </a:t>
            </a:r>
            <a:r>
              <a:rPr lang="en-US">
                <a:solidFill>
                  <a:schemeClr val="accent1"/>
                </a:solidFill>
                <a:cs typeface="Calibri"/>
              </a:rPr>
              <a:t>in working branches</a:t>
            </a:r>
            <a:endParaRPr lang="en-US" dirty="0">
              <a:solidFill>
                <a:schemeClr val="accent1"/>
              </a:solidFill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>
                <a:solidFill>
                  <a:schemeClr val="accent1"/>
                </a:solidFill>
                <a:cs typeface="Calibri"/>
              </a:rPr>
              <a:t> require docs updates for PR integration!</a:t>
            </a:r>
          </a:p>
          <a:p>
            <a:pPr marL="285750" indent="-285750">
              <a:buFont typeface="Arial"/>
              <a:buChar char="•"/>
            </a:pPr>
            <a:r>
              <a:rPr lang="en-US" i="1">
                <a:solidFill>
                  <a:schemeClr val="accent1"/>
                </a:solidFill>
                <a:cs typeface="Calibri"/>
              </a:rPr>
              <a:t>Built</a:t>
            </a:r>
            <a:r>
              <a:rPr lang="en-US">
                <a:solidFill>
                  <a:schemeClr val="accent1"/>
                </a:solidFill>
                <a:cs typeface="Calibri"/>
              </a:rPr>
              <a:t> documentation in orphaned gh-pages branch</a:t>
            </a: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A7C8765E-392F-46A4-9B1F-A109C7B0731B}"/>
              </a:ext>
            </a:extLst>
          </p:cNvPr>
          <p:cNvCxnSpPr/>
          <p:nvPr/>
        </p:nvCxnSpPr>
        <p:spPr>
          <a:xfrm flipH="1">
            <a:off x="1555750" y="838200"/>
            <a:ext cx="2355850" cy="2635250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3227FC1-A4E4-4601-B9DD-50CAF34DD59D}"/>
              </a:ext>
            </a:extLst>
          </p:cNvPr>
          <p:cNvSpPr txBox="1"/>
          <p:nvPr/>
        </p:nvSpPr>
        <p:spPr>
          <a:xfrm>
            <a:off x="2838281" y="4912726"/>
            <a:ext cx="7409112" cy="147732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6"/>
                </a:solidFill>
                <a:cs typeface="Calibri"/>
              </a:rPr>
              <a:t>Testing and continuous integration</a:t>
            </a:r>
            <a:endParaRPr lang="en-US" dirty="0">
              <a:solidFill>
                <a:schemeClr val="accent6"/>
              </a:solidFill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en-US">
                <a:solidFill>
                  <a:schemeClr val="accent6"/>
                </a:solidFill>
                <a:cs typeface="Calibri"/>
              </a:rPr>
              <a:t>Test all supported python versions (at least </a:t>
            </a:r>
            <a:r>
              <a:rPr lang="en-US" strike="sngStrike">
                <a:solidFill>
                  <a:srgbClr val="C00000"/>
                </a:solidFill>
                <a:cs typeface="Calibri"/>
              </a:rPr>
              <a:t>2.7</a:t>
            </a:r>
            <a:r>
              <a:rPr lang="en-US">
                <a:solidFill>
                  <a:schemeClr val="accent6"/>
                </a:solidFill>
                <a:cs typeface="Calibri"/>
              </a:rPr>
              <a:t>, 3.6, 3.7 for conda-forge) </a:t>
            </a:r>
            <a:endParaRPr lang="en-US">
              <a:solidFill>
                <a:schemeClr val="accent6"/>
              </a:solidFill>
            </a:endParaRPr>
          </a:p>
          <a:p>
            <a:pPr marL="285750" indent="-285750">
              <a:buFont typeface="Arial,Sans-Serif"/>
              <a:buChar char="•"/>
            </a:pPr>
            <a:r>
              <a:rPr lang="en-US">
                <a:solidFill>
                  <a:schemeClr val="accent6"/>
                </a:solidFill>
                <a:cs typeface="Calibri"/>
              </a:rPr>
              <a:t>Prefer CI testing where possible</a:t>
            </a:r>
            <a:endParaRPr lang="en-US" dirty="0">
              <a:solidFill>
                <a:schemeClr val="accent6"/>
              </a:solidFill>
              <a:cs typeface="Calibri"/>
            </a:endParaRPr>
          </a:p>
          <a:p>
            <a:pPr marL="742950" lvl="1" indent="-285750">
              <a:buFont typeface="Arial,Sans-Serif"/>
              <a:buChar char="•"/>
            </a:pPr>
            <a:r>
              <a:rPr lang="en-US">
                <a:solidFill>
                  <a:schemeClr val="accent6"/>
                </a:solidFill>
                <a:cs typeface="Calibri"/>
              </a:rPr>
              <a:t>Automate longer/intensive testing as much as possible (e.g., Jenkins) </a:t>
            </a:r>
            <a:endParaRPr lang="en-US" dirty="0">
              <a:solidFill>
                <a:schemeClr val="accent6"/>
              </a:solidFill>
              <a:cs typeface="Calibri"/>
            </a:endParaRPr>
          </a:p>
          <a:p>
            <a:endParaRPr lang="en-US" dirty="0">
              <a:solidFill>
                <a:schemeClr val="accent6"/>
              </a:solidFill>
              <a:cs typeface="Calibri"/>
            </a:endParaRP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7B975F84-C80B-408D-82E8-869509083CC9}"/>
              </a:ext>
            </a:extLst>
          </p:cNvPr>
          <p:cNvSpPr/>
          <p:nvPr/>
        </p:nvSpPr>
        <p:spPr>
          <a:xfrm>
            <a:off x="2278125" y="4895850"/>
            <a:ext cx="409448" cy="1479550"/>
          </a:xfrm>
          <a:prstGeom prst="rightBr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EADA00-A4B8-4337-BF60-0FFCB26C4865}"/>
              </a:ext>
            </a:extLst>
          </p:cNvPr>
          <p:cNvSpPr txBox="1"/>
          <p:nvPr/>
        </p:nvSpPr>
        <p:spPr>
          <a:xfrm>
            <a:off x="8088396" y="524209"/>
            <a:ext cx="34417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Note: conda recipe in </a:t>
            </a:r>
            <a:r>
              <a:rPr lang="en-US" dirty="0">
                <a:solidFill>
                  <a:srgbClr val="C00000"/>
                </a:solidFill>
              </a:rPr>
              <a:t>feedstock!</a:t>
            </a:r>
            <a:endParaRPr lang="en-US" dirty="0">
              <a:solidFill>
                <a:srgbClr val="C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9451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5EDD-C93B-4203-8A4E-3E7FAE486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Xylar</a:t>
            </a:r>
            <a:r>
              <a:rPr lang="en-US" dirty="0">
                <a:cs typeface="Calibri Light"/>
              </a:rPr>
              <a:t>: proposed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82F35-71D6-4A6F-9B69-FBF2B4B41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4174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cs typeface="Calibri"/>
              </a:rPr>
              <a:t>Unit testing</a:t>
            </a:r>
          </a:p>
          <a:p>
            <a:pPr lvl="1"/>
            <a:r>
              <a:rPr lang="en-US" dirty="0">
                <a:cs typeface="Calibri"/>
              </a:rPr>
              <a:t>Small tests for simple infrastructure (</a:t>
            </a:r>
            <a:r>
              <a:rPr lang="en-US" dirty="0" err="1">
                <a:cs typeface="Calibri"/>
              </a:rPr>
              <a:t>i</a:t>
            </a:r>
            <a:r>
              <a:rPr lang="en-US" dirty="0">
                <a:cs typeface="Calibri"/>
              </a:rPr>
              <a:t>/o, </a:t>
            </a:r>
            <a:r>
              <a:rPr lang="en-US" dirty="0" err="1">
                <a:cs typeface="Calibri"/>
              </a:rPr>
              <a:t>climatologies</a:t>
            </a:r>
            <a:r>
              <a:rPr lang="en-US" dirty="0">
                <a:cs typeface="Calibri"/>
              </a:rPr>
              <a:t>, remapping, time keeping, etc.)</a:t>
            </a:r>
          </a:p>
          <a:p>
            <a:pPr lvl="1"/>
            <a:r>
              <a:rPr lang="en-US" dirty="0">
                <a:cs typeface="Calibri"/>
              </a:rPr>
              <a:t>Continuous Integration (CI) can verify these with each pull request</a:t>
            </a:r>
          </a:p>
          <a:p>
            <a:r>
              <a:rPr lang="en-US" dirty="0">
                <a:cs typeface="Calibri"/>
              </a:rPr>
              <a:t>Regression testing</a:t>
            </a:r>
            <a:endParaRPr lang="en-US">
              <a:cs typeface="Calibri" panose="020F0502020204030204"/>
            </a:endParaRPr>
          </a:p>
          <a:p>
            <a:pPr lvl="1"/>
            <a:r>
              <a:rPr lang="en-US" dirty="0">
                <a:cs typeface="Calibri" panose="020F0502020204030204"/>
              </a:rPr>
              <a:t>Small E3SM runs (e.g. oQU240 in the ocean) on which analysis can be tested on a laptop</a:t>
            </a:r>
          </a:p>
          <a:p>
            <a:pPr lvl="1"/>
            <a:r>
              <a:rPr lang="en-US" dirty="0">
                <a:cs typeface="Calibri" panose="020F0502020204030204"/>
              </a:rPr>
              <a:t>Perhaps nightly testing (e.g. with Jenkins) if help can be provided to get there</a:t>
            </a:r>
          </a:p>
          <a:p>
            <a:r>
              <a:rPr lang="en-US" dirty="0">
                <a:cs typeface="Calibri" panose="020F0502020204030204"/>
              </a:rPr>
              <a:t>Making data (image and </a:t>
            </a:r>
            <a:r>
              <a:rPr lang="en-US" dirty="0" err="1">
                <a:cs typeface="Calibri"/>
              </a:rPr>
              <a:t>Netcdf</a:t>
            </a:r>
            <a:r>
              <a:rPr lang="en-US" dirty="0">
                <a:cs typeface="Calibri"/>
              </a:rPr>
              <a:t> files available)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e3sm_diags is the gold standard right now</a:t>
            </a:r>
          </a:p>
          <a:p>
            <a:r>
              <a:rPr lang="en-US" dirty="0">
                <a:cs typeface="Calibri"/>
              </a:rPr>
              <a:t>Reproducibility and provenance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Provide config file and/or command-line options to reproduce output</a:t>
            </a:r>
          </a:p>
          <a:p>
            <a:r>
              <a:rPr lang="en-US" dirty="0">
                <a:cs typeface="Calibri"/>
              </a:rPr>
              <a:t>Strategies for parallelism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MPI support? (high-res analysis may be too big for one node)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Tasks with prerequisites/dependencies (e.g. plotting happens after climatology is computed and remapped)</a:t>
            </a:r>
          </a:p>
        </p:txBody>
      </p:sp>
    </p:spTree>
    <p:extLst>
      <p:ext uri="{BB962C8B-B14F-4D97-AF65-F5344CB8AC3E}">
        <p14:creationId xmlns:p14="http://schemas.microsoft.com/office/powerpoint/2010/main" val="3201813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5EDD-C93B-4203-8A4E-3E7FAE486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Xylar</a:t>
            </a:r>
            <a:r>
              <a:rPr lang="en-US" dirty="0">
                <a:cs typeface="Calibri Light"/>
              </a:rPr>
              <a:t>: proposed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82F35-71D6-4A6F-9B69-FBF2B4B41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Stop writing scripts in Python 2.7, use Python 3.x from now on (more soon)</a:t>
            </a:r>
          </a:p>
          <a:p>
            <a:r>
              <a:rPr lang="en-US" dirty="0">
                <a:cs typeface="Calibri"/>
              </a:rPr>
              <a:t>Python packages should go to </a:t>
            </a:r>
            <a:r>
              <a:rPr lang="en-US" dirty="0" err="1">
                <a:cs typeface="Calibri"/>
              </a:rPr>
              <a:t>conda</a:t>
            </a:r>
            <a:r>
              <a:rPr lang="en-US" dirty="0">
                <a:cs typeface="Calibri"/>
              </a:rPr>
              <a:t>-forge whenever possible</a:t>
            </a:r>
          </a:p>
          <a:p>
            <a:pPr lvl="1"/>
            <a:r>
              <a:rPr lang="en-US" dirty="0">
                <a:cs typeface="Calibri"/>
              </a:rPr>
              <a:t>Requires that all dependencies are on </a:t>
            </a:r>
            <a:r>
              <a:rPr lang="en-US" dirty="0" err="1">
                <a:cs typeface="Calibri"/>
              </a:rPr>
              <a:t>conda</a:t>
            </a:r>
            <a:r>
              <a:rPr lang="en-US" dirty="0">
                <a:cs typeface="Calibri"/>
              </a:rPr>
              <a:t>-forge</a:t>
            </a:r>
          </a:p>
          <a:p>
            <a:pPr lvl="1"/>
            <a:r>
              <a:rPr lang="en-US" dirty="0">
                <a:cs typeface="Calibri"/>
              </a:rPr>
              <a:t>Enables support for python 3.6 and 3.7, </a:t>
            </a:r>
            <a:r>
              <a:rPr lang="en-US" dirty="0" err="1">
                <a:cs typeface="Calibri"/>
              </a:rPr>
              <a:t>linux</a:t>
            </a:r>
            <a:r>
              <a:rPr lang="en-US" dirty="0">
                <a:cs typeface="Calibri"/>
              </a:rPr>
              <a:t> and </a:t>
            </a:r>
            <a:r>
              <a:rPr lang="en-US" dirty="0" err="1">
                <a:cs typeface="Calibri"/>
              </a:rPr>
              <a:t>osx</a:t>
            </a:r>
            <a:r>
              <a:rPr lang="en-US" dirty="0">
                <a:cs typeface="Calibri"/>
              </a:rPr>
              <a:t> without any extra work (via continuous integration – CI – bots).  For now, also builds python 2.7 if supported.</a:t>
            </a:r>
          </a:p>
          <a:p>
            <a:r>
              <a:rPr lang="en-US" dirty="0">
                <a:cs typeface="Calibri"/>
              </a:rPr>
              <a:t>Python packages should </a:t>
            </a:r>
          </a:p>
          <a:p>
            <a:pPr lvl="1"/>
            <a:r>
              <a:rPr lang="en-US" dirty="0">
                <a:cs typeface="Calibri"/>
              </a:rPr>
              <a:t>use absolute imports (required in python 3):</a:t>
            </a:r>
          </a:p>
          <a:p>
            <a:pPr marL="914400" lvl="2" indent="0">
              <a:buNone/>
            </a:pPr>
            <a:r>
              <a:rPr lang="en-US" sz="1400" dirty="0">
                <a:latin typeface="Courier New"/>
                <a:cs typeface="Calibri"/>
              </a:rPr>
              <a:t>from mpas_analysis.shared.io import </a:t>
            </a:r>
            <a:r>
              <a:rPr lang="en-US" sz="1400" dirty="0" err="1">
                <a:latin typeface="Courier New"/>
                <a:cs typeface="Calibri"/>
              </a:rPr>
              <a:t>write_netcdf</a:t>
            </a:r>
            <a:endParaRPr lang="en-US" sz="1400" dirty="0">
              <a:latin typeface="Courier New"/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not modify the search path for modules (I believe CIME does this)</a:t>
            </a:r>
          </a:p>
          <a:p>
            <a:pPr lvl="1"/>
            <a:r>
              <a:rPr lang="en-US" dirty="0">
                <a:cs typeface="Calibri"/>
              </a:rPr>
              <a:t>These practices make it easier for users to navigate the source code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8220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A349-6F55-411C-B1DF-E38E09CB9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Xylar</a:t>
            </a:r>
            <a:r>
              <a:rPr lang="en-US" dirty="0">
                <a:cs typeface="Calibri Light"/>
              </a:rPr>
              <a:t>: Move to python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870A6-42F6-4394-A30B-B45B404F7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From 2008(!) "The End Of Life date (EOL, sunset date) for Python 2.7 has been</a:t>
            </a:r>
            <a:r>
              <a:rPr lang="en-US" b="1" dirty="0">
                <a:cs typeface="Calibri"/>
              </a:rPr>
              <a:t> moved five years into the future, to 2020</a:t>
            </a:r>
            <a:r>
              <a:rPr lang="en-US" dirty="0">
                <a:cs typeface="Calibri"/>
              </a:rPr>
              <a:t>."</a:t>
            </a:r>
          </a:p>
          <a:p>
            <a:pPr lvl="1"/>
            <a:r>
              <a:rPr lang="en-US" dirty="0">
                <a:cs typeface="Calibri"/>
              </a:rPr>
              <a:t>See </a:t>
            </a:r>
            <a:r>
              <a:rPr lang="en-US" dirty="0">
                <a:cs typeface="Calibri"/>
                <a:hlinkClick r:id="rId2"/>
              </a:rPr>
              <a:t>https://legacy.python.org/dev/peps/pep-0373/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Packages on </a:t>
            </a:r>
            <a:r>
              <a:rPr lang="en-US" dirty="0" err="1">
                <a:cs typeface="Calibri"/>
              </a:rPr>
              <a:t>conda</a:t>
            </a:r>
            <a:r>
              <a:rPr lang="en-US" dirty="0">
                <a:cs typeface="Calibri"/>
              </a:rPr>
              <a:t>-forge and </a:t>
            </a:r>
            <a:r>
              <a:rPr lang="en-US" dirty="0" err="1">
                <a:cs typeface="Calibri"/>
              </a:rPr>
              <a:t>pypi</a:t>
            </a:r>
            <a:r>
              <a:rPr lang="en-US" dirty="0">
                <a:cs typeface="Calibri"/>
              </a:rPr>
              <a:t> are already beginning to drop support</a:t>
            </a:r>
          </a:p>
          <a:p>
            <a:r>
              <a:rPr lang="en-US" dirty="0">
                <a:cs typeface="Calibri"/>
              </a:rPr>
              <a:t>To avoid an abrupt transition, E3SM-Unified needs to support both for at least 2 releases</a:t>
            </a:r>
          </a:p>
          <a:p>
            <a:r>
              <a:rPr lang="en-US" dirty="0">
                <a:cs typeface="Calibri"/>
              </a:rPr>
              <a:t>Python 3 version will become the "default" as soon as it is available so users hopefully notice problems that arise</a:t>
            </a:r>
          </a:p>
          <a:p>
            <a:r>
              <a:rPr lang="en-US" dirty="0">
                <a:cs typeface="Calibri"/>
              </a:rPr>
              <a:t>Many, many scripts may need to be ported.</a:t>
            </a:r>
          </a:p>
        </p:txBody>
      </p:sp>
    </p:spTree>
    <p:extLst>
      <p:ext uri="{BB962C8B-B14F-4D97-AF65-F5344CB8AC3E}">
        <p14:creationId xmlns:p14="http://schemas.microsoft.com/office/powerpoint/2010/main" val="1724386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023B5-5892-4668-9C34-C6C993A7A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Xylar</a:t>
            </a:r>
            <a:r>
              <a:rPr lang="en-US" dirty="0">
                <a:cs typeface="Calibri Light"/>
              </a:rPr>
              <a:t>: Resources for python 2.7 to python 3.7 transition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46D6E-39D4-4FCE-99A3-41BBB8A81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Automated conversion is possible but not recommended:</a:t>
            </a:r>
          </a:p>
          <a:p>
            <a:pPr lvl="1"/>
            <a:r>
              <a:rPr lang="en-US" dirty="0">
                <a:cs typeface="Calibri"/>
                <a:hlinkClick r:id="rId2"/>
              </a:rPr>
              <a:t>https://docs.python.org/2/library/2to3.html</a:t>
            </a:r>
          </a:p>
          <a:p>
            <a:r>
              <a:rPr lang="en-US" dirty="0">
                <a:cs typeface="Calibri"/>
              </a:rPr>
              <a:t>Biggest change: print statements need parentheses</a:t>
            </a:r>
          </a:p>
          <a:p>
            <a:pPr marL="457200" lvl="1" indent="0">
              <a:buNone/>
            </a:pPr>
            <a:r>
              <a:rPr lang="en-US" sz="1800" dirty="0">
                <a:latin typeface="Courier New"/>
                <a:cs typeface="Calibri"/>
              </a:rPr>
              <a:t>print('Output: {}'.format(</a:t>
            </a:r>
            <a:r>
              <a:rPr lang="en-US" sz="1800" dirty="0" err="1">
                <a:latin typeface="Courier New"/>
                <a:cs typeface="Calibri"/>
              </a:rPr>
              <a:t>someinfo</a:t>
            </a:r>
            <a:r>
              <a:rPr lang="en-US" sz="1800" dirty="0">
                <a:latin typeface="Courier New"/>
                <a:cs typeface="Calibri"/>
              </a:rPr>
              <a:t>))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A good starting point: put this at the top of each python file:</a:t>
            </a:r>
          </a:p>
          <a:p>
            <a:pPr marL="457200" lvl="1" indent="0">
              <a:buNone/>
            </a:pPr>
            <a:r>
              <a:rPr lang="en-US" sz="1800" dirty="0">
                <a:latin typeface="Courier New"/>
                <a:cs typeface="Calibri"/>
              </a:rPr>
              <a:t>from __future__ import </a:t>
            </a:r>
            <a:r>
              <a:rPr lang="en-US" sz="1800" dirty="0" err="1">
                <a:latin typeface="Courier New"/>
                <a:cs typeface="Calibri"/>
              </a:rPr>
              <a:t>absolute_import</a:t>
            </a:r>
            <a:r>
              <a:rPr lang="en-US" sz="1800" dirty="0">
                <a:latin typeface="Courier New"/>
                <a:cs typeface="Calibri"/>
              </a:rPr>
              <a:t>, division, </a:t>
            </a:r>
            <a:r>
              <a:rPr lang="en-US" sz="1800" dirty="0" err="1">
                <a:latin typeface="Courier New"/>
                <a:cs typeface="Calibri"/>
              </a:rPr>
              <a:t>print_function</a:t>
            </a:r>
            <a:r>
              <a:rPr lang="en-US" sz="1800" dirty="0">
                <a:latin typeface="Courier New"/>
                <a:cs typeface="Calibri"/>
              </a:rPr>
              <a:t>, \</a:t>
            </a:r>
            <a:br>
              <a:rPr lang="en-US" sz="1800" dirty="0">
                <a:latin typeface="Courier New"/>
                <a:cs typeface="Calibri"/>
              </a:rPr>
            </a:br>
            <a:r>
              <a:rPr lang="en-US" sz="1800" dirty="0">
                <a:latin typeface="Courier New"/>
                <a:cs typeface="Calibri"/>
              </a:rPr>
              <a:t>    </a:t>
            </a:r>
            <a:r>
              <a:rPr lang="en-US" sz="1800" dirty="0" err="1">
                <a:latin typeface="Courier New"/>
                <a:cs typeface="Calibri"/>
              </a:rPr>
              <a:t>unicode_literals</a:t>
            </a:r>
          </a:p>
          <a:p>
            <a:pPr lvl="1"/>
            <a:r>
              <a:rPr lang="en-US" dirty="0">
                <a:cs typeface="Calibri"/>
              </a:rPr>
              <a:t>This will make python 2.7 act more like 3.x</a:t>
            </a:r>
          </a:p>
          <a:p>
            <a:r>
              <a:rPr lang="en-US" dirty="0">
                <a:cs typeface="Calibri"/>
              </a:rPr>
              <a:t>A tutorial:</a:t>
            </a:r>
          </a:p>
          <a:p>
            <a:pPr lvl="1"/>
            <a:r>
              <a:rPr lang="en-US" dirty="0">
                <a:cs typeface="Calibri"/>
                <a:hlinkClick r:id="rId3"/>
              </a:rPr>
              <a:t>https://docs.python.org/3/howto/pyporting.html</a:t>
            </a:r>
          </a:p>
          <a:p>
            <a:r>
              <a:rPr lang="en-US" dirty="0">
                <a:cs typeface="Calibri"/>
              </a:rPr>
              <a:t>Joe and I are happy to help!</a:t>
            </a:r>
          </a:p>
        </p:txBody>
      </p:sp>
    </p:spTree>
    <p:extLst>
      <p:ext uri="{BB962C8B-B14F-4D97-AF65-F5344CB8AC3E}">
        <p14:creationId xmlns:p14="http://schemas.microsoft.com/office/powerpoint/2010/main" val="2602668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5EDD-C93B-4203-8A4E-3E7FAE486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Proposed engineering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82F35-71D6-4A6F-9B69-FBF2B4B41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4174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cs typeface="Calibri"/>
              </a:rPr>
              <a:t>Unit testing</a:t>
            </a:r>
          </a:p>
          <a:p>
            <a:pPr lvl="1"/>
            <a:r>
              <a:rPr lang="en-US" dirty="0">
                <a:cs typeface="Calibri"/>
              </a:rPr>
              <a:t>Small tests for simple infrastructure (</a:t>
            </a:r>
            <a:r>
              <a:rPr lang="en-US" dirty="0" err="1">
                <a:cs typeface="Calibri"/>
              </a:rPr>
              <a:t>i</a:t>
            </a:r>
            <a:r>
              <a:rPr lang="en-US" dirty="0">
                <a:cs typeface="Calibri"/>
              </a:rPr>
              <a:t>/o, </a:t>
            </a:r>
            <a:r>
              <a:rPr lang="en-US" dirty="0" err="1">
                <a:cs typeface="Calibri"/>
              </a:rPr>
              <a:t>climatologies</a:t>
            </a:r>
            <a:r>
              <a:rPr lang="en-US" dirty="0">
                <a:cs typeface="Calibri"/>
              </a:rPr>
              <a:t>, remapping, time keeping, etc.)</a:t>
            </a:r>
          </a:p>
          <a:p>
            <a:pPr lvl="1"/>
            <a:r>
              <a:rPr lang="en-US" dirty="0">
                <a:cs typeface="Calibri"/>
              </a:rPr>
              <a:t>Continuous Integration (CI) can verify these with each pull request</a:t>
            </a:r>
          </a:p>
          <a:p>
            <a:r>
              <a:rPr lang="en-US" dirty="0">
                <a:cs typeface="Calibri"/>
              </a:rPr>
              <a:t>Regression testing</a:t>
            </a:r>
            <a:endParaRPr lang="en-US">
              <a:cs typeface="Calibri" panose="020F0502020204030204"/>
            </a:endParaRPr>
          </a:p>
          <a:p>
            <a:pPr lvl="1"/>
            <a:r>
              <a:rPr lang="en-US" dirty="0">
                <a:cs typeface="Calibri" panose="020F0502020204030204"/>
              </a:rPr>
              <a:t>Small E3SM runs (e.g. oQU240 in the ocean) on which analysis can be tested on a laptop</a:t>
            </a:r>
          </a:p>
          <a:p>
            <a:pPr lvl="1"/>
            <a:r>
              <a:rPr lang="en-US" dirty="0">
                <a:cs typeface="Calibri" panose="020F0502020204030204"/>
              </a:rPr>
              <a:t>Perhaps nightly testing (e.g. with Jenkins) if help can be provided to get there</a:t>
            </a:r>
          </a:p>
          <a:p>
            <a:r>
              <a:rPr lang="en-US" dirty="0">
                <a:cs typeface="Calibri" panose="020F0502020204030204"/>
              </a:rPr>
              <a:t>Making data (image and </a:t>
            </a:r>
            <a:r>
              <a:rPr lang="en-US" dirty="0" err="1">
                <a:cs typeface="Calibri"/>
              </a:rPr>
              <a:t>Netcdf</a:t>
            </a:r>
            <a:r>
              <a:rPr lang="en-US" dirty="0">
                <a:cs typeface="Calibri"/>
              </a:rPr>
              <a:t> files available)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e3sm_diags is the gold standard right now</a:t>
            </a:r>
          </a:p>
          <a:p>
            <a:r>
              <a:rPr lang="en-US" dirty="0">
                <a:cs typeface="Calibri"/>
              </a:rPr>
              <a:t>Reproducibility and provenance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Provide config file and/or command-line options to reproduce output</a:t>
            </a:r>
          </a:p>
          <a:p>
            <a:r>
              <a:rPr lang="en-US" dirty="0">
                <a:cs typeface="Calibri"/>
              </a:rPr>
              <a:t>Strategies for parallelism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MPI support? (high-res analysis may be too big for one node)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Tasks with prerequisites/dependencies (e.g. plotting happens after climatology is computed and remapped)</a:t>
            </a:r>
          </a:p>
        </p:txBody>
      </p:sp>
    </p:spTree>
    <p:extLst>
      <p:ext uri="{BB962C8B-B14F-4D97-AF65-F5344CB8AC3E}">
        <p14:creationId xmlns:p14="http://schemas.microsoft.com/office/powerpoint/2010/main" val="172717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9B994-5E74-4BC9-82C6-18FEA64AB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Proposed coding best practices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9C8CB-2307-435C-96BA-D1D0DB536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1533525"/>
            <a:ext cx="10515600" cy="496728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cs typeface="Calibri"/>
              </a:rPr>
              <a:t>Stop writing scripts in python 2.7 ; use 3.6+ from now on (more soon)</a:t>
            </a:r>
            <a:br>
              <a:rPr lang="en-US" dirty="0">
                <a:cs typeface="Calibri"/>
              </a:rPr>
            </a:b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Practices that make it easier to learn/navigate the source code</a:t>
            </a:r>
            <a:endParaRPr lang="en-US" dirty="0">
              <a:cs typeface="Calibri"/>
            </a:endParaRPr>
          </a:p>
          <a:p>
            <a:pPr lvl="1" indent="-285750"/>
            <a:r>
              <a:rPr lang="en-US">
                <a:cs typeface="Calibri"/>
              </a:rPr>
              <a:t>Follow PEP 8 style guide as much as possible</a:t>
            </a:r>
            <a:endParaRPr lang="en-US"/>
          </a:p>
          <a:p>
            <a:pPr lvl="2"/>
            <a:r>
              <a:rPr lang="en-US">
                <a:cs typeface="Calibri"/>
              </a:rPr>
              <a:t>Improves readability; consistency across python code bases</a:t>
            </a:r>
          </a:p>
          <a:p>
            <a:pPr lvl="2"/>
            <a:r>
              <a:rPr lang="en-US">
                <a:cs typeface="Calibri"/>
              </a:rPr>
              <a:t>Deviations from PEP8 should be documented prominently</a:t>
            </a:r>
            <a:endParaRPr lang="en-US" dirty="0">
              <a:cs typeface="Calibri"/>
            </a:endParaRPr>
          </a:p>
          <a:p>
            <a:pPr lvl="2"/>
            <a:r>
              <a:rPr lang="en-US" dirty="0">
                <a:cs typeface="Calibri"/>
                <a:hlinkClick r:id="rId2"/>
              </a:rPr>
              <a:t>https://pep8.org/</a:t>
            </a:r>
            <a:r>
              <a:rPr lang="en-US" dirty="0">
                <a:cs typeface="Calibri"/>
              </a:rPr>
              <a:t> </a:t>
            </a:r>
          </a:p>
          <a:p>
            <a:pPr lvl="1"/>
            <a:r>
              <a:rPr lang="en-US">
                <a:cs typeface="Calibri"/>
              </a:rPr>
              <a:t>Imports:</a:t>
            </a:r>
          </a:p>
          <a:p>
            <a:pPr lvl="2"/>
            <a:r>
              <a:rPr lang="en-US">
                <a:cs typeface="Calibri"/>
              </a:rPr>
              <a:t>Use absolute imports ("required" in py3)</a:t>
            </a:r>
            <a:endParaRPr lang="en-US"/>
          </a:p>
          <a:p>
            <a:pPr lvl="3"/>
            <a:r>
              <a:rPr lang="en-US">
                <a:solidFill>
                  <a:schemeClr val="tx2"/>
                </a:solidFill>
                <a:cs typeface="Calibri"/>
              </a:rPr>
              <a:t>from package.subpackage import some_function</a:t>
            </a:r>
          </a:p>
          <a:p>
            <a:pPr lvl="3"/>
            <a:r>
              <a:rPr lang="en-US">
                <a:solidFill>
                  <a:schemeClr val="tx2"/>
                </a:solidFill>
                <a:cs typeface="Calibri"/>
              </a:rPr>
              <a:t>from thing import *</a:t>
            </a:r>
            <a:r>
              <a:rPr lang="en-US">
                <a:cs typeface="Calibri"/>
              </a:rPr>
              <a:t> is usually an anti-idiom </a:t>
            </a:r>
            <a:endParaRPr lang="en-US" dirty="0">
              <a:solidFill>
                <a:schemeClr val="tx2"/>
              </a:solidFill>
              <a:cs typeface="Calibri"/>
            </a:endParaRPr>
          </a:p>
          <a:p>
            <a:pPr lvl="2"/>
            <a:r>
              <a:rPr lang="en-US">
                <a:cs typeface="Calibri"/>
              </a:rPr>
              <a:t>Don't modify the search path for modules</a:t>
            </a:r>
            <a:endParaRPr lang="en-US"/>
          </a:p>
          <a:p>
            <a:pPr marL="1657350" lvl="3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>
                <a:cs typeface="Calibri"/>
              </a:rPr>
              <a:t>I.e., avoid: </a:t>
            </a:r>
            <a:r>
              <a:rPr lang="en-US">
                <a:solidFill>
                  <a:schemeClr val="tx2"/>
                </a:solidFill>
                <a:latin typeface="Consolas"/>
                <a:cs typeface="Calibri"/>
              </a:rPr>
              <a:t>sys.path.append(...)</a:t>
            </a:r>
          </a:p>
          <a:p>
            <a:pPr marL="1657350" lvl="3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>
                <a:cs typeface="Calibri"/>
              </a:rPr>
              <a:t>Only use for </a:t>
            </a:r>
            <a:r>
              <a:rPr lang="en-US" i="1">
                <a:cs typeface="Calibri"/>
              </a:rPr>
              <a:t>external tools that can't be packaged</a:t>
            </a:r>
          </a:p>
        </p:txBody>
      </p:sp>
    </p:spTree>
    <p:extLst>
      <p:ext uri="{BB962C8B-B14F-4D97-AF65-F5344CB8AC3E}">
        <p14:creationId xmlns:p14="http://schemas.microsoft.com/office/powerpoint/2010/main" val="269791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9B994-5E74-4BC9-82C6-18FEA64AB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Proposed packaging best practices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9C8CB-2307-435C-96BA-D1D0DB536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1533525"/>
            <a:ext cx="10515600" cy="496728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>
                <a:cs typeface="Calibri"/>
              </a:rPr>
              <a:t>Packaging (example on next slide)</a:t>
            </a:r>
            <a:endParaRPr lang="en-US"/>
          </a:p>
          <a:p>
            <a:pPr lvl="1"/>
            <a:r>
              <a:rPr lang="en-US">
                <a:cs typeface="Calibri"/>
              </a:rPr>
              <a:t>Basics: </a:t>
            </a:r>
            <a:r>
              <a:rPr lang="en-US" dirty="0">
                <a:cs typeface="Calibri"/>
                <a:hlinkClick r:id="rId2"/>
              </a:rPr>
              <a:t>https://packaging.python.org/tutorials/packaging-projects/</a:t>
            </a:r>
            <a:endParaRPr lang="en-US" dirty="0">
              <a:cs typeface="Calibri"/>
            </a:endParaRPr>
          </a:p>
          <a:p>
            <a:pPr lvl="1"/>
            <a:r>
              <a:rPr lang="en-US">
                <a:cs typeface="Calibri"/>
              </a:rPr>
              <a:t>Target conda-forge for distribution (and PyPI if possible)</a:t>
            </a:r>
            <a:endParaRPr lang="en-US" dirty="0">
              <a:cs typeface="Calibri"/>
            </a:endParaRPr>
          </a:p>
          <a:p>
            <a:pPr lvl="2"/>
            <a:r>
              <a:rPr lang="en-US">
                <a:cs typeface="Calibri"/>
              </a:rPr>
              <a:t>Requires that all dependencies are on conda-forge</a:t>
            </a:r>
          </a:p>
          <a:p>
            <a:pPr lvl="2"/>
            <a:r>
              <a:rPr lang="en-US">
                <a:cs typeface="Calibri"/>
              </a:rPr>
              <a:t>Joe and I can help you get them there!</a:t>
            </a:r>
            <a:br>
              <a:rPr lang="en-US" dirty="0">
                <a:cs typeface="Calibri"/>
              </a:rPr>
            </a:br>
            <a:endParaRPr lang="en-US" dirty="0">
              <a:cs typeface="Calibri"/>
            </a:endParaRPr>
          </a:p>
          <a:p>
            <a:pPr lvl="1"/>
            <a:r>
              <a:rPr lang="en-US">
                <a:cs typeface="Calibri"/>
              </a:rPr>
              <a:t>Package should be in its own directory in the repo</a:t>
            </a:r>
          </a:p>
          <a:p>
            <a:pPr lvl="2" indent="-285750"/>
            <a:r>
              <a:rPr lang="en-US">
                <a:cs typeface="Calibri"/>
              </a:rPr>
              <a:t>Don't hide python code in repo-level or </a:t>
            </a:r>
            <a:r>
              <a:rPr lang="en-US" i="1">
                <a:cs typeface="Calibri"/>
              </a:rPr>
              <a:t>unindexed </a:t>
            </a:r>
            <a:r>
              <a:rPr lang="en-US">
                <a:solidFill>
                  <a:schemeClr val="tx2"/>
                </a:solidFill>
                <a:cs typeface="Calibri"/>
              </a:rPr>
              <a:t>src</a:t>
            </a:r>
            <a:r>
              <a:rPr lang="en-US">
                <a:cs typeface="Calibri"/>
              </a:rPr>
              <a:t>, </a:t>
            </a:r>
            <a:r>
              <a:rPr lang="en-US">
                <a:solidFill>
                  <a:schemeClr val="tx2"/>
                </a:solidFill>
                <a:cs typeface="Calibri"/>
              </a:rPr>
              <a:t>lib</a:t>
            </a:r>
            <a:r>
              <a:rPr lang="en-US">
                <a:cs typeface="Calibri"/>
              </a:rPr>
              <a:t>, etc. directories </a:t>
            </a:r>
          </a:p>
          <a:p>
            <a:pPr marL="857250" lvl="2" indent="0">
              <a:buNone/>
            </a:pPr>
            <a:endParaRPr lang="en-US" i="1" dirty="0">
              <a:cs typeface="Calibri"/>
            </a:endParaRPr>
          </a:p>
          <a:p>
            <a:pPr lvl="1"/>
            <a:r>
              <a:rPr lang="en-US">
                <a:cs typeface="Calibri"/>
              </a:rPr>
              <a:t>prefer entry points:</a:t>
            </a:r>
            <a:endParaRPr lang="en-US" dirty="0">
              <a:cs typeface="Calibri"/>
            </a:endParaRPr>
          </a:p>
          <a:p>
            <a:pPr lvl="2"/>
            <a:r>
              <a:rPr lang="en-US">
                <a:cs typeface="Calibri"/>
              </a:rPr>
              <a:t>Pip/conda handles script creation and installation; linux, osx, and windows! Example:</a:t>
            </a:r>
          </a:p>
          <a:p>
            <a:pPr lvl="3"/>
            <a:r>
              <a:rPr lang="en-US" sz="1600">
                <a:latin typeface="Consolas"/>
                <a:cs typeface="Calibri"/>
              </a:rPr>
              <a:t>package/__main__.py</a:t>
            </a:r>
            <a:r>
              <a:rPr lang="en-US">
                <a:cs typeface="Calibri"/>
              </a:rPr>
              <a:t> for CLI "script"</a:t>
            </a:r>
            <a:endParaRPr lang="en-US" dirty="0">
              <a:cs typeface="Calibri"/>
            </a:endParaRPr>
          </a:p>
          <a:p>
            <a:pPr lvl="3"/>
            <a:r>
              <a:rPr lang="en-US" sz="1600">
                <a:latin typeface="Consolas"/>
                <a:cs typeface="Calibri"/>
              </a:rPr>
              <a:t>setup.py</a:t>
            </a:r>
            <a:r>
              <a:rPr lang="en-US">
                <a:cs typeface="Calibri"/>
              </a:rPr>
              <a:t>: </a:t>
            </a:r>
            <a:r>
              <a:rPr lang="en-US" sz="1400">
                <a:solidFill>
                  <a:schemeClr val="tx2"/>
                </a:solidFill>
                <a:latin typeface="Consolas"/>
                <a:cs typeface="Calibri"/>
              </a:rPr>
              <a:t>entry_points={'console_scripts': ['script = package.__main__:main']}</a:t>
            </a:r>
            <a:r>
              <a:rPr lang="en-US">
                <a:cs typeface="Calibri"/>
              </a:rPr>
              <a:t>,</a:t>
            </a:r>
            <a:r>
              <a:rPr lang="en-US" dirty="0">
                <a:cs typeface="Calibri"/>
              </a:rPr>
              <a:t> </a:t>
            </a:r>
          </a:p>
          <a:p>
            <a:pPr lvl="3"/>
            <a:r>
              <a:rPr lang="en-US">
                <a:cs typeface="Calibri"/>
              </a:rPr>
              <a:t>execute with:</a:t>
            </a:r>
          </a:p>
          <a:p>
            <a:pPr lvl="4"/>
            <a:r>
              <a:rPr lang="en-US">
                <a:solidFill>
                  <a:schemeClr val="tx2"/>
                </a:solidFill>
                <a:latin typeface="Consolas"/>
                <a:cs typeface="Calibri"/>
              </a:rPr>
              <a:t>python –m package [ARGS]</a:t>
            </a:r>
          </a:p>
          <a:p>
            <a:pPr lvl="4"/>
            <a:r>
              <a:rPr lang="en-US">
                <a:solidFill>
                  <a:schemeClr val="tx2"/>
                </a:solidFill>
                <a:latin typeface="Consolas"/>
                <a:cs typeface="Calibri"/>
              </a:rPr>
              <a:t>pip install –e ./ #once!; script [ARGS]</a:t>
            </a:r>
          </a:p>
          <a:p>
            <a:pPr lvl="5"/>
            <a:r>
              <a:rPr lang="en-US">
                <a:latin typeface="Calibri"/>
                <a:cs typeface="Calibri"/>
              </a:rPr>
              <a:t>Packages changes are immediately reflected; execute same way as users</a:t>
            </a:r>
          </a:p>
          <a:p>
            <a:pPr lvl="1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063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DBF44-3223-4606-AEDE-F8233CE35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990" y="416594"/>
            <a:ext cx="10676021" cy="477244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pynameless</a:t>
            </a:r>
            <a:endParaRPr lang="en-US" sz="1000">
              <a:latin typeface="Consola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.git 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.gitignore 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>
                <a:latin typeface="Consolas"/>
                <a:cs typeface="Calibri" panose="020F0502020204030204"/>
              </a:rPr>
              <a:t>  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README.rst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CHANGELOG.rst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CODE_OF_CONDUCT.rst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CONTRIBUTING.rst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LICENSE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docs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├── conf.py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├── usage.rst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└── ... 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>
                <a:latin typeface="Consolas"/>
                <a:cs typeface="Calibri" panose="020F0502020204030204"/>
              </a:rPr>
              <a:t>  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MANIFEST.in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setup.py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nameless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├── subpackage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│   ├── __init__.py</a:t>
            </a:r>
            <a:endParaRPr lang="en-US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│   └── ... 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├── module.py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├── __init__.py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└── __main__.py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>
                <a:latin typeface="Consolas"/>
                <a:cs typeface="Calibri" panose="020F0502020204030204"/>
              </a:rPr>
              <a:t>  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.travis.yml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appveyor.yml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ci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│   └── ... 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pytest.ini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├── tox.ini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 └── tests</a:t>
            </a:r>
            <a:endParaRPr lang="en-US" sz="1000" dirty="0">
              <a:latin typeface="Consolas"/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>
                <a:latin typeface="Consolas"/>
                <a:cs typeface="Calibri" panose="020F0502020204030204"/>
              </a:rPr>
              <a:t>      └── test_nameless.py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6B02BF7-DCF7-4554-97CE-237230FEAA76}"/>
              </a:ext>
            </a:extLst>
          </p:cNvPr>
          <p:cNvCxnSpPr/>
          <p:nvPr/>
        </p:nvCxnSpPr>
        <p:spPr>
          <a:xfrm flipH="1" flipV="1">
            <a:off x="1292728" y="558801"/>
            <a:ext cx="2621546" cy="414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8477167-5BCD-4F5B-ABA3-882CC8F39A55}"/>
              </a:ext>
            </a:extLst>
          </p:cNvPr>
          <p:cNvSpPr txBox="1"/>
          <p:nvPr/>
        </p:nvSpPr>
        <p:spPr>
          <a:xfrm>
            <a:off x="4011696" y="403559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Repository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C44DEF-F591-40E9-8992-5B413A3666C0}"/>
              </a:ext>
            </a:extLst>
          </p:cNvPr>
          <p:cNvSpPr txBox="1"/>
          <p:nvPr/>
        </p:nvSpPr>
        <p:spPr>
          <a:xfrm>
            <a:off x="4013032" y="684295"/>
            <a:ext cx="42037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ED7D31"/>
                </a:solidFill>
              </a:rPr>
              <a:t>Python package name</a:t>
            </a:r>
            <a:endParaRPr lang="en-US" dirty="0">
              <a:solidFill>
                <a:srgbClr val="ED7D31"/>
              </a:solidFill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B13C43-41F3-4A1D-A245-E8EA29EA4DD5}"/>
              </a:ext>
            </a:extLst>
          </p:cNvPr>
          <p:cNvSpPr txBox="1"/>
          <p:nvPr/>
        </p:nvSpPr>
        <p:spPr>
          <a:xfrm>
            <a:off x="2863682" y="3083926"/>
            <a:ext cx="5573962" cy="203132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ED7D31"/>
                </a:solidFill>
                <a:cs typeface="Calibri"/>
              </a:rPr>
              <a:t>Package contains </a:t>
            </a:r>
            <a:r>
              <a:rPr lang="en-US" i="1">
                <a:solidFill>
                  <a:srgbClr val="ED7D31"/>
                </a:solidFill>
                <a:cs typeface="Calibri"/>
              </a:rPr>
              <a:t>all </a:t>
            </a:r>
            <a:r>
              <a:rPr lang="en-US">
                <a:solidFill>
                  <a:srgbClr val="ED7D31"/>
                </a:solidFill>
                <a:cs typeface="Calibri"/>
              </a:rPr>
              <a:t>python code</a:t>
            </a:r>
          </a:p>
          <a:p>
            <a:pPr marL="285750" indent="-285750">
              <a:buFont typeface="Arial,Sans-Serif"/>
              <a:buChar char="•"/>
            </a:pPr>
            <a:r>
              <a:rPr lang="en-US">
                <a:solidFill>
                  <a:srgbClr val="ED7D31"/>
                </a:solidFill>
                <a:cs typeface="Calibri"/>
              </a:rPr>
              <a:t>Don't hide package in repo-level src/lib directories</a:t>
            </a:r>
            <a:endParaRPr lang="en-US"/>
          </a:p>
          <a:p>
            <a:pPr marL="285750" indent="-285750">
              <a:buFont typeface="Arial,Sans-Serif"/>
              <a:buChar char="•"/>
            </a:pPr>
            <a:r>
              <a:rPr lang="en-US">
                <a:solidFill>
                  <a:srgbClr val="ED7D31"/>
                </a:solidFill>
                <a:cs typeface="Calibri"/>
              </a:rPr>
              <a:t>Don't hide python libraries in unindexed directories</a:t>
            </a:r>
            <a:endParaRPr lang="en-US" dirty="0">
              <a:solidFill>
                <a:srgbClr val="ED7D31"/>
              </a:solidFill>
              <a:cs typeface="Calibri"/>
            </a:endParaRPr>
          </a:p>
          <a:p>
            <a:pPr marL="742950" lvl="1" indent="-285750">
              <a:buFont typeface="Arial,Sans-Serif"/>
              <a:buChar char="•"/>
            </a:pPr>
            <a:r>
              <a:rPr lang="en-US">
                <a:solidFill>
                  <a:srgbClr val="ED7D31"/>
                </a:solidFill>
                <a:cs typeface="Calibri"/>
              </a:rPr>
              <a:t>I.e., avoid: </a:t>
            </a:r>
            <a:r>
              <a:rPr lang="en-US">
                <a:solidFill>
                  <a:schemeClr val="bg2">
                    <a:lumMod val="50000"/>
                  </a:schemeClr>
                </a:solidFill>
                <a:latin typeface="Consolas"/>
                <a:cs typeface="Calibri"/>
              </a:rPr>
              <a:t>sys.path.append(...)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>
                <a:solidFill>
                  <a:schemeClr val="accent2"/>
                </a:solidFill>
                <a:cs typeface="Calibri"/>
              </a:rPr>
              <a:t>Only use for </a:t>
            </a:r>
            <a:r>
              <a:rPr lang="en-US" i="1">
                <a:solidFill>
                  <a:schemeClr val="accent2"/>
                </a:solidFill>
                <a:cs typeface="Calibri"/>
              </a:rPr>
              <a:t>external tools that can't be packaged</a:t>
            </a:r>
          </a:p>
          <a:p>
            <a:pPr marL="285750" indent="-285750">
              <a:buFont typeface="Arial,Sans-Serif"/>
              <a:buChar char="•"/>
            </a:pPr>
            <a:r>
              <a:rPr lang="en-US">
                <a:solidFill>
                  <a:srgbClr val="ED7D31"/>
                </a:solidFill>
                <a:cs typeface="Calibri"/>
              </a:rPr>
              <a:t>Prefer entrypoints (e.g., __main__.py) over srcipts/bin</a:t>
            </a:r>
            <a:endParaRPr lang="en-US" dirty="0">
              <a:solidFill>
                <a:srgbClr val="ED7D31"/>
              </a:solidFill>
              <a:cs typeface="Calibri"/>
            </a:endParaRPr>
          </a:p>
          <a:p>
            <a:endParaRPr lang="en-US" dirty="0">
              <a:solidFill>
                <a:srgbClr val="ED7D31"/>
              </a:solidFill>
              <a:cs typeface="Calibri"/>
            </a:endParaRP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C76E26B5-50AF-4FC9-9862-3B2103C5482E}"/>
              </a:ext>
            </a:extLst>
          </p:cNvPr>
          <p:cNvSpPr/>
          <p:nvPr/>
        </p:nvSpPr>
        <p:spPr>
          <a:xfrm>
            <a:off x="2278125" y="3048000"/>
            <a:ext cx="400690" cy="1637205"/>
          </a:xfrm>
          <a:prstGeom prst="rightBrac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D9618587-07DC-488D-8BA4-1B7084E07471}"/>
              </a:ext>
            </a:extLst>
          </p:cNvPr>
          <p:cNvSpPr/>
          <p:nvPr/>
        </p:nvSpPr>
        <p:spPr>
          <a:xfrm>
            <a:off x="2274951" y="1209675"/>
            <a:ext cx="409448" cy="1587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8C4C0D-C7CD-4E9B-AC97-635393B0978F}"/>
              </a:ext>
            </a:extLst>
          </p:cNvPr>
          <p:cNvSpPr txBox="1"/>
          <p:nvPr/>
        </p:nvSpPr>
        <p:spPr>
          <a:xfrm>
            <a:off x="2971631" y="1408194"/>
            <a:ext cx="5638800" cy="120032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User/developer </a:t>
            </a:r>
            <a:r>
              <a:rPr lang="en-US" b="1">
                <a:solidFill>
                  <a:schemeClr val="accent1"/>
                </a:solidFill>
              </a:rPr>
              <a:t>community information</a:t>
            </a:r>
            <a:r>
              <a:rPr lang="en-US">
                <a:solidFill>
                  <a:schemeClr val="accent1"/>
                </a:solidFill>
              </a:rPr>
              <a:t> included in repo</a:t>
            </a:r>
          </a:p>
          <a:p>
            <a:pPr marL="285750" indent="-285750">
              <a:buFont typeface="Arial"/>
              <a:buChar char="•"/>
            </a:pPr>
            <a:r>
              <a:rPr lang="en-US">
                <a:solidFill>
                  <a:schemeClr val="accent1"/>
                </a:solidFill>
                <a:cs typeface="Calibri"/>
              </a:rPr>
              <a:t>Documentation </a:t>
            </a:r>
            <a:r>
              <a:rPr lang="en-US" i="1">
                <a:solidFill>
                  <a:schemeClr val="accent1"/>
                </a:solidFill>
                <a:cs typeface="Calibri"/>
              </a:rPr>
              <a:t>source </a:t>
            </a:r>
            <a:r>
              <a:rPr lang="en-US">
                <a:solidFill>
                  <a:schemeClr val="accent1"/>
                </a:solidFill>
                <a:cs typeface="Calibri"/>
              </a:rPr>
              <a:t>in working branches</a:t>
            </a:r>
            <a:endParaRPr lang="en-US" dirty="0">
              <a:solidFill>
                <a:schemeClr val="accent1"/>
              </a:solidFill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>
                <a:solidFill>
                  <a:schemeClr val="accent1"/>
                </a:solidFill>
                <a:cs typeface="Calibri"/>
              </a:rPr>
              <a:t> require docs updates for PR integration!</a:t>
            </a:r>
          </a:p>
          <a:p>
            <a:pPr marL="285750" indent="-285750">
              <a:buFont typeface="Arial"/>
              <a:buChar char="•"/>
            </a:pPr>
            <a:r>
              <a:rPr lang="en-US" i="1">
                <a:solidFill>
                  <a:schemeClr val="accent1"/>
                </a:solidFill>
                <a:cs typeface="Calibri"/>
              </a:rPr>
              <a:t>Built</a:t>
            </a:r>
            <a:r>
              <a:rPr lang="en-US">
                <a:solidFill>
                  <a:schemeClr val="accent1"/>
                </a:solidFill>
                <a:cs typeface="Calibri"/>
              </a:rPr>
              <a:t> documentation only in orphaned gh-pages branch</a:t>
            </a: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A7C8765E-392F-46A4-9B1F-A109C7B0731B}"/>
              </a:ext>
            </a:extLst>
          </p:cNvPr>
          <p:cNvCxnSpPr/>
          <p:nvPr/>
        </p:nvCxnSpPr>
        <p:spPr>
          <a:xfrm flipH="1">
            <a:off x="1555750" y="838200"/>
            <a:ext cx="2355850" cy="2635250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3227FC1-A4E4-4601-B9DD-50CAF34DD59D}"/>
              </a:ext>
            </a:extLst>
          </p:cNvPr>
          <p:cNvSpPr txBox="1"/>
          <p:nvPr/>
        </p:nvSpPr>
        <p:spPr>
          <a:xfrm>
            <a:off x="2864557" y="5052864"/>
            <a:ext cx="7409112" cy="147732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6"/>
                </a:solidFill>
                <a:cs typeface="Calibri"/>
              </a:rPr>
              <a:t>Testing and continuous integration</a:t>
            </a:r>
            <a:endParaRPr lang="en-US" dirty="0">
              <a:solidFill>
                <a:schemeClr val="accent6"/>
              </a:solidFill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en-US">
                <a:solidFill>
                  <a:schemeClr val="accent6"/>
                </a:solidFill>
                <a:cs typeface="Calibri"/>
              </a:rPr>
              <a:t>Test all supported python versions (at least </a:t>
            </a:r>
            <a:r>
              <a:rPr lang="en-US" strike="sngStrike">
                <a:solidFill>
                  <a:srgbClr val="C00000"/>
                </a:solidFill>
                <a:cs typeface="Calibri"/>
              </a:rPr>
              <a:t>2.7</a:t>
            </a:r>
            <a:r>
              <a:rPr lang="en-US">
                <a:solidFill>
                  <a:schemeClr val="accent6"/>
                </a:solidFill>
                <a:cs typeface="Calibri"/>
              </a:rPr>
              <a:t>, 3.6, 3.7 for conda-forge) </a:t>
            </a:r>
            <a:endParaRPr lang="en-US">
              <a:solidFill>
                <a:schemeClr val="accent6"/>
              </a:solidFill>
            </a:endParaRPr>
          </a:p>
          <a:p>
            <a:pPr marL="285750" indent="-285750">
              <a:buFont typeface="Arial,Sans-Serif"/>
              <a:buChar char="•"/>
            </a:pPr>
            <a:r>
              <a:rPr lang="en-US">
                <a:solidFill>
                  <a:schemeClr val="accent6"/>
                </a:solidFill>
                <a:cs typeface="Calibri"/>
              </a:rPr>
              <a:t>Prefer CI testing where possible</a:t>
            </a:r>
            <a:endParaRPr lang="en-US" dirty="0">
              <a:solidFill>
                <a:schemeClr val="accent6"/>
              </a:solidFill>
              <a:cs typeface="Calibri"/>
            </a:endParaRPr>
          </a:p>
          <a:p>
            <a:pPr marL="742950" lvl="1" indent="-285750">
              <a:buFont typeface="Arial,Sans-Serif"/>
              <a:buChar char="•"/>
            </a:pPr>
            <a:r>
              <a:rPr lang="en-US">
                <a:solidFill>
                  <a:schemeClr val="accent6"/>
                </a:solidFill>
                <a:cs typeface="Calibri"/>
              </a:rPr>
              <a:t>Automate longer/intensive testing as much as possible (e.g., Jenkins) </a:t>
            </a:r>
            <a:endParaRPr lang="en-US" dirty="0">
              <a:solidFill>
                <a:schemeClr val="accent6"/>
              </a:solidFill>
              <a:cs typeface="Calibri"/>
            </a:endParaRPr>
          </a:p>
          <a:p>
            <a:endParaRPr lang="en-US" dirty="0">
              <a:solidFill>
                <a:schemeClr val="accent6"/>
              </a:solidFill>
              <a:cs typeface="Calibri"/>
            </a:endParaRP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7B975F84-C80B-408D-82E8-869509083CC9}"/>
              </a:ext>
            </a:extLst>
          </p:cNvPr>
          <p:cNvSpPr/>
          <p:nvPr/>
        </p:nvSpPr>
        <p:spPr>
          <a:xfrm>
            <a:off x="2278125" y="4895850"/>
            <a:ext cx="409448" cy="1479550"/>
          </a:xfrm>
          <a:prstGeom prst="rightBr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EADA00-A4B8-4337-BF60-0FFCB26C4865}"/>
              </a:ext>
            </a:extLst>
          </p:cNvPr>
          <p:cNvSpPr txBox="1"/>
          <p:nvPr/>
        </p:nvSpPr>
        <p:spPr>
          <a:xfrm>
            <a:off x="8088396" y="524209"/>
            <a:ext cx="34417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Note: conda recipe in </a:t>
            </a:r>
            <a:r>
              <a:rPr lang="en-US" dirty="0">
                <a:solidFill>
                  <a:srgbClr val="C00000"/>
                </a:solidFill>
              </a:rPr>
              <a:t>feedstock!</a:t>
            </a:r>
            <a:endParaRPr lang="en-US" dirty="0">
              <a:solidFill>
                <a:srgbClr val="C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8375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4C30A-927F-4180-80D7-CEDFF06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175"/>
            <a:ext cx="10515600" cy="1325563"/>
          </a:xfrm>
        </p:spPr>
        <p:txBody>
          <a:bodyPr/>
          <a:lstStyle/>
          <a:p>
            <a:r>
              <a:rPr lang="en-US">
                <a:cs typeface="Calibri Light"/>
              </a:rPr>
              <a:t>Move to python 3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8A540-72C5-43A5-8E6C-A6E893B6E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175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cs typeface="Calibri"/>
              </a:rPr>
              <a:t>From 2008(!) "The End Of Life date (EOL, sunset date) for Python 2.7 has been</a:t>
            </a:r>
            <a:r>
              <a:rPr lang="en-US" b="1">
                <a:cs typeface="Calibri"/>
              </a:rPr>
              <a:t> moved five years into the future, to 2020</a:t>
            </a:r>
            <a:r>
              <a:rPr lang="en-US">
                <a:cs typeface="Calibri"/>
              </a:rPr>
              <a:t>."</a:t>
            </a:r>
          </a:p>
          <a:p>
            <a:pPr lvl="1"/>
            <a:r>
              <a:rPr lang="en-US">
                <a:cs typeface="Calibri"/>
              </a:rPr>
              <a:t>See </a:t>
            </a:r>
            <a:r>
              <a:rPr lang="en-US" dirty="0">
                <a:cs typeface="Calibri"/>
                <a:hlinkClick r:id="rId2"/>
              </a:rPr>
              <a:t>https://legacy.python.org/dev/peps/pep-0373/</a:t>
            </a:r>
            <a:br>
              <a:rPr lang="en-US" dirty="0">
                <a:cs typeface="Calibri"/>
              </a:rPr>
            </a:b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Packages on conda-forge/pypi are already dropping py2 support</a:t>
            </a:r>
          </a:p>
          <a:p>
            <a:r>
              <a:rPr lang="en-US">
                <a:cs typeface="Calibri"/>
              </a:rPr>
              <a:t>To avoid an abrupt transition, E3SM-Unified needs to support both for at least 2 releases</a:t>
            </a:r>
          </a:p>
          <a:p>
            <a:r>
              <a:rPr lang="en-US">
                <a:cs typeface="Calibri"/>
              </a:rPr>
              <a:t>Python 3 version will become the "default" as soon as it is available so users hopefully notice problems that arise</a:t>
            </a:r>
          </a:p>
          <a:p>
            <a:r>
              <a:rPr lang="en-US">
                <a:cs typeface="Calibri"/>
              </a:rPr>
              <a:t>Many, many scripts may need to be ported.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610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023B5-5892-4668-9C34-C6C993A7A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Resources for python 2.7 to 3.x </a:t>
            </a:r>
            <a:r>
              <a:rPr lang="en-US" dirty="0">
                <a:cs typeface="Calibri Light"/>
              </a:rPr>
              <a:t>transition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46D6E-39D4-4FCE-99A3-41BBB8A81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cs typeface="Calibri"/>
              </a:rPr>
              <a:t>Automated conversion is possible but </a:t>
            </a:r>
            <a:r>
              <a:rPr lang="en-US" i="1" dirty="0">
                <a:cs typeface="Calibri"/>
              </a:rPr>
              <a:t>not </a:t>
            </a:r>
            <a:r>
              <a:rPr lang="en-US" dirty="0">
                <a:cs typeface="Calibri"/>
              </a:rPr>
              <a:t>recommended:</a:t>
            </a:r>
          </a:p>
          <a:p>
            <a:pPr lvl="1"/>
            <a:r>
              <a:rPr lang="en-US" dirty="0">
                <a:cs typeface="Calibri"/>
                <a:hlinkClick r:id="rId2"/>
              </a:rPr>
              <a:t>https://docs.python.org/2/library/2to3.html</a:t>
            </a:r>
            <a:br>
              <a:rPr lang="en-US" dirty="0">
                <a:cs typeface="Calibri"/>
              </a:rPr>
            </a:b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Biggest change: print statements need parentheses</a:t>
            </a:r>
          </a:p>
          <a:p>
            <a:pPr marL="457200" lvl="1" indent="0">
              <a:buNone/>
            </a:pPr>
            <a:r>
              <a:rPr lang="en-US" sz="1800" dirty="0">
                <a:latin typeface="Courier New"/>
                <a:cs typeface="Calibri"/>
              </a:rPr>
              <a:t>print('Output: {}'.format(</a:t>
            </a:r>
            <a:r>
              <a:rPr lang="en-US" sz="1800" err="1">
                <a:latin typeface="Courier New"/>
                <a:cs typeface="Calibri"/>
              </a:rPr>
              <a:t>someinfo</a:t>
            </a:r>
            <a:r>
              <a:rPr lang="en-US" sz="1800" dirty="0">
                <a:latin typeface="Courier New"/>
                <a:cs typeface="Calibri"/>
              </a:rPr>
              <a:t>))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A good starting point: put this at the top of each python file:</a:t>
            </a:r>
          </a:p>
          <a:p>
            <a:pPr marL="457200" lvl="1" indent="0">
              <a:buNone/>
            </a:pPr>
            <a:r>
              <a:rPr lang="en-US" sz="1800">
                <a:latin typeface="Courier New"/>
                <a:cs typeface="Calibri"/>
              </a:rPr>
              <a:t># coding=utf-8</a:t>
            </a:r>
            <a:endParaRPr lang="en-US" sz="1800" dirty="0">
              <a:latin typeface="Courier New"/>
              <a:cs typeface="Calibri"/>
            </a:endParaRPr>
          </a:p>
          <a:p>
            <a:pPr marL="457200" lvl="1" indent="0">
              <a:buNone/>
            </a:pPr>
            <a:r>
              <a:rPr lang="en-US" sz="1800">
                <a:latin typeface="Courier New"/>
                <a:cs typeface="Calibri"/>
              </a:rPr>
              <a:t>from __future__ import </a:t>
            </a:r>
            <a:r>
              <a:rPr lang="en-US" sz="1800" err="1">
                <a:latin typeface="Courier New"/>
                <a:cs typeface="Calibri"/>
              </a:rPr>
              <a:t>absolute_import</a:t>
            </a:r>
            <a:r>
              <a:rPr lang="en-US" sz="1800" dirty="0">
                <a:latin typeface="Courier New"/>
                <a:cs typeface="Calibri"/>
              </a:rPr>
              <a:t>, division, </a:t>
            </a:r>
            <a:r>
              <a:rPr lang="en-US" sz="1800" err="1">
                <a:latin typeface="Courier New"/>
                <a:cs typeface="Calibri"/>
              </a:rPr>
              <a:t>print_function</a:t>
            </a:r>
            <a:r>
              <a:rPr lang="en-US" sz="1800" dirty="0">
                <a:latin typeface="Courier New"/>
                <a:cs typeface="Calibri"/>
              </a:rPr>
              <a:t>, \</a:t>
            </a:r>
            <a:br>
              <a:rPr lang="en-US" sz="1800" dirty="0">
                <a:latin typeface="Courier New"/>
                <a:cs typeface="Calibri"/>
              </a:rPr>
            </a:br>
            <a:r>
              <a:rPr lang="en-US" sz="1800" dirty="0">
                <a:latin typeface="Courier New"/>
                <a:cs typeface="Calibri"/>
              </a:rPr>
              <a:t>    </a:t>
            </a:r>
            <a:r>
              <a:rPr lang="en-US" sz="1800" err="1">
                <a:latin typeface="Courier New"/>
                <a:cs typeface="Calibri"/>
              </a:rPr>
              <a:t>unicode_literals</a:t>
            </a:r>
            <a:endParaRPr lang="en-US"/>
          </a:p>
          <a:p>
            <a:pPr lvl="1"/>
            <a:r>
              <a:rPr lang="en-US" dirty="0">
                <a:cs typeface="Calibri"/>
              </a:rPr>
              <a:t>This will make python 2.7 act more like 3.x</a:t>
            </a:r>
          </a:p>
          <a:p>
            <a:r>
              <a:rPr lang="en-US" dirty="0">
                <a:cs typeface="Calibri"/>
              </a:rPr>
              <a:t>A tutorial:</a:t>
            </a:r>
          </a:p>
          <a:p>
            <a:pPr lvl="1"/>
            <a:r>
              <a:rPr lang="en-US" dirty="0">
                <a:cs typeface="Calibri"/>
                <a:hlinkClick r:id="rId3"/>
              </a:rPr>
              <a:t>https://docs.python.org/3/howto/pyporting.html</a:t>
            </a:r>
            <a:br>
              <a:rPr lang="en-US" dirty="0">
                <a:cs typeface="Calibri"/>
              </a:rPr>
            </a:br>
            <a:endParaRPr lang="en-US" dirty="0">
              <a:cs typeface="Calibri"/>
            </a:endParaRPr>
          </a:p>
          <a:p>
            <a:r>
              <a:rPr lang="en-US" dirty="0">
                <a:solidFill>
                  <a:schemeClr val="accent2"/>
                </a:solidFill>
                <a:cs typeface="Calibri"/>
              </a:rPr>
              <a:t>Joe and I are happy to help!</a:t>
            </a:r>
          </a:p>
        </p:txBody>
      </p:sp>
    </p:spTree>
    <p:extLst>
      <p:ext uri="{BB962C8B-B14F-4D97-AF65-F5344CB8AC3E}">
        <p14:creationId xmlns:p14="http://schemas.microsoft.com/office/powerpoint/2010/main" val="306255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87F7D-3277-4383-8D1C-07C9A700E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8EA20-B7CF-45EE-A1E0-E1B3E8BBD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6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9B994-5E74-4BC9-82C6-18FEA64AB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Joe: proposed best practices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9C8CB-2307-435C-96BA-D1D0DB536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1533525"/>
            <a:ext cx="10515600" cy="496728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Follow PEP 8 style guide as much as possible</a:t>
            </a:r>
          </a:p>
          <a:p>
            <a:pPr lvl="1"/>
            <a:r>
              <a:rPr lang="en-US" dirty="0">
                <a:cs typeface="Calibri"/>
              </a:rPr>
              <a:t>Improves readability; consistency across python code bases</a:t>
            </a:r>
          </a:p>
          <a:p>
            <a:pPr lvl="1"/>
            <a:r>
              <a:rPr lang="en-US" dirty="0">
                <a:cs typeface="Calibri"/>
                <a:hlinkClick r:id="rId2"/>
              </a:rPr>
              <a:t>https://pep8.org/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>
                <a:cs typeface="Calibri"/>
              </a:rPr>
              <a:t>Packaging</a:t>
            </a:r>
            <a:endParaRPr lang="en-US" dirty="0">
              <a:cs typeface="Calibri"/>
            </a:endParaRPr>
          </a:p>
          <a:p>
            <a:pPr lvl="1"/>
            <a:r>
              <a:rPr lang="en-US">
                <a:cs typeface="Calibri"/>
              </a:rPr>
              <a:t>Example on next slide</a:t>
            </a:r>
            <a:endParaRPr lang="en-US" dirty="0">
              <a:cs typeface="Calibri"/>
            </a:endParaRPr>
          </a:p>
          <a:p>
            <a:pPr lvl="1"/>
            <a:r>
              <a:rPr lang="en-US">
                <a:cs typeface="Calibri"/>
              </a:rPr>
              <a:t>Target PyPI </a:t>
            </a:r>
            <a:r>
              <a:rPr lang="en-US" b="1">
                <a:cs typeface="Calibri"/>
              </a:rPr>
              <a:t>and</a:t>
            </a:r>
            <a:r>
              <a:rPr lang="en-US">
                <a:cs typeface="Calibri"/>
              </a:rPr>
              <a:t> conda-forge for distribution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  <a:hlinkClick r:id="rId3"/>
              </a:rPr>
              <a:t>https://packaging.python.org/tutorials/packaging-projects/</a:t>
            </a:r>
          </a:p>
          <a:p>
            <a:pPr lvl="1"/>
            <a:r>
              <a:rPr lang="en-US">
                <a:cs typeface="Calibri"/>
              </a:rPr>
              <a:t>prefer entry points:</a:t>
            </a:r>
            <a:endParaRPr lang="en-US" dirty="0">
              <a:cs typeface="Calibri"/>
            </a:endParaRPr>
          </a:p>
          <a:p>
            <a:pPr lvl="2"/>
            <a:r>
              <a:rPr lang="en-US">
                <a:cs typeface="Calibri"/>
              </a:rPr>
              <a:t>Pip/conda handles script creation and installation; linux, osx, and windows!</a:t>
            </a:r>
            <a:r>
              <a:rPr lang="en-US" dirty="0">
                <a:cs typeface="Calibri"/>
              </a:rPr>
              <a:t> </a:t>
            </a:r>
          </a:p>
          <a:p>
            <a:pPr lvl="3"/>
            <a:r>
              <a:rPr lang="en-US">
                <a:cs typeface="Calibri"/>
              </a:rPr>
              <a:t>package/__main__.py for CLI</a:t>
            </a:r>
            <a:endParaRPr lang="en-US" dirty="0">
              <a:cs typeface="Calibri"/>
            </a:endParaRPr>
          </a:p>
          <a:p>
            <a:pPr lvl="3"/>
            <a:r>
              <a:rPr lang="en-US">
                <a:latin typeface="Consolas"/>
                <a:cs typeface="Calibri"/>
              </a:rPr>
              <a:t>setup.py</a:t>
            </a:r>
            <a:r>
              <a:rPr lang="en-US">
                <a:cs typeface="Calibri"/>
              </a:rPr>
              <a:t>: </a:t>
            </a:r>
            <a:r>
              <a:rPr lang="en-US" sz="1400">
                <a:latin typeface="Consolas"/>
                <a:cs typeface="Calibri"/>
              </a:rPr>
              <a:t>entry_points={'console_scripts': ['script = package.__main__:main']}</a:t>
            </a:r>
            <a:r>
              <a:rPr lang="en-US">
                <a:cs typeface="Calibri"/>
              </a:rPr>
              <a:t>,</a:t>
            </a:r>
            <a:r>
              <a:rPr lang="en-US" dirty="0">
                <a:cs typeface="Calibri"/>
              </a:rPr>
              <a:t> </a:t>
            </a:r>
          </a:p>
          <a:p>
            <a:pPr lvl="3"/>
            <a:r>
              <a:rPr lang="en-US">
                <a:cs typeface="Calibri"/>
              </a:rPr>
              <a:t>execute with:</a:t>
            </a:r>
          </a:p>
          <a:p>
            <a:pPr lvl="4"/>
            <a:r>
              <a:rPr lang="en-US">
                <a:solidFill>
                  <a:schemeClr val="tx2"/>
                </a:solidFill>
                <a:latin typeface="Consolas"/>
                <a:cs typeface="Calibri"/>
              </a:rPr>
              <a:t>python –m package ...</a:t>
            </a:r>
          </a:p>
          <a:p>
            <a:pPr lvl="4"/>
            <a:r>
              <a:rPr lang="en-US">
                <a:solidFill>
                  <a:schemeClr val="tx2"/>
                </a:solidFill>
                <a:latin typeface="Consolas"/>
                <a:cs typeface="Calibri"/>
              </a:rPr>
              <a:t>pip install –e ./ #once!; script …</a:t>
            </a:r>
          </a:p>
          <a:p>
            <a:pPr lvl="5"/>
            <a:r>
              <a:rPr lang="en-US">
                <a:latin typeface="Calibri"/>
                <a:cs typeface="Calibri"/>
              </a:rPr>
              <a:t>Packages changes are immediately reflected; execute same way as users</a:t>
            </a:r>
          </a:p>
          <a:p>
            <a:pPr lvl="1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4945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672</Words>
  <Application>Microsoft Office PowerPoint</Application>
  <PresentationFormat>Widescreen</PresentationFormat>
  <Paragraphs>222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Arial,Sans-Serif</vt:lpstr>
      <vt:lpstr>Calibri</vt:lpstr>
      <vt:lpstr>Calibri Light</vt:lpstr>
      <vt:lpstr>Consolas</vt:lpstr>
      <vt:lpstr>Courier New</vt:lpstr>
      <vt:lpstr>office theme</vt:lpstr>
      <vt:lpstr>Best Practices for diagnostics and analysis development</vt:lpstr>
      <vt:lpstr>Proposed engineering best practices</vt:lpstr>
      <vt:lpstr>Proposed coding best practices</vt:lpstr>
      <vt:lpstr>Proposed packaging best practices</vt:lpstr>
      <vt:lpstr>PowerPoint Presentation</vt:lpstr>
      <vt:lpstr>Move to python 3</vt:lpstr>
      <vt:lpstr>Resources for python 2.7 to 3.x transition</vt:lpstr>
      <vt:lpstr>PowerPoint Presentation</vt:lpstr>
      <vt:lpstr>Joe: proposed best practices</vt:lpstr>
      <vt:lpstr>PowerPoint Presentation</vt:lpstr>
      <vt:lpstr>Xylar: proposed best practices</vt:lpstr>
      <vt:lpstr>Xylar: proposed best practices</vt:lpstr>
      <vt:lpstr>Xylar: Move to python 3</vt:lpstr>
      <vt:lpstr>Xylar: Resources for python 2.7 to python 3.7 transition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Reshel, Tanya J.</dc:creator>
  <cp:lastModifiedBy>Reshel, Tanya J.</cp:lastModifiedBy>
  <cp:revision>1037</cp:revision>
  <dcterms:created xsi:type="dcterms:W3CDTF">2013-07-15T20:26:40Z</dcterms:created>
  <dcterms:modified xsi:type="dcterms:W3CDTF">2019-04-02T18:08:11Z</dcterms:modified>
</cp:coreProperties>
</file>