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5" r:id="rId2"/>
    <p:sldId id="358" r:id="rId3"/>
    <p:sldId id="359" r:id="rId4"/>
    <p:sldId id="349" r:id="rId5"/>
    <p:sldId id="356" r:id="rId6"/>
    <p:sldId id="354" r:id="rId7"/>
    <p:sldId id="355" r:id="rId8"/>
    <p:sldId id="361" r:id="rId9"/>
    <p:sldId id="360" r:id="rId10"/>
    <p:sldId id="362" r:id="rId11"/>
    <p:sldId id="352" r:id="rId12"/>
    <p:sldId id="353" r:id="rId13"/>
    <p:sldId id="35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26"/>
    <p:restoredTop sz="90000"/>
  </p:normalViewPr>
  <p:slideViewPr>
    <p:cSldViewPr snapToGrid="0" snapToObjects="1">
      <p:cViewPr varScale="1">
        <p:scale>
          <a:sx n="92" d="100"/>
          <a:sy n="92" d="100"/>
        </p:scale>
        <p:origin x="3054"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1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A593F-3851-A742-9660-CE9F73A140FD}" type="datetimeFigureOut">
              <a:rPr lang="en-US" smtClean="0"/>
              <a:t>4/2/2019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6F28C-F9A1-EA45-BE9F-7CD203498DF0}" type="slidenum">
              <a:rPr lang="en-US" smtClean="0"/>
              <a:t>‹#›</a:t>
            </a:fld>
            <a:endParaRPr lang="en-US"/>
          </a:p>
        </p:txBody>
      </p:sp>
    </p:spTree>
    <p:extLst>
      <p:ext uri="{BB962C8B-B14F-4D97-AF65-F5344CB8AC3E}">
        <p14:creationId xmlns:p14="http://schemas.microsoft.com/office/powerpoint/2010/main" val="101635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5709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10</a:t>
            </a:fld>
            <a:endParaRPr lang="en-US"/>
          </a:p>
        </p:txBody>
      </p:sp>
    </p:spTree>
    <p:extLst>
      <p:ext uri="{BB962C8B-B14F-4D97-AF65-F5344CB8AC3E}">
        <p14:creationId xmlns:p14="http://schemas.microsoft.com/office/powerpoint/2010/main" val="352057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11</a:t>
            </a:fld>
            <a:endParaRPr lang="en-US"/>
          </a:p>
        </p:txBody>
      </p:sp>
    </p:spTree>
    <p:extLst>
      <p:ext uri="{BB962C8B-B14F-4D97-AF65-F5344CB8AC3E}">
        <p14:creationId xmlns:p14="http://schemas.microsoft.com/office/powerpoint/2010/main" val="391014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12</a:t>
            </a:fld>
            <a:endParaRPr lang="en-US"/>
          </a:p>
        </p:txBody>
      </p:sp>
    </p:spTree>
    <p:extLst>
      <p:ext uri="{BB962C8B-B14F-4D97-AF65-F5344CB8AC3E}">
        <p14:creationId xmlns:p14="http://schemas.microsoft.com/office/powerpoint/2010/main" val="368645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13</a:t>
            </a:fld>
            <a:endParaRPr lang="en-US"/>
          </a:p>
        </p:txBody>
      </p:sp>
    </p:spTree>
    <p:extLst>
      <p:ext uri="{BB962C8B-B14F-4D97-AF65-F5344CB8AC3E}">
        <p14:creationId xmlns:p14="http://schemas.microsoft.com/office/powerpoint/2010/main" val="322819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2</a:t>
            </a:fld>
            <a:endParaRPr lang="en-US"/>
          </a:p>
        </p:txBody>
      </p:sp>
    </p:spTree>
    <p:extLst>
      <p:ext uri="{BB962C8B-B14F-4D97-AF65-F5344CB8AC3E}">
        <p14:creationId xmlns:p14="http://schemas.microsoft.com/office/powerpoint/2010/main" val="30114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3</a:t>
            </a:fld>
            <a:endParaRPr lang="en-US"/>
          </a:p>
        </p:txBody>
      </p:sp>
    </p:spTree>
    <p:extLst>
      <p:ext uri="{BB962C8B-B14F-4D97-AF65-F5344CB8AC3E}">
        <p14:creationId xmlns:p14="http://schemas.microsoft.com/office/powerpoint/2010/main" val="52553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4</a:t>
            </a:fld>
            <a:endParaRPr lang="en-US"/>
          </a:p>
        </p:txBody>
      </p:sp>
    </p:spTree>
    <p:extLst>
      <p:ext uri="{BB962C8B-B14F-4D97-AF65-F5344CB8AC3E}">
        <p14:creationId xmlns:p14="http://schemas.microsoft.com/office/powerpoint/2010/main" val="395415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5</a:t>
            </a:fld>
            <a:endParaRPr lang="en-US"/>
          </a:p>
        </p:txBody>
      </p:sp>
    </p:spTree>
    <p:extLst>
      <p:ext uri="{BB962C8B-B14F-4D97-AF65-F5344CB8AC3E}">
        <p14:creationId xmlns:p14="http://schemas.microsoft.com/office/powerpoint/2010/main" val="358024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6</a:t>
            </a:fld>
            <a:endParaRPr lang="en-US"/>
          </a:p>
        </p:txBody>
      </p:sp>
    </p:spTree>
    <p:extLst>
      <p:ext uri="{BB962C8B-B14F-4D97-AF65-F5344CB8AC3E}">
        <p14:creationId xmlns:p14="http://schemas.microsoft.com/office/powerpoint/2010/main" val="51839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7</a:t>
            </a:fld>
            <a:endParaRPr lang="en-US"/>
          </a:p>
        </p:txBody>
      </p:sp>
    </p:spTree>
    <p:extLst>
      <p:ext uri="{BB962C8B-B14F-4D97-AF65-F5344CB8AC3E}">
        <p14:creationId xmlns:p14="http://schemas.microsoft.com/office/powerpoint/2010/main" val="232642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8</a:t>
            </a:fld>
            <a:endParaRPr lang="en-US"/>
          </a:p>
        </p:txBody>
      </p:sp>
    </p:spTree>
    <p:extLst>
      <p:ext uri="{BB962C8B-B14F-4D97-AF65-F5344CB8AC3E}">
        <p14:creationId xmlns:p14="http://schemas.microsoft.com/office/powerpoint/2010/main" val="169013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305A485-7AAC-D042-BCD7-5613B55C131E}" type="slidenum">
              <a:rPr lang="en-US" smtClean="0"/>
              <a:t>9</a:t>
            </a:fld>
            <a:endParaRPr lang="en-US"/>
          </a:p>
        </p:txBody>
      </p:sp>
    </p:spTree>
    <p:extLst>
      <p:ext uri="{BB962C8B-B14F-4D97-AF65-F5344CB8AC3E}">
        <p14:creationId xmlns:p14="http://schemas.microsoft.com/office/powerpoint/2010/main" val="2118102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4/2/2019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4/2/2019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t>4/2/2019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t>4/2/2019</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t>4/2/2019</a:t>
            </a:fld>
            <a:endParaRPr lang="en-US"/>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4/2/2019</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4/2/2019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4/2/2019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4/2/2019</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73760"/>
            <a:ext cx="7772400" cy="1371600"/>
          </a:xfrm>
        </p:spPr>
        <p:txBody>
          <a:bodyPr/>
          <a:lstStyle/>
          <a:p>
            <a:pPr algn="ctr"/>
            <a:r>
              <a:rPr lang="en-US" dirty="0"/>
              <a:t>E3SM Next-Gen Architecture Strategy</a:t>
            </a:r>
          </a:p>
        </p:txBody>
      </p:sp>
      <p:sp>
        <p:nvSpPr>
          <p:cNvPr id="3" name="Subtitle 2"/>
          <p:cNvSpPr>
            <a:spLocks noGrp="1"/>
          </p:cNvSpPr>
          <p:nvPr>
            <p:ph type="subTitle" idx="1"/>
          </p:nvPr>
        </p:nvSpPr>
        <p:spPr>
          <a:xfrm>
            <a:off x="685800" y="4386262"/>
            <a:ext cx="7772400" cy="1752600"/>
          </a:xfrm>
        </p:spPr>
        <p:txBody>
          <a:bodyPr/>
          <a:lstStyle/>
          <a:p>
            <a:pPr algn="ctr"/>
            <a:r>
              <a:rPr lang="en-US" dirty="0"/>
              <a:t>Mark Taylor</a:t>
            </a:r>
          </a:p>
          <a:p>
            <a:pPr algn="ctr"/>
            <a:r>
              <a:rPr lang="en-US" dirty="0" err="1"/>
              <a:t>mataylo@sandia.gov</a:t>
            </a:r>
            <a:endParaRPr lang="en-US" dirty="0"/>
          </a:p>
        </p:txBody>
      </p:sp>
    </p:spTree>
    <p:extLst>
      <p:ext uri="{BB962C8B-B14F-4D97-AF65-F5344CB8AC3E}">
        <p14:creationId xmlns:p14="http://schemas.microsoft.com/office/powerpoint/2010/main" val="196552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Code Readiness 3  </a:t>
            </a:r>
          </a:p>
        </p:txBody>
      </p:sp>
      <p:sp>
        <p:nvSpPr>
          <p:cNvPr id="4" name="Content Placeholder 3"/>
          <p:cNvSpPr>
            <a:spLocks noGrp="1"/>
          </p:cNvSpPr>
          <p:nvPr>
            <p:ph idx="1"/>
          </p:nvPr>
        </p:nvSpPr>
        <p:spPr>
          <a:xfrm>
            <a:off x="390088" y="1275346"/>
            <a:ext cx="8229600" cy="4916447"/>
          </a:xfrm>
        </p:spPr>
        <p:txBody>
          <a:bodyPr/>
          <a:lstStyle/>
          <a:p>
            <a:r>
              <a:rPr lang="en-US" sz="1800" dirty="0"/>
              <a:t>E3SMv3   Full GPU support, 2 possible atmosphere options</a:t>
            </a:r>
          </a:p>
          <a:p>
            <a:pPr lvl="1"/>
            <a:r>
              <a:rPr lang="en-US" sz="1600" dirty="0" err="1"/>
              <a:t>openACC</a:t>
            </a:r>
            <a:r>
              <a:rPr lang="en-US" sz="1600" dirty="0"/>
              <a:t> port of MPAS components</a:t>
            </a:r>
          </a:p>
          <a:p>
            <a:pPr lvl="1"/>
            <a:r>
              <a:rPr lang="en-US" sz="1600" dirty="0"/>
              <a:t>Atmosphere (1)  NH C++ </a:t>
            </a:r>
            <a:r>
              <a:rPr lang="en-US" sz="1600" dirty="0" err="1"/>
              <a:t>dycore</a:t>
            </a:r>
            <a:r>
              <a:rPr lang="en-US" sz="1600" dirty="0"/>
              <a:t> + </a:t>
            </a:r>
            <a:r>
              <a:rPr lang="en-US" sz="1600" dirty="0" err="1"/>
              <a:t>openACC</a:t>
            </a:r>
            <a:r>
              <a:rPr lang="en-US" sz="1600" dirty="0"/>
              <a:t> port of v2 physics  </a:t>
            </a:r>
          </a:p>
          <a:p>
            <a:pPr lvl="1"/>
            <a:r>
              <a:rPr lang="en-US" sz="1600" dirty="0"/>
              <a:t>Atmosphere (2):  </a:t>
            </a:r>
            <a:r>
              <a:rPr lang="en-US" sz="1400" dirty="0"/>
              <a:t>E3SM-MMF</a:t>
            </a:r>
          </a:p>
          <a:p>
            <a:r>
              <a:rPr lang="en-US" sz="1800" dirty="0"/>
              <a:t>E3SMv4</a:t>
            </a:r>
          </a:p>
          <a:p>
            <a:pPr lvl="1"/>
            <a:r>
              <a:rPr lang="en-US" sz="1400" dirty="0"/>
              <a:t>Atmosphere: Merge SCREAM and E3SMv3 aerosols/convection physics</a:t>
            </a:r>
          </a:p>
          <a:p>
            <a:pPr lvl="1"/>
            <a:r>
              <a:rPr lang="en-US" sz="1400" dirty="0"/>
              <a:t>MPAS components:   transition to task based parallel version?</a:t>
            </a:r>
          </a:p>
          <a:p>
            <a:endParaRPr lang="en-US" dirty="0"/>
          </a:p>
          <a:p>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309935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GPU Porting Work   </a:t>
            </a:r>
          </a:p>
        </p:txBody>
      </p:sp>
      <p:sp>
        <p:nvSpPr>
          <p:cNvPr id="4" name="Content Placeholder 3"/>
          <p:cNvSpPr>
            <a:spLocks noGrp="1"/>
          </p:cNvSpPr>
          <p:nvPr>
            <p:ph idx="1"/>
          </p:nvPr>
        </p:nvSpPr>
        <p:spPr>
          <a:xfrm>
            <a:off x="390088" y="1275347"/>
            <a:ext cx="8229600" cy="4114800"/>
          </a:xfrm>
        </p:spPr>
        <p:txBody>
          <a:bodyPr/>
          <a:lstStyle/>
          <a:p>
            <a:pPr fontAlgn="base"/>
            <a:r>
              <a:rPr lang="en-US" sz="1800" dirty="0"/>
              <a:t>Super-parameterization (SP) in atmosphere using </a:t>
            </a:r>
            <a:r>
              <a:rPr lang="en-US" sz="1800" dirty="0" err="1"/>
              <a:t>Fortran+OpenACC</a:t>
            </a:r>
            <a:r>
              <a:rPr lang="en-US" sz="1800" dirty="0"/>
              <a:t>/OpenMP under ECP (first prototype by end of 2018)</a:t>
            </a:r>
          </a:p>
          <a:p>
            <a:pPr fontAlgn="base"/>
            <a:r>
              <a:rPr lang="en-US" sz="1800" dirty="0"/>
              <a:t>Ongoing porting of MPAS ocean/ice using Fortran/</a:t>
            </a:r>
            <a:r>
              <a:rPr lang="en-US" sz="1800" dirty="0" err="1"/>
              <a:t>OpenACC</a:t>
            </a:r>
            <a:r>
              <a:rPr lang="en-US" sz="1800" dirty="0"/>
              <a:t> under ECP (completion early 2019)</a:t>
            </a:r>
          </a:p>
          <a:p>
            <a:pPr fontAlgn="base"/>
            <a:r>
              <a:rPr lang="en-US" sz="1800" dirty="0"/>
              <a:t>SCREAM physics (C++/</a:t>
            </a:r>
            <a:r>
              <a:rPr lang="en-US" sz="1800" dirty="0" err="1"/>
              <a:t>Kokkos</a:t>
            </a:r>
            <a:r>
              <a:rPr lang="en-US" sz="1800" dirty="0"/>
              <a:t>)  First prototype by end of 2019</a:t>
            </a:r>
          </a:p>
          <a:p>
            <a:pPr fontAlgn="base"/>
            <a:r>
              <a:rPr lang="en-US" sz="1800" dirty="0"/>
              <a:t>SCREAM NH dynamics (C++/</a:t>
            </a:r>
            <a:r>
              <a:rPr lang="en-US" sz="1800" dirty="0" err="1"/>
              <a:t>Kokkos</a:t>
            </a:r>
            <a:r>
              <a:rPr lang="en-US" sz="1800" dirty="0"/>
              <a:t>)  completion: 2019</a:t>
            </a:r>
          </a:p>
          <a:p>
            <a:pPr fontAlgn="base"/>
            <a:r>
              <a:rPr lang="en-US" sz="1800" dirty="0"/>
              <a:t>E3SM Performance group:   Feasibility study:  evaluation of v1/v2 physics using Fortran/</a:t>
            </a:r>
            <a:r>
              <a:rPr lang="en-US" sz="1800" dirty="0" err="1"/>
              <a:t>OpenACC</a:t>
            </a:r>
            <a:r>
              <a:rPr lang="en-US" sz="1800" dirty="0"/>
              <a:t> (Spring 2019)</a:t>
            </a:r>
          </a:p>
        </p:txBody>
      </p:sp>
    </p:spTree>
    <p:extLst>
      <p:ext uri="{BB962C8B-B14F-4D97-AF65-F5344CB8AC3E}">
        <p14:creationId xmlns:p14="http://schemas.microsoft.com/office/powerpoint/2010/main" val="330534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GPU Simulations    </a:t>
            </a:r>
          </a:p>
        </p:txBody>
      </p:sp>
      <p:sp>
        <p:nvSpPr>
          <p:cNvPr id="4" name="Content Placeholder 3"/>
          <p:cNvSpPr>
            <a:spLocks noGrp="1"/>
          </p:cNvSpPr>
          <p:nvPr>
            <p:ph idx="1"/>
          </p:nvPr>
        </p:nvSpPr>
        <p:spPr>
          <a:xfrm>
            <a:off x="390088" y="1275347"/>
            <a:ext cx="8229600" cy="4114800"/>
          </a:xfrm>
        </p:spPr>
        <p:txBody>
          <a:bodyPr/>
          <a:lstStyle/>
          <a:p>
            <a:pPr fontAlgn="base"/>
            <a:r>
              <a:rPr lang="en-US" sz="1800" dirty="0"/>
              <a:t>E3SM-MMF Super-parameterization:   2019</a:t>
            </a:r>
          </a:p>
          <a:p>
            <a:pPr lvl="1" fontAlgn="base"/>
            <a:r>
              <a:rPr lang="en-US" sz="1400" dirty="0"/>
              <a:t>Outperform CPU systems</a:t>
            </a:r>
          </a:p>
          <a:p>
            <a:pPr fontAlgn="base"/>
            <a:r>
              <a:rPr lang="en-US" sz="1800" dirty="0"/>
              <a:t>NH dynamics 3km                                 2019</a:t>
            </a:r>
          </a:p>
          <a:p>
            <a:pPr lvl="1" fontAlgn="base"/>
            <a:r>
              <a:rPr lang="en-US" sz="1400" dirty="0"/>
              <a:t>Outperform CPU systems</a:t>
            </a:r>
          </a:p>
          <a:p>
            <a:pPr fontAlgn="base"/>
            <a:r>
              <a:rPr lang="en-US" sz="1800" dirty="0"/>
              <a:t>SCREAM 3km model                            2020</a:t>
            </a:r>
          </a:p>
          <a:p>
            <a:pPr lvl="1" fontAlgn="base"/>
            <a:r>
              <a:rPr lang="en-US" sz="1400" dirty="0"/>
              <a:t>Outperform CPU systems</a:t>
            </a:r>
          </a:p>
          <a:p>
            <a:pPr fontAlgn="base"/>
            <a:r>
              <a:rPr lang="en-US" sz="1800" dirty="0"/>
              <a:t>MPAS G cases                                      2019</a:t>
            </a:r>
          </a:p>
          <a:p>
            <a:pPr lvl="1" fontAlgn="base"/>
            <a:r>
              <a:rPr lang="en-US" sz="1400" dirty="0"/>
              <a:t>Competitive with CPU systems?</a:t>
            </a:r>
          </a:p>
          <a:p>
            <a:pPr fontAlgn="base"/>
            <a:r>
              <a:rPr lang="en-US" sz="1800" dirty="0"/>
              <a:t>E3SM v2 low &amp; high resolution          2021?</a:t>
            </a:r>
          </a:p>
          <a:p>
            <a:pPr lvl="1" fontAlgn="base"/>
            <a:r>
              <a:rPr lang="en-US" sz="1400" dirty="0"/>
              <a:t>If we can get the E3SM v2 physics ported ( large, expensive effort)</a:t>
            </a:r>
          </a:p>
          <a:p>
            <a:pPr lvl="1" fontAlgn="base"/>
            <a:r>
              <a:rPr lang="en-US" sz="1400" dirty="0"/>
              <a:t>GPUs wont speed up the model, but will enable more efficient simulations</a:t>
            </a:r>
          </a:p>
        </p:txBody>
      </p:sp>
    </p:spTree>
    <p:extLst>
      <p:ext uri="{BB962C8B-B14F-4D97-AF65-F5344CB8AC3E}">
        <p14:creationId xmlns:p14="http://schemas.microsoft.com/office/powerpoint/2010/main" val="308318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A21 Strategy    </a:t>
            </a:r>
          </a:p>
        </p:txBody>
      </p:sp>
      <p:sp>
        <p:nvSpPr>
          <p:cNvPr id="4" name="Content Placeholder 3"/>
          <p:cNvSpPr>
            <a:spLocks noGrp="1"/>
          </p:cNvSpPr>
          <p:nvPr>
            <p:ph idx="1"/>
          </p:nvPr>
        </p:nvSpPr>
        <p:spPr>
          <a:xfrm>
            <a:off x="390088" y="1275347"/>
            <a:ext cx="8229600" cy="4114800"/>
          </a:xfrm>
        </p:spPr>
        <p:txBody>
          <a:bodyPr/>
          <a:lstStyle/>
          <a:p>
            <a:pPr fontAlgn="base"/>
            <a:r>
              <a:rPr lang="en-US" sz="2000" dirty="0"/>
              <a:t>Fortran/</a:t>
            </a:r>
            <a:r>
              <a:rPr lang="en-US" sz="2000" dirty="0" err="1"/>
              <a:t>openACC</a:t>
            </a:r>
            <a:r>
              <a:rPr lang="en-US" sz="2000" dirty="0"/>
              <a:t> code:</a:t>
            </a:r>
          </a:p>
          <a:p>
            <a:pPr lvl="1" fontAlgn="base"/>
            <a:r>
              <a:rPr lang="en-US" sz="1600" dirty="0"/>
              <a:t>Early indications suggest code restructuring needed to obtain good </a:t>
            </a:r>
            <a:r>
              <a:rPr lang="en-US" sz="1600" dirty="0" err="1"/>
              <a:t>openACC</a:t>
            </a:r>
            <a:r>
              <a:rPr lang="en-US" sz="1600" dirty="0"/>
              <a:t> GPU performance appears to be appropriate for A21</a:t>
            </a:r>
          </a:p>
          <a:p>
            <a:pPr lvl="1" fontAlgn="base"/>
            <a:r>
              <a:rPr lang="en-US" sz="1600" dirty="0"/>
              <a:t>Push loops down the call stack to expose maximum parallelism</a:t>
            </a:r>
          </a:p>
          <a:p>
            <a:pPr lvl="1" fontAlgn="base"/>
            <a:r>
              <a:rPr lang="en-US" sz="1600" dirty="0"/>
              <a:t>Keep loops to relatively small lines of code – reduce GPU register pressure and easier compiler processing for improved vectorization and A21 loop analysis</a:t>
            </a:r>
          </a:p>
          <a:p>
            <a:pPr lvl="1" fontAlgn="base"/>
            <a:r>
              <a:rPr lang="en-US" sz="1600" dirty="0"/>
              <a:t>Transition </a:t>
            </a:r>
            <a:r>
              <a:rPr lang="en-US" sz="1600" dirty="0" err="1"/>
              <a:t>openACC</a:t>
            </a:r>
            <a:r>
              <a:rPr lang="en-US" sz="1600" dirty="0"/>
              <a:t> code to </a:t>
            </a:r>
            <a:r>
              <a:rPr lang="en-US" sz="1600" dirty="0" err="1"/>
              <a:t>openMPI</a:t>
            </a:r>
            <a:r>
              <a:rPr lang="en-US" sz="1600" dirty="0"/>
              <a:t> by 2021</a:t>
            </a:r>
          </a:p>
          <a:p>
            <a:pPr fontAlgn="base"/>
            <a:r>
              <a:rPr lang="en-US" sz="2000" dirty="0"/>
              <a:t>C++/</a:t>
            </a:r>
            <a:r>
              <a:rPr lang="en-US" sz="2000" dirty="0" err="1"/>
              <a:t>Kokkos</a:t>
            </a:r>
            <a:r>
              <a:rPr lang="en-US" sz="2000" dirty="0"/>
              <a:t> code</a:t>
            </a:r>
            <a:endParaRPr lang="en-US" sz="1600" dirty="0"/>
          </a:p>
          <a:p>
            <a:pPr lvl="1" fontAlgn="base"/>
            <a:r>
              <a:rPr lang="en-US" sz="1600" dirty="0"/>
              <a:t>Current code obtains excellent performance on CPUs, KNL and GPU architectures, suggesting this abstraction is sufficiently powerful to also obtain good performance on A21</a:t>
            </a:r>
          </a:p>
        </p:txBody>
      </p:sp>
    </p:spTree>
    <p:extLst>
      <p:ext uri="{BB962C8B-B14F-4D97-AF65-F5344CB8AC3E}">
        <p14:creationId xmlns:p14="http://schemas.microsoft.com/office/powerpoint/2010/main" val="73796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E3SM Machine Roadmap  </a:t>
            </a:r>
          </a:p>
        </p:txBody>
      </p:sp>
      <p:sp>
        <p:nvSpPr>
          <p:cNvPr id="4" name="Content Placeholder 3"/>
          <p:cNvSpPr>
            <a:spLocks noGrp="1"/>
          </p:cNvSpPr>
          <p:nvPr>
            <p:ph idx="1"/>
          </p:nvPr>
        </p:nvSpPr>
        <p:spPr>
          <a:xfrm>
            <a:off x="390088" y="1275346"/>
            <a:ext cx="8229600" cy="4583193"/>
          </a:xfrm>
        </p:spPr>
        <p:txBody>
          <a:bodyPr/>
          <a:lstStyle/>
          <a:p>
            <a:r>
              <a:rPr lang="en-US" dirty="0"/>
              <a:t>CPUs:   </a:t>
            </a:r>
          </a:p>
          <a:p>
            <a:pPr lvl="1"/>
            <a:r>
              <a:rPr lang="en-US" sz="1800" dirty="0"/>
              <a:t>BER purchased dedicated systems</a:t>
            </a:r>
          </a:p>
          <a:p>
            <a:pPr lvl="1"/>
            <a:r>
              <a:rPr lang="en-US" sz="1800" dirty="0"/>
              <a:t>Anvil, </a:t>
            </a:r>
            <a:r>
              <a:rPr lang="en-US" sz="1800" dirty="0" err="1"/>
              <a:t>CompyMcNodeFace</a:t>
            </a:r>
            <a:r>
              <a:rPr lang="en-US" sz="1800" dirty="0"/>
              <a:t>:    6.2M node-hours per year</a:t>
            </a:r>
          </a:p>
          <a:p>
            <a:pPr lvl="1"/>
            <a:r>
              <a:rPr lang="en-US" sz="1800" dirty="0"/>
              <a:t>Great machines for moderate resolutions – fastest performance</a:t>
            </a:r>
          </a:p>
          <a:p>
            <a:pPr lvl="1"/>
            <a:r>
              <a:rPr lang="en-US" sz="1800" dirty="0"/>
              <a:t>Not large enough for high-res science campaigns</a:t>
            </a:r>
          </a:p>
          <a:p>
            <a:r>
              <a:rPr lang="en-US" dirty="0"/>
              <a:t>KNL Architecture (Cori, Theta)</a:t>
            </a:r>
          </a:p>
          <a:p>
            <a:pPr lvl="1"/>
            <a:r>
              <a:rPr lang="en-US" sz="1800" dirty="0"/>
              <a:t>Most of v1/v2 simulations will be run on KNL, through 2021)</a:t>
            </a:r>
          </a:p>
          <a:p>
            <a:pPr lvl="1"/>
            <a:r>
              <a:rPr lang="en-US" sz="1800" dirty="0"/>
              <a:t>2019 allocation:   10.5M  node-hours  (ERCAP, INCITE, ALCC)</a:t>
            </a:r>
          </a:p>
          <a:p>
            <a:r>
              <a:rPr lang="en-US" dirty="0"/>
              <a:t>Our future is GPUs:  </a:t>
            </a:r>
          </a:p>
          <a:p>
            <a:pPr lvl="1"/>
            <a:r>
              <a:rPr lang="en-US" sz="1800" dirty="0"/>
              <a:t>2019 allocation:  6M  GPU hours</a:t>
            </a:r>
          </a:p>
          <a:p>
            <a:pPr lvl="1"/>
            <a:r>
              <a:rPr lang="en-US" sz="1800" dirty="0"/>
              <a:t>OLCF:     Summit           2019</a:t>
            </a:r>
          </a:p>
          <a:p>
            <a:pPr lvl="1"/>
            <a:r>
              <a:rPr lang="en-US" sz="1800" dirty="0"/>
              <a:t>NERSC:  Perlmutter:      2020</a:t>
            </a:r>
          </a:p>
          <a:p>
            <a:pPr lvl="1"/>
            <a:r>
              <a:rPr lang="en-US" sz="1800" dirty="0"/>
              <a:t>ALCF:     Aurora             2021</a:t>
            </a:r>
          </a:p>
        </p:txBody>
      </p:sp>
    </p:spTree>
    <p:extLst>
      <p:ext uri="{BB962C8B-B14F-4D97-AF65-F5344CB8AC3E}">
        <p14:creationId xmlns:p14="http://schemas.microsoft.com/office/powerpoint/2010/main" val="359860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2"/>
            <a:ext cx="8229600" cy="1097280"/>
          </a:xfrm>
        </p:spPr>
        <p:txBody>
          <a:bodyPr>
            <a:normAutofit/>
          </a:bodyPr>
          <a:lstStyle/>
          <a:p>
            <a:r>
              <a:rPr lang="en-US" dirty="0"/>
              <a:t>Strategy  </a:t>
            </a:r>
          </a:p>
        </p:txBody>
      </p:sp>
      <p:sp>
        <p:nvSpPr>
          <p:cNvPr id="4" name="Content Placeholder 3"/>
          <p:cNvSpPr>
            <a:spLocks noGrp="1"/>
          </p:cNvSpPr>
          <p:nvPr>
            <p:ph idx="1"/>
          </p:nvPr>
        </p:nvSpPr>
        <p:spPr>
          <a:xfrm>
            <a:off x="379456" y="1573059"/>
            <a:ext cx="8229600" cy="4114800"/>
          </a:xfrm>
        </p:spPr>
        <p:txBody>
          <a:bodyPr/>
          <a:lstStyle/>
          <a:p>
            <a:r>
              <a:rPr lang="en-US" dirty="0"/>
              <a:t>CPU systems are not going away - other modeling centers may continue to run on large CPU systems</a:t>
            </a:r>
          </a:p>
          <a:p>
            <a:r>
              <a:rPr lang="en-US" dirty="0"/>
              <a:t>DOE will be nearly 100% GPU systems by 2021</a:t>
            </a:r>
          </a:p>
          <a:p>
            <a:pPr lvl="1"/>
            <a:r>
              <a:rPr lang="en-US" dirty="0"/>
              <a:t>E3SM computational mission:  An Earth system model than runs effectively on DOE computers</a:t>
            </a:r>
          </a:p>
          <a:p>
            <a:pPr lvl="1"/>
            <a:r>
              <a:rPr lang="en-US" dirty="0"/>
              <a:t>E3SM must run on GPU systems</a:t>
            </a:r>
          </a:p>
          <a:p>
            <a:r>
              <a:rPr lang="en-US" dirty="0">
                <a:solidFill>
                  <a:srgbClr val="FF0000"/>
                </a:solidFill>
              </a:rPr>
              <a:t>E3SM phase 2 will focus on simulation regimes where GPU systems can outperform similar size CPU systems</a:t>
            </a:r>
          </a:p>
          <a:p>
            <a:endParaRPr lang="en-US" dirty="0"/>
          </a:p>
        </p:txBody>
      </p:sp>
    </p:spTree>
    <p:extLst>
      <p:ext uri="{BB962C8B-B14F-4D97-AF65-F5344CB8AC3E}">
        <p14:creationId xmlns:p14="http://schemas.microsoft.com/office/powerpoint/2010/main" val="353629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Where can GPUs outperform CPUs?   </a:t>
            </a:r>
          </a:p>
        </p:txBody>
      </p:sp>
      <p:sp>
        <p:nvSpPr>
          <p:cNvPr id="4" name="Content Placeholder 3"/>
          <p:cNvSpPr>
            <a:spLocks noGrp="1"/>
          </p:cNvSpPr>
          <p:nvPr>
            <p:ph idx="1"/>
          </p:nvPr>
        </p:nvSpPr>
        <p:spPr>
          <a:xfrm>
            <a:off x="457200" y="1466733"/>
            <a:ext cx="8229600" cy="4114800"/>
          </a:xfrm>
        </p:spPr>
        <p:txBody>
          <a:bodyPr/>
          <a:lstStyle/>
          <a:p>
            <a:r>
              <a:rPr lang="en-US" sz="2000" dirty="0"/>
              <a:t>Good understanding of how GPU and KNL architectures perform based on detailed benchmarks</a:t>
            </a:r>
          </a:p>
          <a:p>
            <a:pPr lvl="1"/>
            <a:r>
              <a:rPr lang="en-US" sz="1600" dirty="0"/>
              <a:t>100% of the code running on KNL</a:t>
            </a:r>
          </a:p>
          <a:p>
            <a:pPr lvl="1"/>
            <a:r>
              <a:rPr lang="en-US" sz="1600" dirty="0"/>
              <a:t>25% of the code running well on GPUs (atmosphere </a:t>
            </a:r>
            <a:r>
              <a:rPr lang="en-US" sz="1600" dirty="0" err="1"/>
              <a:t>dycore</a:t>
            </a:r>
            <a:r>
              <a:rPr lang="en-US" sz="1600" dirty="0"/>
              <a:t>).  50% partially complete (ocean/ice components)</a:t>
            </a:r>
          </a:p>
          <a:p>
            <a:r>
              <a:rPr lang="en-US" sz="2000" dirty="0"/>
              <a:t>GPU systems require large amount of work per node in order to outperform CPU systems (per watt)</a:t>
            </a:r>
          </a:p>
          <a:p>
            <a:r>
              <a:rPr lang="en-US" sz="2000" dirty="0"/>
              <a:t>E3SM has excellent MPI performance allowing us to obtain throughput by running in the strong scaling limit (little work per node).   In this regime, GPUs are not competitive with CPUs (per watt)</a:t>
            </a:r>
          </a:p>
          <a:p>
            <a:pPr marL="0" indent="0">
              <a:buNone/>
            </a:pPr>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299987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Where can GPUs outperform CPUs? </a:t>
            </a:r>
          </a:p>
        </p:txBody>
      </p:sp>
      <p:sp>
        <p:nvSpPr>
          <p:cNvPr id="4" name="Content Placeholder 3"/>
          <p:cNvSpPr>
            <a:spLocks noGrp="1"/>
          </p:cNvSpPr>
          <p:nvPr>
            <p:ph idx="1"/>
          </p:nvPr>
        </p:nvSpPr>
        <p:spPr>
          <a:xfrm>
            <a:off x="390088" y="1264713"/>
            <a:ext cx="8229600" cy="4722497"/>
          </a:xfrm>
        </p:spPr>
        <p:txBody>
          <a:bodyPr/>
          <a:lstStyle/>
          <a:p>
            <a:r>
              <a:rPr lang="en-US" sz="2000" dirty="0"/>
              <a:t>Ultra-high resolution  (SCREAM project)</a:t>
            </a:r>
          </a:p>
          <a:p>
            <a:pPr lvl="1"/>
            <a:r>
              <a:rPr lang="en-US" sz="1600" dirty="0"/>
              <a:t>At 3km resolutions and higher, there will be sufficient work per node to keep the GPU happy</a:t>
            </a:r>
          </a:p>
          <a:p>
            <a:pPr lvl="1"/>
            <a:r>
              <a:rPr lang="en-US" sz="1600" dirty="0"/>
              <a:t>At these resolutions, GPU systems could be up to 3x faster than CPU systems</a:t>
            </a:r>
          </a:p>
          <a:p>
            <a:pPr lvl="1"/>
            <a:r>
              <a:rPr lang="en-US" sz="1600" dirty="0"/>
              <a:t>Large allocations could afford to make O(10) year simulations </a:t>
            </a:r>
          </a:p>
          <a:p>
            <a:pPr lvl="1"/>
            <a:r>
              <a:rPr lang="en-US" sz="1600" dirty="0"/>
              <a:t>Can start to address many large uncertainties in climate models, but doesn’t replace climate models</a:t>
            </a:r>
          </a:p>
          <a:p>
            <a:r>
              <a:rPr lang="en-US" sz="2000" dirty="0"/>
              <a:t>Low and High Resolutions (E3SM v2/v3)</a:t>
            </a:r>
          </a:p>
          <a:p>
            <a:pPr lvl="1"/>
            <a:r>
              <a:rPr lang="en-US" sz="1600" dirty="0"/>
              <a:t>At these resolutions, maximum throughput will be obtained in the strong scaling regime, where GPUs will not provide any significant benefit over CPUs</a:t>
            </a:r>
          </a:p>
          <a:p>
            <a:pPr lvl="1"/>
            <a:r>
              <a:rPr lang="en-US" sz="1600" dirty="0"/>
              <a:t>If maximum throughput is not required, GPUs will allow more efficient simulations</a:t>
            </a:r>
          </a:p>
          <a:p>
            <a:pPr lvl="1"/>
            <a:r>
              <a:rPr lang="en-US" sz="1600" dirty="0"/>
              <a:t>Best estimate:  If willing to run 2-5x slower, can obtain more simulations per Watt.  </a:t>
            </a:r>
          </a:p>
          <a:p>
            <a:r>
              <a:rPr lang="en-US" sz="2000" dirty="0"/>
              <a:t>Increased complexity</a:t>
            </a:r>
          </a:p>
          <a:p>
            <a:pPr lvl="1"/>
            <a:r>
              <a:rPr lang="en-US" sz="1600" dirty="0"/>
              <a:t>GPUs will allow us to increase complexity with proportionally less increase in cost</a:t>
            </a:r>
          </a:p>
          <a:p>
            <a:pPr lvl="1"/>
            <a:r>
              <a:rPr lang="en-US" sz="1600" dirty="0"/>
              <a:t>e.g.: super-parameterization, more tracers</a:t>
            </a:r>
          </a:p>
          <a:p>
            <a:pPr lvl="1"/>
            <a:endParaRPr lang="en-US" dirty="0"/>
          </a:p>
          <a:p>
            <a:pPr lvl="1"/>
            <a:endParaRPr lang="en-US" dirty="0"/>
          </a:p>
        </p:txBody>
      </p:sp>
    </p:spTree>
    <p:extLst>
      <p:ext uri="{BB962C8B-B14F-4D97-AF65-F5344CB8AC3E}">
        <p14:creationId xmlns:p14="http://schemas.microsoft.com/office/powerpoint/2010/main" val="8710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22"/>
            <a:ext cx="8229600" cy="1097280"/>
          </a:xfrm>
        </p:spPr>
        <p:txBody>
          <a:bodyPr>
            <a:normAutofit/>
          </a:bodyPr>
          <a:lstStyle/>
          <a:p>
            <a:r>
              <a:rPr lang="en-US" dirty="0"/>
              <a:t>Code Readiness 1  </a:t>
            </a:r>
          </a:p>
        </p:txBody>
      </p:sp>
      <p:sp>
        <p:nvSpPr>
          <p:cNvPr id="4" name="Content Placeholder 3"/>
          <p:cNvSpPr>
            <a:spLocks noGrp="1"/>
          </p:cNvSpPr>
          <p:nvPr>
            <p:ph idx="1"/>
          </p:nvPr>
        </p:nvSpPr>
        <p:spPr>
          <a:xfrm>
            <a:off x="468775" y="1273435"/>
            <a:ext cx="8229600" cy="4916447"/>
          </a:xfrm>
        </p:spPr>
        <p:txBody>
          <a:bodyPr/>
          <a:lstStyle/>
          <a:p>
            <a:r>
              <a:rPr lang="en-US" dirty="0"/>
              <a:t>E3SMv1</a:t>
            </a:r>
            <a:endParaRPr lang="en-US" sz="2000" dirty="0"/>
          </a:p>
          <a:p>
            <a:pPr lvl="1"/>
            <a:r>
              <a:rPr lang="en-US" sz="1800" dirty="0"/>
              <a:t>All configurations run well on CPUs, KNL systems</a:t>
            </a:r>
          </a:p>
          <a:p>
            <a:pPr lvl="1"/>
            <a:r>
              <a:rPr lang="en-US" sz="1800" dirty="0"/>
              <a:t>low-res model for climate science,  simulate O(5000) years per year</a:t>
            </a:r>
          </a:p>
          <a:p>
            <a:pPr lvl="1"/>
            <a:r>
              <a:rPr lang="en-US" sz="1800" dirty="0"/>
              <a:t>high-res model for limited climate science, O(100) years</a:t>
            </a:r>
          </a:p>
          <a:p>
            <a:pPr lvl="1"/>
            <a:r>
              <a:rPr lang="en-US" sz="1800" dirty="0"/>
              <a:t>KNL provides a lot of cycles but with similar performance to CPUs (per watt)  </a:t>
            </a:r>
          </a:p>
          <a:p>
            <a:r>
              <a:rPr lang="en-US" dirty="0"/>
              <a:t>E3SMv2:</a:t>
            </a:r>
          </a:p>
          <a:p>
            <a:pPr lvl="1"/>
            <a:r>
              <a:rPr lang="en-US" sz="1800" dirty="0"/>
              <a:t>Atmosphere </a:t>
            </a:r>
            <a:r>
              <a:rPr lang="en-US" sz="1800" dirty="0" err="1"/>
              <a:t>dycore</a:t>
            </a:r>
            <a:r>
              <a:rPr lang="en-US" sz="1800" dirty="0"/>
              <a:t> and MPAS components running on the GPU</a:t>
            </a:r>
          </a:p>
          <a:p>
            <a:pPr lvl="1"/>
            <a:r>
              <a:rPr lang="en-US" sz="1800" dirty="0"/>
              <a:t>Ocean/Ice “G” cases running on GPUs (2019) </a:t>
            </a:r>
          </a:p>
          <a:p>
            <a:pPr lvl="2"/>
            <a:r>
              <a:rPr lang="en-US" sz="1600" dirty="0"/>
              <a:t>Expect performance (per watt) similar to CPUs</a:t>
            </a:r>
          </a:p>
          <a:p>
            <a:pPr lvl="1"/>
            <a:r>
              <a:rPr lang="en-US" sz="1800" dirty="0"/>
              <a:t>Coupled “B” or atmosphere/land “F” cases:</a:t>
            </a:r>
          </a:p>
          <a:p>
            <a:pPr lvl="2"/>
            <a:r>
              <a:rPr lang="en-US" sz="1600" dirty="0">
                <a:solidFill>
                  <a:srgbClr val="FF0000"/>
                </a:solidFill>
              </a:rPr>
              <a:t>Can we port the physics to GPU in time for v2?</a:t>
            </a:r>
          </a:p>
          <a:p>
            <a:pPr lvl="2"/>
            <a:r>
              <a:rPr lang="en-US" sz="1600" dirty="0">
                <a:solidFill>
                  <a:srgbClr val="FF0000"/>
                </a:solidFill>
              </a:rPr>
              <a:t>Can we get competitive performance? </a:t>
            </a:r>
            <a:r>
              <a:rPr lang="en-US" sz="1600" dirty="0"/>
              <a:t> </a:t>
            </a:r>
          </a:p>
          <a:p>
            <a:pPr marL="457200" lvl="1" indent="0">
              <a:buNone/>
            </a:pPr>
            <a:endParaRPr lang="en-US" dirty="0"/>
          </a:p>
          <a:p>
            <a:pPr lvl="1"/>
            <a:endParaRPr lang="en-US" dirty="0"/>
          </a:p>
        </p:txBody>
      </p:sp>
    </p:spTree>
    <p:extLst>
      <p:ext uri="{BB962C8B-B14F-4D97-AF65-F5344CB8AC3E}">
        <p14:creationId xmlns:p14="http://schemas.microsoft.com/office/powerpoint/2010/main" val="174511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01"/>
            <a:ext cx="8229600" cy="1097280"/>
          </a:xfrm>
        </p:spPr>
        <p:txBody>
          <a:bodyPr>
            <a:normAutofit/>
          </a:bodyPr>
          <a:lstStyle/>
          <a:p>
            <a:r>
              <a:rPr lang="en-US" dirty="0"/>
              <a:t>Code Readiness 2  </a:t>
            </a:r>
          </a:p>
        </p:txBody>
      </p:sp>
      <p:sp>
        <p:nvSpPr>
          <p:cNvPr id="4" name="Content Placeholder 3"/>
          <p:cNvSpPr>
            <a:spLocks noGrp="1"/>
          </p:cNvSpPr>
          <p:nvPr>
            <p:ph idx="1"/>
          </p:nvPr>
        </p:nvSpPr>
        <p:spPr>
          <a:xfrm>
            <a:off x="407450" y="1144401"/>
            <a:ext cx="8229600" cy="4916447"/>
          </a:xfrm>
        </p:spPr>
        <p:txBody>
          <a:bodyPr/>
          <a:lstStyle/>
          <a:p>
            <a:r>
              <a:rPr lang="en-US" dirty="0"/>
              <a:t>E3SM-MMF   “</a:t>
            </a:r>
            <a:r>
              <a:rPr lang="en-US" dirty="0" err="1"/>
              <a:t>superparameterization</a:t>
            </a:r>
            <a:r>
              <a:rPr lang="en-US" dirty="0"/>
              <a:t>”</a:t>
            </a:r>
          </a:p>
          <a:p>
            <a:pPr lvl="1"/>
            <a:r>
              <a:rPr lang="en-US" sz="1800" dirty="0" err="1"/>
              <a:t>Atm</a:t>
            </a:r>
            <a:r>
              <a:rPr lang="en-US" sz="1800" dirty="0"/>
              <a:t>/</a:t>
            </a:r>
            <a:r>
              <a:rPr lang="en-US" sz="1800" dirty="0" err="1"/>
              <a:t>lnd</a:t>
            </a:r>
            <a:r>
              <a:rPr lang="en-US" sz="1800" dirty="0"/>
              <a:t> “F” case running on GPUs (2019)</a:t>
            </a:r>
          </a:p>
          <a:p>
            <a:pPr lvl="1"/>
            <a:r>
              <a:rPr lang="en-US" sz="1800" dirty="0"/>
              <a:t>Performance estimated 2x faster (per watt) compared to CPU</a:t>
            </a:r>
          </a:p>
          <a:p>
            <a:r>
              <a:rPr lang="en-US" dirty="0"/>
              <a:t>SCREAM</a:t>
            </a:r>
          </a:p>
          <a:p>
            <a:pPr lvl="1"/>
            <a:r>
              <a:rPr lang="en-US" sz="1800" dirty="0"/>
              <a:t>NH </a:t>
            </a:r>
            <a:r>
              <a:rPr lang="en-US" sz="1800" dirty="0" err="1"/>
              <a:t>dycore</a:t>
            </a:r>
            <a:r>
              <a:rPr lang="en-US" sz="1800" dirty="0"/>
              <a:t> running on GPUs 2019</a:t>
            </a:r>
          </a:p>
          <a:p>
            <a:pPr lvl="2"/>
            <a:r>
              <a:rPr lang="en-US" dirty="0"/>
              <a:t>idealized test cases</a:t>
            </a:r>
          </a:p>
          <a:p>
            <a:pPr lvl="1"/>
            <a:r>
              <a:rPr lang="en-US" sz="1800" dirty="0"/>
              <a:t>NH cloud resolving, prescribed aerosol physics:  2020 or 2021</a:t>
            </a:r>
          </a:p>
          <a:p>
            <a:pPr lvl="1"/>
            <a:r>
              <a:rPr lang="en-US" sz="1800" dirty="0"/>
              <a:t>3km global model, simulation length: O(10) years</a:t>
            </a:r>
          </a:p>
          <a:p>
            <a:pPr lvl="1"/>
            <a:r>
              <a:rPr lang="en-US" sz="1800" dirty="0"/>
              <a:t>First global CRM climate sensitivity studies?</a:t>
            </a:r>
          </a:p>
          <a:p>
            <a:pPr lvl="1"/>
            <a:r>
              <a:rPr lang="en-US" sz="1800" dirty="0"/>
              <a:t>GPUs will outperform CPUs</a:t>
            </a:r>
          </a:p>
          <a:p>
            <a:endParaRPr lang="en-US" sz="3200" dirty="0"/>
          </a:p>
          <a:p>
            <a:endParaRPr lang="en-US" dirty="0"/>
          </a:p>
          <a:p>
            <a:pPr lvl="1"/>
            <a:endParaRPr lang="en-US" sz="2400" dirty="0"/>
          </a:p>
          <a:p>
            <a:pPr lvl="1"/>
            <a:endParaRPr lang="en-US" sz="2400" dirty="0"/>
          </a:p>
        </p:txBody>
      </p:sp>
    </p:spTree>
    <p:extLst>
      <p:ext uri="{BB962C8B-B14F-4D97-AF65-F5344CB8AC3E}">
        <p14:creationId xmlns:p14="http://schemas.microsoft.com/office/powerpoint/2010/main" val="143998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Summary  </a:t>
            </a:r>
          </a:p>
        </p:txBody>
      </p:sp>
      <p:sp>
        <p:nvSpPr>
          <p:cNvPr id="4" name="Content Placeholder 3"/>
          <p:cNvSpPr>
            <a:spLocks noGrp="1"/>
          </p:cNvSpPr>
          <p:nvPr>
            <p:ph idx="1"/>
          </p:nvPr>
        </p:nvSpPr>
        <p:spPr>
          <a:xfrm>
            <a:off x="390088" y="1275346"/>
            <a:ext cx="8229600" cy="4916447"/>
          </a:xfrm>
        </p:spPr>
        <p:txBody>
          <a:bodyPr/>
          <a:lstStyle/>
          <a:p>
            <a:r>
              <a:rPr lang="en-US" sz="2000" dirty="0"/>
              <a:t>We have a lot of capability to use GPU systems:</a:t>
            </a:r>
          </a:p>
          <a:p>
            <a:pPr lvl="1"/>
            <a:r>
              <a:rPr lang="en-US" sz="1600" dirty="0"/>
              <a:t>E3SM-MMF running well on GPU systems</a:t>
            </a:r>
          </a:p>
          <a:p>
            <a:pPr lvl="1"/>
            <a:r>
              <a:rPr lang="en-US" sz="1600" dirty="0"/>
              <a:t>MPAS G cases planned for 2019</a:t>
            </a:r>
          </a:p>
          <a:p>
            <a:pPr lvl="1"/>
            <a:r>
              <a:rPr lang="en-US" sz="1600" dirty="0"/>
              <a:t>SCREAM (UHR atmosphere) will run well on GPU systems ~2020</a:t>
            </a:r>
          </a:p>
          <a:p>
            <a:r>
              <a:rPr lang="en-US" sz="2000" dirty="0"/>
              <a:t>What about multi-decadal simulation campaigns on GPU systems?</a:t>
            </a:r>
          </a:p>
          <a:p>
            <a:pPr lvl="1"/>
            <a:r>
              <a:rPr lang="en-US" sz="1600" dirty="0"/>
              <a:t>Problem is the atmosphere physics. Several options:  </a:t>
            </a:r>
          </a:p>
          <a:p>
            <a:pPr lvl="1"/>
            <a:r>
              <a:rPr lang="en-US" sz="1600" dirty="0"/>
              <a:t>(1) Port v1/v2 physics to GPUs, run slower but more efficiently</a:t>
            </a:r>
          </a:p>
          <a:p>
            <a:pPr lvl="1"/>
            <a:r>
              <a:rPr lang="en-US" sz="1600" dirty="0"/>
              <a:t>(2) Run these problems on CPU systems</a:t>
            </a:r>
          </a:p>
          <a:p>
            <a:pPr lvl="1"/>
            <a:r>
              <a:rPr lang="en-US" sz="1600" dirty="0"/>
              <a:t>(3) Use E3SM-MMF (</a:t>
            </a:r>
            <a:r>
              <a:rPr lang="en-US" sz="1600" dirty="0" err="1"/>
              <a:t>superparameterization</a:t>
            </a:r>
            <a:r>
              <a:rPr lang="en-US" sz="1600" dirty="0"/>
              <a:t>)</a:t>
            </a:r>
          </a:p>
          <a:p>
            <a:pPr lvl="1"/>
            <a:r>
              <a:rPr lang="en-US" sz="1600" dirty="0"/>
              <a:t>(4) Expand SCREAM effort to support lower resolutions  </a:t>
            </a:r>
            <a:endParaRPr lang="en-US" sz="1400" dirty="0"/>
          </a:p>
          <a:p>
            <a:pPr lvl="1"/>
            <a:endParaRPr lang="en-US" sz="2200" dirty="0">
              <a:solidFill>
                <a:srgbClr val="FF0000"/>
              </a:solidFill>
            </a:endParaRPr>
          </a:p>
          <a:p>
            <a:endParaRPr lang="en-US" dirty="0"/>
          </a:p>
          <a:p>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290437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97"/>
            <a:ext cx="8229600" cy="1097280"/>
          </a:xfrm>
        </p:spPr>
        <p:txBody>
          <a:bodyPr>
            <a:normAutofit/>
          </a:bodyPr>
          <a:lstStyle/>
          <a:p>
            <a:r>
              <a:rPr lang="en-US" dirty="0"/>
              <a:t>Backup Slides    </a:t>
            </a:r>
          </a:p>
        </p:txBody>
      </p:sp>
      <p:sp>
        <p:nvSpPr>
          <p:cNvPr id="5" name="Content Placeholder 4">
            <a:extLst>
              <a:ext uri="{FF2B5EF4-FFF2-40B4-BE49-F238E27FC236}">
                <a16:creationId xmlns:a16="http://schemas.microsoft.com/office/drawing/2014/main" id="{7357D999-5EA3-694A-8DD5-67D254E8B0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59922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D793166-0523-9347-8858-1BACD165A703}" vid="{C2E178FB-45E1-DE49-B2B3-712CABB33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E3SM_Presentation_Template_09-25-2017</Template>
  <TotalTime>3933</TotalTime>
  <Words>1012</Words>
  <Application>Microsoft Office PowerPoint</Application>
  <PresentationFormat>On-screen Show (4:3)</PresentationFormat>
  <Paragraphs>133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E3SM Next-Gen Architecture Strategy</vt:lpstr>
      <vt:lpstr>E3SM Machine Roadmap  </vt:lpstr>
      <vt:lpstr>Strategy  </vt:lpstr>
      <vt:lpstr>Where can GPUs outperform CPUs?   </vt:lpstr>
      <vt:lpstr>Where can GPUs outperform CPUs? </vt:lpstr>
      <vt:lpstr>Code Readiness 1  </vt:lpstr>
      <vt:lpstr>Code Readiness 2  </vt:lpstr>
      <vt:lpstr>Summary  </vt:lpstr>
      <vt:lpstr>Backup Slides    </vt:lpstr>
      <vt:lpstr>Code Readiness 3  </vt:lpstr>
      <vt:lpstr>GPU Porting Work   </vt:lpstr>
      <vt:lpstr>GPU Simulations    </vt:lpstr>
      <vt:lpstr>A21 Strategy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Mark A</dc:creator>
  <cp:lastModifiedBy>Reshel, Tanya J.</cp:lastModifiedBy>
  <cp:revision>188</cp:revision>
  <cp:lastPrinted>2017-10-30T22:24:45Z</cp:lastPrinted>
  <dcterms:created xsi:type="dcterms:W3CDTF">2017-09-28T19:35:26Z</dcterms:created>
  <dcterms:modified xsi:type="dcterms:W3CDTF">2019-04-02T15:36:26Z</dcterms:modified>
</cp:coreProperties>
</file>