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1"/>
  </p:notesMasterIdLst>
  <p:sldIdLst>
    <p:sldId id="667" r:id="rId4"/>
    <p:sldId id="665" r:id="rId5"/>
    <p:sldId id="321" r:id="rId6"/>
    <p:sldId id="322" r:id="rId7"/>
    <p:sldId id="302" r:id="rId8"/>
    <p:sldId id="662" r:id="rId9"/>
    <p:sldId id="6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C5C"/>
    <a:srgbClr val="2927D5"/>
    <a:srgbClr val="89251C"/>
    <a:srgbClr val="132AEB"/>
    <a:srgbClr val="011893"/>
    <a:srgbClr val="E96E56"/>
    <a:srgbClr val="595959"/>
    <a:srgbClr val="4A94F3"/>
    <a:srgbClr val="F28630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5313"/>
  </p:normalViewPr>
  <p:slideViewPr>
    <p:cSldViewPr>
      <p:cViewPr varScale="1">
        <p:scale>
          <a:sx n="59" d="100"/>
          <a:sy n="59" d="100"/>
        </p:scale>
        <p:origin x="10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0988A-B1F8-4F3A-AAD7-8ABD8564B2F7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5738-F089-4C63-86F4-DC042693C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9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027927"/>
            <a:ext cx="7315200" cy="18300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/>
          <a:stretch/>
        </p:blipFill>
        <p:spPr>
          <a:xfrm>
            <a:off x="0" y="0"/>
            <a:ext cx="7315200" cy="5027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7327"/>
            <a:ext cx="6400800" cy="182880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6356351"/>
            <a:ext cx="914400" cy="365125"/>
          </a:xfrm>
        </p:spPr>
        <p:txBody>
          <a:bodyPr/>
          <a:lstStyle/>
          <a:p>
            <a:pPr>
              <a:defRPr/>
            </a:pPr>
            <a:fld id="{288929F4-C5A6-401A-A1C8-F9E29B57FF4B}" type="datetimeFigureOut">
              <a:rPr lang="en-US" altLang="en-US" smtClean="0"/>
              <a:pPr>
                <a:defRPr/>
              </a:pPr>
              <a:t>3/19/19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1"/>
            <a:ext cx="640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356351"/>
            <a:ext cx="550460" cy="365125"/>
          </a:xfrm>
        </p:spPr>
        <p:txBody>
          <a:bodyPr/>
          <a:lstStyle/>
          <a:p>
            <a:pPr>
              <a:defRPr/>
            </a:pPr>
            <a:fld id="{38D836DC-8003-470E-BCFB-52F4AE687D3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87739"/>
            <a:ext cx="1371600" cy="237926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299727"/>
            <a:ext cx="5029200" cy="609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0" y="5027927"/>
            <a:ext cx="7315200" cy="43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5299727"/>
            <a:ext cx="1219200" cy="609601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940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7772400" cy="990600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143000" y="1193800"/>
            <a:ext cx="7772400" cy="5283200"/>
          </a:xfrm>
        </p:spPr>
        <p:txBody>
          <a:bodyPr/>
          <a:lstStyle>
            <a:lvl1pPr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7772400" cy="990600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143000" y="1193800"/>
            <a:ext cx="3810000" cy="5283200"/>
          </a:xfrm>
        </p:spPr>
        <p:txBody>
          <a:bodyPr/>
          <a:lstStyle>
            <a:lvl1pPr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5105400" y="1193800"/>
            <a:ext cx="3813412" cy="5283200"/>
          </a:xfrm>
        </p:spPr>
        <p:txBody>
          <a:bodyPr/>
          <a:lstStyle>
            <a:lvl1pPr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1371600"/>
            <a:ext cx="9144000" cy="54864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2400" cy="1375936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85800" y="1905000"/>
            <a:ext cx="7772400" cy="411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943600"/>
            <a:ext cx="914400" cy="92612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 flipV="1">
            <a:off x="0" y="1367264"/>
            <a:ext cx="9144000" cy="43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3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1371600"/>
            <a:ext cx="9144000" cy="54864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37593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7200" y="1905000"/>
            <a:ext cx="3886200" cy="457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943600"/>
            <a:ext cx="914400" cy="92612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 flipV="1">
            <a:off x="0" y="1367264"/>
            <a:ext cx="9144000" cy="43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>
            <a:spLocks noGrp="1"/>
          </p:cNvSpPr>
          <p:nvPr>
            <p:ph sz="quarter" idx="11"/>
          </p:nvPr>
        </p:nvSpPr>
        <p:spPr>
          <a:xfrm>
            <a:off x="4800600" y="1905000"/>
            <a:ext cx="3886200" cy="457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853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88929F4-C5A6-401A-A1C8-F9E29B57FF4B}" type="datetimeFigureOut">
              <a:rPr lang="en-US" altLang="en-US"/>
              <a:pPr>
                <a:defRPr/>
              </a:pPr>
              <a:t>3/19/19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8D836DC-8003-470E-BCFB-52F4AE68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2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0" r:id="rId3"/>
    <p:sldLayoutId id="2147483659" r:id="rId4"/>
    <p:sldLayoutId id="214748365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emf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0.png"/><Relationship Id="rId10" Type="http://schemas.openxmlformats.org/officeDocument/2006/relationships/image" Target="../media/image7.emf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1AE5-5554-6042-AEA5-905CF20A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3200"/>
            <a:ext cx="7772400" cy="990600"/>
          </a:xfrm>
        </p:spPr>
        <p:txBody>
          <a:bodyPr>
            <a:normAutofit/>
          </a:bodyPr>
          <a:lstStyle/>
          <a:p>
            <a:r>
              <a:rPr lang="en-US" sz="2600" b="1" dirty="0"/>
              <a:t>Thoughts about adopting some CMDV-MCS work for NGD in cloud and convection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E6919-13AE-DE41-9C6A-84F14B7A83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3000" y="1894710"/>
            <a:ext cx="7772400" cy="4658489"/>
          </a:xfrm>
        </p:spPr>
        <p:txBody>
          <a:bodyPr/>
          <a:lstStyle/>
          <a:p>
            <a:pPr marL="457200" indent="-457200">
              <a:spcBef>
                <a:spcPts val="1500"/>
              </a:spcBef>
              <a:buAutoNum type="arabicPeriod"/>
            </a:pPr>
            <a:r>
              <a:rPr lang="en-US" sz="2400" b="1" dirty="0"/>
              <a:t>A new PDF vertical overlap treatment for CLUBB-SILHS</a:t>
            </a:r>
          </a:p>
          <a:p>
            <a:pPr marL="457200" indent="-457200">
              <a:spcBef>
                <a:spcPts val="1500"/>
              </a:spcBef>
              <a:buAutoNum type="arabicPeriod"/>
            </a:pPr>
            <a:r>
              <a:rPr lang="en-US" sz="2400" b="1" dirty="0"/>
              <a:t>Implement P3 that allows for convective microphysics into ZM cumulus scheme</a:t>
            </a:r>
          </a:p>
          <a:p>
            <a:pPr marL="457200" indent="-457200">
              <a:spcBef>
                <a:spcPts val="1500"/>
              </a:spcBef>
              <a:buAutoNum type="arabicPeriod"/>
            </a:pPr>
            <a:r>
              <a:rPr lang="en-US" sz="2400" b="1" dirty="0"/>
              <a:t>Evaluation approaches for comparing with high-resolution observations in MCS, cloud, and precipitation</a:t>
            </a:r>
          </a:p>
          <a:p>
            <a:pPr>
              <a:spcBef>
                <a:spcPts val="15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MCS tracking approach at ¼ degree (25 km)</a:t>
            </a:r>
          </a:p>
          <a:p>
            <a:pPr>
              <a:spcBef>
                <a:spcPts val="15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Comparison with GPM and NEXRAD</a:t>
            </a:r>
          </a:p>
          <a:p>
            <a:pPr>
              <a:spcBef>
                <a:spcPts val="15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RRM ¼ CONUS grid testbed</a:t>
            </a:r>
          </a:p>
          <a:p>
            <a:pPr marL="457200" indent="-457200">
              <a:spcBef>
                <a:spcPts val="1500"/>
              </a:spcBef>
              <a:buNone/>
            </a:pPr>
            <a:r>
              <a:rPr lang="en-US" sz="2400" b="1" dirty="0"/>
              <a:t>4.   Newly developed observational datasets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698F2-3EC3-C643-984C-1A26C97BEF59}"/>
              </a:ext>
            </a:extLst>
          </p:cNvPr>
          <p:cNvSpPr txBox="1"/>
          <p:nvPr/>
        </p:nvSpPr>
        <p:spPr>
          <a:xfrm>
            <a:off x="4038600" y="11938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Jiwen Fan, PNNL</a:t>
            </a:r>
          </a:p>
        </p:txBody>
      </p:sp>
    </p:spTree>
    <p:extLst>
      <p:ext uri="{BB962C8B-B14F-4D97-AF65-F5344CB8AC3E}">
        <p14:creationId xmlns:p14="http://schemas.microsoft.com/office/powerpoint/2010/main" val="409160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455078" y="728760"/>
            <a:ext cx="3608154" cy="17526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Developed a new parameterizations for correlation of distributions of microphysical variables at different levels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4E85FE-0063-C641-B3D0-3908B6673931}"/>
              </a:ext>
            </a:extLst>
          </p:cNvPr>
          <p:cNvSpPr txBox="1">
            <a:spLocks/>
          </p:cNvSpPr>
          <p:nvPr/>
        </p:nvSpPr>
        <p:spPr bwMode="auto">
          <a:xfrm>
            <a:off x="4021570" y="5736753"/>
            <a:ext cx="5276375" cy="10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0">
              <a:spcBef>
                <a:spcPct val="15000"/>
              </a:spcBef>
              <a:buFont typeface="Arial" charset="0"/>
              <a:buNone/>
            </a:pPr>
            <a:r>
              <a:rPr lang="en-US" sz="1400" i="1" dirty="0" err="1">
                <a:solidFill>
                  <a:schemeClr val="accent6">
                    <a:lumMod val="75000"/>
                  </a:schemeClr>
                </a:solidFill>
              </a:rPr>
              <a:t>Ovchinnikov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, M., S. </a:t>
            </a:r>
            <a:r>
              <a:rPr lang="en-US" sz="1400" i="1" dirty="0" err="1">
                <a:solidFill>
                  <a:schemeClr val="accent6">
                    <a:lumMod val="75000"/>
                  </a:schemeClr>
                </a:solidFill>
              </a:rPr>
              <a:t>Giangrande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, V. E. Larson, A. </a:t>
            </a:r>
            <a:r>
              <a:rPr lang="en-US" sz="1400" i="1" dirty="0" err="1">
                <a:solidFill>
                  <a:schemeClr val="accent6">
                    <a:lumMod val="75000"/>
                  </a:schemeClr>
                </a:solidFill>
              </a:rPr>
              <a:t>Protat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, and C. R. Williams, 2019: Dependence of vertical alignment of cloud and precipitation properties on their effective fall speeds, JGR, doi:10.1029/2018JD029346.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2E36AF-BDA4-784C-8F97-1E31E75E773C}"/>
              </a:ext>
            </a:extLst>
          </p:cNvPr>
          <p:cNvSpPr txBox="1">
            <a:spLocks/>
          </p:cNvSpPr>
          <p:nvPr/>
        </p:nvSpPr>
        <p:spPr bwMode="auto">
          <a:xfrm>
            <a:off x="1043150" y="4908811"/>
            <a:ext cx="4279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38138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Began working with the E3SM code to implement the new overlap treatment</a:t>
            </a:r>
          </a:p>
          <a:p>
            <a:pPr marL="11113" indent="0">
              <a:spcBef>
                <a:spcPct val="15000"/>
              </a:spcBef>
              <a:buFont typeface="Arial" charset="0"/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E0A3A-CF60-9740-98BC-10939F078B8A}"/>
              </a:ext>
            </a:extLst>
          </p:cNvPr>
          <p:cNvSpPr txBox="1"/>
          <p:nvPr/>
        </p:nvSpPr>
        <p:spPr>
          <a:xfrm>
            <a:off x="914400" y="226367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1. A new PDF vertical overlap treatment for CLUBB-SILHS</a:t>
            </a:r>
          </a:p>
          <a:p>
            <a:endParaRPr lang="en-US" sz="2400" b="1" dirty="0">
              <a:solidFill>
                <a:srgbClr val="F2863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6AB544-2D3F-3A4F-8F53-122A04E9D217}"/>
              </a:ext>
            </a:extLst>
          </p:cNvPr>
          <p:cNvSpPr txBox="1"/>
          <p:nvPr/>
        </p:nvSpPr>
        <p:spPr>
          <a:xfrm>
            <a:off x="962710" y="979360"/>
            <a:ext cx="4263096" cy="3247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Problems: </a:t>
            </a:r>
          </a:p>
          <a:p>
            <a:pPr marL="11113">
              <a:spcBef>
                <a:spcPts val="600"/>
              </a:spcBef>
              <a:tabLst>
                <a:tab pos="158750" algn="l"/>
              </a:tabLst>
            </a:pPr>
            <a:r>
              <a:rPr lang="en-US" dirty="0"/>
              <a:t>PDF correlations between</a:t>
            </a:r>
          </a:p>
          <a:p>
            <a:pPr marL="11113">
              <a:tabLst>
                <a:tab pos="158750" algn="l"/>
              </a:tabLst>
            </a:pPr>
            <a:r>
              <a:rPr lang="en-US" dirty="0"/>
              <a:t>levels depend on layer </a:t>
            </a:r>
          </a:p>
          <a:p>
            <a:pPr marL="11113">
              <a:tabLst>
                <a:tab pos="158750" algn="l"/>
              </a:tabLst>
            </a:pPr>
            <a:r>
              <a:rPr lang="en-US" dirty="0"/>
              <a:t>separation, but correlation </a:t>
            </a:r>
          </a:p>
          <a:p>
            <a:pPr marL="11113">
              <a:tabLst>
                <a:tab pos="158750" algn="l"/>
              </a:tabLst>
            </a:pPr>
            <a:r>
              <a:rPr lang="en-US" dirty="0"/>
              <a:t>length scale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en-US" baseline="-25000" dirty="0"/>
              <a:t>0</a:t>
            </a:r>
            <a:r>
              <a:rPr lang="en-US" dirty="0"/>
              <a:t> is </a:t>
            </a:r>
          </a:p>
          <a:p>
            <a:pPr marL="11113">
              <a:tabLst>
                <a:tab pos="158750" algn="l"/>
              </a:tabLst>
            </a:pPr>
            <a:r>
              <a:rPr lang="en-US" dirty="0"/>
              <a:t>the </a:t>
            </a:r>
            <a:r>
              <a:rPr lang="en-US" dirty="0">
                <a:solidFill>
                  <a:srgbClr val="89251C"/>
                </a:solidFill>
              </a:rPr>
              <a:t>SAME FOR ALL </a:t>
            </a:r>
            <a:r>
              <a:rPr lang="en-US" dirty="0"/>
              <a:t>variables </a:t>
            </a:r>
            <a:endParaRPr lang="en-US" sz="1500" dirty="0"/>
          </a:p>
          <a:p>
            <a:pPr marL="345281">
              <a:tabLst>
                <a:tab pos="339329" algn="l"/>
              </a:tabLst>
            </a:pPr>
            <a:endParaRPr lang="en-US" sz="1500" dirty="0"/>
          </a:p>
          <a:p>
            <a:pPr marL="345281">
              <a:tabLst>
                <a:tab pos="339329" algn="l"/>
              </a:tabLst>
            </a:pPr>
            <a:endParaRPr lang="en-US" sz="1500" dirty="0"/>
          </a:p>
          <a:p>
            <a:pPr marL="345281">
              <a:tabLst>
                <a:tab pos="339329" algn="l"/>
              </a:tabLst>
            </a:pPr>
            <a:endParaRPr lang="en-US" sz="1500" dirty="0"/>
          </a:p>
          <a:p>
            <a:pPr marL="345281">
              <a:tabLst>
                <a:tab pos="339329" algn="l"/>
              </a:tabLst>
            </a:pPr>
            <a:endParaRPr lang="en-US" sz="1500" dirty="0"/>
          </a:p>
          <a:p>
            <a:pPr marL="345281">
              <a:tabLst>
                <a:tab pos="339329" algn="l"/>
              </a:tabLst>
            </a:pPr>
            <a:endParaRPr lang="en-US" sz="1500" dirty="0"/>
          </a:p>
          <a:p>
            <a:pPr marL="345281">
              <a:tabLst>
                <a:tab pos="339329" algn="l"/>
              </a:tabLst>
            </a:pPr>
            <a:endParaRPr lang="en-US" sz="15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6D6AEB-CAC0-9241-92FC-40A56C9BF518}"/>
              </a:ext>
            </a:extLst>
          </p:cNvPr>
          <p:cNvGrpSpPr/>
          <p:nvPr/>
        </p:nvGrpSpPr>
        <p:grpSpPr>
          <a:xfrm>
            <a:off x="1531648" y="1510528"/>
            <a:ext cx="3651602" cy="2756672"/>
            <a:chOff x="5301675" y="3377463"/>
            <a:chExt cx="3651602" cy="275667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05B6331-F41E-0C4E-BDA5-F6EE9AB201B6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8033" y="4180722"/>
              <a:ext cx="1405244" cy="19534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A17EAE6-9E52-4E4B-8676-B3FE52EBCAE9}"/>
                    </a:ext>
                  </a:extLst>
                </p:cNvPr>
                <p:cNvSpPr txBox="1"/>
                <p:nvPr/>
              </p:nvSpPr>
              <p:spPr>
                <a:xfrm>
                  <a:off x="7824392" y="3377463"/>
                  <a:ext cx="874662" cy="3940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633461A-8F16-484C-9A46-080E70C492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4392" y="3377463"/>
                  <a:ext cx="874662" cy="394019"/>
                </a:xfrm>
                <a:prstGeom prst="rect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6CEC042A-A2A7-2D42-8FFB-542F2AB9FCE3}"/>
                </a:ext>
              </a:extLst>
            </p:cNvPr>
            <p:cNvSpPr/>
            <p:nvPr/>
          </p:nvSpPr>
          <p:spPr>
            <a:xfrm flipH="1">
              <a:off x="7395632" y="5486400"/>
              <a:ext cx="228600" cy="315694"/>
            </a:xfrm>
            <a:prstGeom prst="rightBrace">
              <a:avLst>
                <a:gd name="adj1" fmla="val 19357"/>
                <a:gd name="adj2" fmla="val 53978"/>
              </a:avLst>
            </a:prstGeom>
            <a:ln w="25400">
              <a:solidFill>
                <a:srgbClr val="8925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87189C5A-B5D9-0E46-834F-D7BD4A946479}"/>
                </a:ext>
              </a:extLst>
            </p:cNvPr>
            <p:cNvSpPr/>
            <p:nvPr/>
          </p:nvSpPr>
          <p:spPr>
            <a:xfrm rot="5400000" flipH="1">
              <a:off x="7952663" y="3881702"/>
              <a:ext cx="194908" cy="271287"/>
            </a:xfrm>
            <a:prstGeom prst="rightBrace">
              <a:avLst>
                <a:gd name="adj1" fmla="val 13029"/>
                <a:gd name="adj2" fmla="val 50000"/>
              </a:avLst>
            </a:prstGeom>
            <a:ln w="25400">
              <a:solidFill>
                <a:srgbClr val="8925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892F4A8-3269-544A-8CAF-806184AFC63F}"/>
                </a:ext>
              </a:extLst>
            </p:cNvPr>
            <p:cNvCxnSpPr/>
            <p:nvPr/>
          </p:nvCxnSpPr>
          <p:spPr>
            <a:xfrm>
              <a:off x="7914473" y="4114800"/>
              <a:ext cx="0" cy="381000"/>
            </a:xfrm>
            <a:prstGeom prst="line">
              <a:avLst/>
            </a:prstGeom>
            <a:ln w="12700">
              <a:solidFill>
                <a:srgbClr val="8925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878A4DD-AAE6-2142-875E-B464DDC661FA}"/>
                </a:ext>
              </a:extLst>
            </p:cNvPr>
            <p:cNvCxnSpPr>
              <a:cxnSpLocks/>
            </p:cNvCxnSpPr>
            <p:nvPr/>
          </p:nvCxnSpPr>
          <p:spPr>
            <a:xfrm>
              <a:off x="8190676" y="4114800"/>
              <a:ext cx="0" cy="533400"/>
            </a:xfrm>
            <a:prstGeom prst="line">
              <a:avLst/>
            </a:prstGeom>
            <a:ln w="12700">
              <a:solidFill>
                <a:srgbClr val="8925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DAE1B1-6A55-BA49-8144-87093EBD60A9}"/>
                </a:ext>
              </a:extLst>
            </p:cNvPr>
            <p:cNvSpPr txBox="1"/>
            <p:nvPr/>
          </p:nvSpPr>
          <p:spPr>
            <a:xfrm>
              <a:off x="5301675" y="5067922"/>
              <a:ext cx="1913236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Correlation</a:t>
              </a:r>
            </a:p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Object 25">
                  <a:extLst>
                    <a:ext uri="{FF2B5EF4-FFF2-40B4-BE49-F238E27FC236}">
                      <a16:creationId xmlns:a16="http://schemas.microsoft.com/office/drawing/2014/main" id="{80FE0164-705E-7749-B9AC-C6A78714089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307083" y="5422284"/>
                <a:ext cx="1915183" cy="40885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57" name="Equation" r:id="rId6" imgW="1130300" imgH="241300" progId="Equation.3">
                        <p:embed/>
                      </p:oleObj>
                    </mc:Choice>
                    <mc:Fallback>
                      <p:oleObj name="Equation" r:id="rId6" imgW="1130300" imgH="241300" progId="Equation.3">
                        <p:embed/>
                        <p:pic>
                          <p:nvPicPr>
                            <p:cNvPr id="8" name="Object 7">
                              <a:extLst>
                                <a:ext uri="{FF2B5EF4-FFF2-40B4-BE49-F238E27FC236}">
                                  <a16:creationId xmlns:a16="http://schemas.microsoft.com/office/drawing/2014/main" id="{8F8BB818-6747-0D45-B5B3-847950D84C22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307083" y="5422284"/>
                              <a:ext cx="1915183" cy="408859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7">
                  <a:extLst>
                    <a:ext uri="{FF2B5EF4-FFF2-40B4-BE49-F238E27FC236}">
                      <a16:creationId xmlns:a16="http://schemas.microsoft.com/office/drawing/2014/main" id="{8F8BB818-6747-0D45-B5B3-847950D84C2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9469115"/>
                    </p:ext>
                  </p:extLst>
                </p:nvPr>
              </p:nvGraphicFramePr>
              <p:xfrm>
                <a:off x="5307083" y="5422284"/>
                <a:ext cx="1915183" cy="40885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87" name="Equation" r:id="rId8" imgW="1130300" imgH="241300" progId="Equation.3">
                        <p:embed/>
                      </p:oleObj>
                    </mc:Choice>
                    <mc:Fallback>
                      <p:oleObj name="Equation" r:id="rId8" imgW="1130300" imgH="241300" progId="Equation.3">
                        <p:embed/>
                        <p:pic>
                          <p:nvPicPr>
                            <p:cNvPr id="14" name="Object 13">
                              <a:extLst>
                                <a:ext uri="{FF2B5EF4-FFF2-40B4-BE49-F238E27FC236}">
                                  <a16:creationId xmlns:a16="http://schemas.microsoft.com/office/drawing/2014/main" id="{7BD9CD02-2EB8-DA43-B7A1-CEDCD5CD83DC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307083" y="5422284"/>
                              <a:ext cx="1915183" cy="408859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D39A4CB-3D34-B541-A5CB-B475E59ACD8A}"/>
                </a:ext>
              </a:extLst>
            </p:cNvPr>
            <p:cNvSpPr/>
            <p:nvPr/>
          </p:nvSpPr>
          <p:spPr>
            <a:xfrm>
              <a:off x="6819654" y="5422284"/>
              <a:ext cx="266946" cy="445116"/>
            </a:xfrm>
            <a:prstGeom prst="ellipse">
              <a:avLst/>
            </a:prstGeom>
            <a:noFill/>
            <a:ln>
              <a:solidFill>
                <a:srgbClr val="8925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19D8B3F-40D4-4146-87EF-4036F81F0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78" y="1777918"/>
            <a:ext cx="3581400" cy="3314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C054D8-D3A7-264A-83C4-F5E9E2EB7BAC}"/>
              </a:ext>
            </a:extLst>
          </p:cNvPr>
          <p:cNvSpPr txBox="1"/>
          <p:nvPr/>
        </p:nvSpPr>
        <p:spPr>
          <a:xfrm>
            <a:off x="5753037" y="5068669"/>
            <a:ext cx="312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87"/>
              </a:spcBef>
              <a:buSzPct val="100000"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Linear and power-law functions (correlation coefficient ~0.8)</a:t>
            </a:r>
          </a:p>
        </p:txBody>
      </p:sp>
    </p:spTree>
    <p:extLst>
      <p:ext uri="{BB962C8B-B14F-4D97-AF65-F5344CB8AC3E}">
        <p14:creationId xmlns:p14="http://schemas.microsoft.com/office/powerpoint/2010/main" val="327562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EA4CACF-61E7-8A4D-89DA-18D4B25B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63" y="166546"/>
            <a:ext cx="7772400" cy="141293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2. Implement P3 into ZM cumulus scheme</a:t>
            </a:r>
            <a:br>
              <a:rPr lang="en-US" b="1" dirty="0"/>
            </a:br>
            <a:br>
              <a:rPr lang="en-US" b="1" dirty="0"/>
            </a:br>
            <a:br>
              <a:rPr lang="en-US" sz="1800" dirty="0"/>
            </a:b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55D5E-73D3-794F-BD1C-3F3F7410E93E}"/>
              </a:ext>
            </a:extLst>
          </p:cNvPr>
          <p:cNvSpPr/>
          <p:nvPr/>
        </p:nvSpPr>
        <p:spPr>
          <a:xfrm>
            <a:off x="1143000" y="688526"/>
            <a:ext cx="4292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E3SM-P3 at 1 degree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7A2B3-6E78-0E4B-AE73-4B7C64014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7" r="34040"/>
          <a:stretch/>
        </p:blipFill>
        <p:spPr>
          <a:xfrm>
            <a:off x="1102977" y="1143000"/>
            <a:ext cx="6082411" cy="18790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032A3B-8782-5A4A-A683-94D59C854943}"/>
              </a:ext>
            </a:extLst>
          </p:cNvPr>
          <p:cNvSpPr/>
          <p:nvPr/>
        </p:nvSpPr>
        <p:spPr>
          <a:xfrm>
            <a:off x="1940751" y="1179368"/>
            <a:ext cx="1506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MG2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A1570-40DA-9240-B3B2-76C2A32C08AC}"/>
              </a:ext>
            </a:extLst>
          </p:cNvPr>
          <p:cNvSpPr/>
          <p:nvPr/>
        </p:nvSpPr>
        <p:spPr>
          <a:xfrm>
            <a:off x="6260887" y="1249512"/>
            <a:ext cx="966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EBFD20-358C-6D45-BA48-C3037894E9FE}"/>
              </a:ext>
            </a:extLst>
          </p:cNvPr>
          <p:cNvSpPr/>
          <p:nvPr/>
        </p:nvSpPr>
        <p:spPr>
          <a:xfrm>
            <a:off x="7203249" y="1460177"/>
            <a:ext cx="1968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Rain rate PDF (CONUS; Apr-Aug, 2011)</a:t>
            </a:r>
          </a:p>
        </p:txBody>
      </p:sp>
      <p:pic>
        <p:nvPicPr>
          <p:cNvPr id="12" name="Picture 2" descr="pdf_rainfall.png">
            <a:extLst>
              <a:ext uri="{FF2B5EF4-FFF2-40B4-BE49-F238E27FC236}">
                <a16:creationId xmlns:a16="http://schemas.microsoft.com/office/drawing/2014/main" id="{5A9487D8-ECAC-AA48-9D13-3FF19CB1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8576"/>
            <a:ext cx="4343400" cy="26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E77375-62FD-6349-9BF2-CD0C73BD1875}"/>
              </a:ext>
            </a:extLst>
          </p:cNvPr>
          <p:cNvSpPr/>
          <p:nvPr/>
        </p:nvSpPr>
        <p:spPr>
          <a:xfrm>
            <a:off x="1137181" y="3278033"/>
            <a:ext cx="6066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MMF-P3 (2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deg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host grid and 4-km CRM)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30621E-CAF7-6A4B-8A33-71F91C2BC3FB}"/>
              </a:ext>
            </a:extLst>
          </p:cNvPr>
          <p:cNvSpPr/>
          <p:nvPr/>
        </p:nvSpPr>
        <p:spPr>
          <a:xfrm>
            <a:off x="5257800" y="4579124"/>
            <a:ext cx="2456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Rain rate PDF (SGP area; May 2011)</a:t>
            </a:r>
          </a:p>
        </p:txBody>
      </p:sp>
    </p:spTree>
    <p:extLst>
      <p:ext uri="{BB962C8B-B14F-4D97-AF65-F5344CB8AC3E}">
        <p14:creationId xmlns:p14="http://schemas.microsoft.com/office/powerpoint/2010/main" val="205501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46BCE9-030E-D54D-A0BE-C3D6E8FB21B5}"/>
              </a:ext>
            </a:extLst>
          </p:cNvPr>
          <p:cNvSpPr/>
          <p:nvPr/>
        </p:nvSpPr>
        <p:spPr>
          <a:xfrm>
            <a:off x="914400" y="1524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3. Evaluation approaches for comparing with high-resolution observations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2EFCB-CF7C-A443-9BCA-A0C26B37E162}"/>
              </a:ext>
            </a:extLst>
          </p:cNvPr>
          <p:cNvSpPr/>
          <p:nvPr/>
        </p:nvSpPr>
        <p:spPr>
          <a:xfrm>
            <a:off x="1066800" y="1062491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The MCS tracking algorithm at ¼ degree (25 km)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F5BE8BC-C2E3-FC46-87D9-1FA5DC59B2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484473"/>
            <a:ext cx="7924800" cy="2057400"/>
          </a:xfrm>
        </p:spPr>
        <p:txBody>
          <a:bodyPr/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FLEXTRKR (Feng et al. 2018): </a:t>
            </a:r>
            <a:r>
              <a:rPr lang="en-US" sz="1800" dirty="0">
                <a:solidFill>
                  <a:schemeClr val="tx1"/>
                </a:solidFill>
              </a:rPr>
              <a:t>uses infrared </a:t>
            </a:r>
            <a:r>
              <a:rPr lang="en-US" sz="1800" u="sng" dirty="0">
                <a:solidFill>
                  <a:schemeClr val="tx1"/>
                </a:solidFill>
              </a:rPr>
              <a:t>brightness temperature (OLR)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u="sng" dirty="0">
                <a:solidFill>
                  <a:schemeClr val="tx1"/>
                </a:solidFill>
              </a:rPr>
              <a:t>precipitation</a:t>
            </a:r>
            <a:r>
              <a:rPr lang="en-US" sz="1800" dirty="0">
                <a:solidFill>
                  <a:schemeClr val="tx1"/>
                </a:solidFill>
              </a:rPr>
              <a:t> only, both are commonly provided in global model outputs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The method is able to track MCSs identified by 4-km resolution satellite and radar data, and the MCS statistics agree well between the two sets of tracking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C220DA-307B-F34A-B9CB-30C9C83F6E26}"/>
              </a:ext>
            </a:extLst>
          </p:cNvPr>
          <p:cNvGrpSpPr/>
          <p:nvPr/>
        </p:nvGrpSpPr>
        <p:grpSpPr>
          <a:xfrm>
            <a:off x="990600" y="2943935"/>
            <a:ext cx="3647029" cy="3413496"/>
            <a:chOff x="490498" y="2903739"/>
            <a:chExt cx="3647029" cy="341349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6BAAE57-337B-6247-A328-DFF993889ADA}"/>
                </a:ext>
              </a:extLst>
            </p:cNvPr>
            <p:cNvGrpSpPr/>
            <p:nvPr/>
          </p:nvGrpSpPr>
          <p:grpSpPr>
            <a:xfrm>
              <a:off x="1489224" y="2903739"/>
              <a:ext cx="2648303" cy="3413496"/>
              <a:chOff x="2854858" y="381000"/>
              <a:chExt cx="3130898" cy="4035531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8A582E8-E7CC-5E4E-A11B-17D5EF579C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54858" y="381000"/>
                <a:ext cx="3130898" cy="403553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D522305-4F8B-A945-9B9E-B30C3BDB5F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56856" y="534692"/>
                <a:ext cx="250556" cy="1923154"/>
              </a:xfrm>
              <a:prstGeom prst="rect">
                <a:avLst/>
              </a:prstGeom>
            </p:spPr>
          </p:pic>
        </p:grpSp>
        <p:sp>
          <p:nvSpPr>
            <p:cNvPr id="33" name="Alternate Process 32">
              <a:extLst>
                <a:ext uri="{FF2B5EF4-FFF2-40B4-BE49-F238E27FC236}">
                  <a16:creationId xmlns:a16="http://schemas.microsoft.com/office/drawing/2014/main" id="{B4D65F61-3C04-4943-9BCC-7BE3B4822E9B}"/>
                </a:ext>
              </a:extLst>
            </p:cNvPr>
            <p:cNvSpPr/>
            <p:nvPr/>
          </p:nvSpPr>
          <p:spPr>
            <a:xfrm>
              <a:off x="504353" y="3505200"/>
              <a:ext cx="919625" cy="510778"/>
            </a:xfrm>
            <a:prstGeom prst="flowChartAlternateProcess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567510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135020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702531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6270041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7837551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9405061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0972571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2540082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1200" b="1" dirty="0"/>
                <a:t>4-km Tracking</a:t>
              </a:r>
            </a:p>
          </p:txBody>
        </p:sp>
        <p:sp>
          <p:nvSpPr>
            <p:cNvPr id="34" name="Alternate Process 33">
              <a:extLst>
                <a:ext uri="{FF2B5EF4-FFF2-40B4-BE49-F238E27FC236}">
                  <a16:creationId xmlns:a16="http://schemas.microsoft.com/office/drawing/2014/main" id="{BA43C8FE-54CB-7041-95FA-B13C7AAB8FA7}"/>
                </a:ext>
              </a:extLst>
            </p:cNvPr>
            <p:cNvSpPr/>
            <p:nvPr/>
          </p:nvSpPr>
          <p:spPr>
            <a:xfrm>
              <a:off x="490498" y="5105400"/>
              <a:ext cx="914400" cy="510778"/>
            </a:xfrm>
            <a:prstGeom prst="flowChartAlternateProcess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567510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135020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702531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6270041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7837551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9405061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0972571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2540082" algn="l" defTabSz="3135020" rtl="0" eaLnBrk="1" latinLnBrk="0" hangingPunct="1">
                <a:defRPr sz="6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1200" b="1" dirty="0"/>
                <a:t>25-km Tracking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68A4BFB-57D1-AC40-B260-3D6D3988894C}"/>
              </a:ext>
            </a:extLst>
          </p:cNvPr>
          <p:cNvSpPr txBox="1"/>
          <p:nvPr/>
        </p:nvSpPr>
        <p:spPr>
          <a:xfrm>
            <a:off x="1676400" y="6353105"/>
            <a:ext cx="2815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Mean MCS precipitation during warm seasons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8D7243-990C-C340-BA5C-CB5912833E99}"/>
              </a:ext>
            </a:extLst>
          </p:cNvPr>
          <p:cNvSpPr txBox="1"/>
          <p:nvPr/>
        </p:nvSpPr>
        <p:spPr>
          <a:xfrm>
            <a:off x="5396382" y="6520190"/>
            <a:ext cx="33842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MCS statistics comparison between two sets of </a:t>
            </a:r>
            <a:r>
              <a:rPr lang="en-US" sz="1100" dirty="0" err="1"/>
              <a:t>trackings</a:t>
            </a:r>
            <a:endParaRPr lang="en-US" sz="11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17BDB8A-24E0-5649-8E32-E46C700ED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774129"/>
            <a:ext cx="3751443" cy="37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5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6C858-8965-A849-925B-A766CD026530}"/>
              </a:ext>
            </a:extLst>
          </p:cNvPr>
          <p:cNvSpPr/>
          <p:nvPr/>
        </p:nvSpPr>
        <p:spPr>
          <a:xfrm>
            <a:off x="1143000" y="1524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Uses of GPM and NEXRAD for evaluation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62C940-CFA1-4147-BAF6-7D2957DD863F}"/>
              </a:ext>
            </a:extLst>
          </p:cNvPr>
          <p:cNvSpPr txBox="1">
            <a:spLocks/>
          </p:cNvSpPr>
          <p:nvPr/>
        </p:nvSpPr>
        <p:spPr bwMode="auto">
          <a:xfrm>
            <a:off x="1162852" y="685800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/>
              <a:t>Evaluated E3SM 1-deg for warm seasons in 2014-2016 with GPM and NEXRAD measurements (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example processing: vertical smoothing, sub-column sampling, and update COSP radar simulator</a:t>
            </a:r>
            <a:r>
              <a:rPr lang="en-US" sz="1800" dirty="0"/>
              <a:t>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721A1-E8C7-4046-B3A6-6955293CF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34208"/>
            <a:ext cx="5551481" cy="52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876F8BC-E423-1F4A-B2D0-24F62F19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3" y="26667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RRM ¼ CONUS grid testbed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AAD569-4B5B-C049-AC18-98082E693A0A}"/>
              </a:ext>
            </a:extLst>
          </p:cNvPr>
          <p:cNvSpPr/>
          <p:nvPr/>
        </p:nvSpPr>
        <p:spPr>
          <a:xfrm>
            <a:off x="824076" y="4662135"/>
            <a:ext cx="4382481" cy="1834366"/>
          </a:xfrm>
          <a:prstGeom prst="rect">
            <a:avLst/>
          </a:prstGeom>
        </p:spPr>
        <p:txBody>
          <a:bodyPr wrap="square" lIns="109746" tIns="54873" rIns="109746" bIns="54873">
            <a:spAutoFit/>
          </a:bodyPr>
          <a:lstStyle/>
          <a:p>
            <a:pPr marL="241300" indent="-206375" algn="just">
              <a:buFont typeface="Arial" panose="020B0604020202020204" pitchFamily="34" charset="0"/>
              <a:buChar char="•"/>
            </a:pPr>
            <a:r>
              <a:rPr lang="en-US" sz="1600" dirty="0"/>
              <a:t>RRM ¼-deg improves rain rate PDF significantly.</a:t>
            </a:r>
          </a:p>
          <a:p>
            <a:pPr marL="241300" indent="-206375" algn="just">
              <a:buFont typeface="Arial" panose="020B0604020202020204" pitchFamily="34" charset="0"/>
              <a:buChar char="•"/>
            </a:pPr>
            <a:r>
              <a:rPr lang="en-US" sz="1600" dirty="0"/>
              <a:t>RRM ¼-deg still greatly underestimates the MCS precipitation in spring, and fails to correctly simulate the diurnal pattern.</a:t>
            </a:r>
          </a:p>
          <a:p>
            <a:pPr marL="241300" indent="-206375" algn="just">
              <a:buFont typeface="Arial" panose="020B0604020202020204" pitchFamily="34" charset="0"/>
              <a:buChar char="•"/>
            </a:pPr>
            <a:r>
              <a:rPr lang="en-US" sz="1600" dirty="0"/>
              <a:t>RRM ¼-deg overestimates non-MCS precipitation, but the phase of the diurnal is similar to OBS.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5BD643-D00F-674E-9D4A-36D0D6D78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/>
          <a:stretch/>
        </p:blipFill>
        <p:spPr>
          <a:xfrm>
            <a:off x="5402096" y="5016110"/>
            <a:ext cx="3621925" cy="19544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BEBF9D-99BD-304E-9288-175B74E6130C}"/>
              </a:ext>
            </a:extLst>
          </p:cNvPr>
          <p:cNvSpPr txBox="1"/>
          <p:nvPr/>
        </p:nvSpPr>
        <p:spPr>
          <a:xfrm>
            <a:off x="5000512" y="762000"/>
            <a:ext cx="425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Total and MCS rain rates during spring 2011 (Apr-Jun)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41BE2-5007-C243-9971-6FE6CD160749}"/>
              </a:ext>
            </a:extLst>
          </p:cNvPr>
          <p:cNvSpPr txBox="1"/>
          <p:nvPr/>
        </p:nvSpPr>
        <p:spPr>
          <a:xfrm>
            <a:off x="5708497" y="4662135"/>
            <a:ext cx="3428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Diurnal variation over the SGP region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987343-BFA8-A04D-AF57-9E17647F2A55}"/>
              </a:ext>
            </a:extLst>
          </p:cNvPr>
          <p:cNvGrpSpPr/>
          <p:nvPr/>
        </p:nvGrpSpPr>
        <p:grpSpPr>
          <a:xfrm>
            <a:off x="4876800" y="1167816"/>
            <a:ext cx="4003738" cy="3494319"/>
            <a:chOff x="959277" y="1233527"/>
            <a:chExt cx="4003738" cy="34943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A82E4D-59AE-2A4C-BDF7-79531BE40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4618"/>
            <a:stretch/>
          </p:blipFill>
          <p:spPr>
            <a:xfrm>
              <a:off x="1520133" y="2939357"/>
              <a:ext cx="3413406" cy="178848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C0DDEC-C9E3-0246-8C0D-E383100C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6" r="3794" b="53324"/>
            <a:stretch/>
          </p:blipFill>
          <p:spPr>
            <a:xfrm>
              <a:off x="1520133" y="1608174"/>
              <a:ext cx="3442882" cy="149946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F8CEA9-0C7A-B442-8012-D6AB62F0EF6F}"/>
                </a:ext>
              </a:extLst>
            </p:cNvPr>
            <p:cNvSpPr txBox="1"/>
            <p:nvPr/>
          </p:nvSpPr>
          <p:spPr>
            <a:xfrm>
              <a:off x="959277" y="1921656"/>
              <a:ext cx="83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All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2C1DF6-B498-0546-A545-967CC8E8CB09}"/>
                </a:ext>
              </a:extLst>
            </p:cNvPr>
            <p:cNvSpPr txBox="1"/>
            <p:nvPr/>
          </p:nvSpPr>
          <p:spPr>
            <a:xfrm>
              <a:off x="973787" y="3442701"/>
              <a:ext cx="83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MCS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D2ACA2-F18E-7240-8CCA-A58F604925C7}"/>
                </a:ext>
              </a:extLst>
            </p:cNvPr>
            <p:cNvSpPr txBox="1"/>
            <p:nvPr/>
          </p:nvSpPr>
          <p:spPr>
            <a:xfrm>
              <a:off x="2057400" y="1233527"/>
              <a:ext cx="83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OBS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BD2CEA-BF4E-6645-AC10-8516D2E6D95E}"/>
                </a:ext>
              </a:extLst>
            </p:cNvPr>
            <p:cNvSpPr txBox="1"/>
            <p:nvPr/>
          </p:nvSpPr>
          <p:spPr>
            <a:xfrm>
              <a:off x="3667777" y="1233527"/>
              <a:ext cx="1265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RRM 1/4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03774F-FD3B-A34E-BC11-9B5DCBA72747}"/>
              </a:ext>
            </a:extLst>
          </p:cNvPr>
          <p:cNvGrpSpPr/>
          <p:nvPr/>
        </p:nvGrpSpPr>
        <p:grpSpPr>
          <a:xfrm>
            <a:off x="1088063" y="809448"/>
            <a:ext cx="3758802" cy="3438026"/>
            <a:chOff x="5780796" y="3818756"/>
            <a:chExt cx="3758802" cy="343802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154FEFA-4A0D-CD4A-9BCD-AEA14EB5C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07" r="66738"/>
            <a:stretch/>
          </p:blipFill>
          <p:spPr>
            <a:xfrm>
              <a:off x="5897827" y="4093181"/>
              <a:ext cx="2741913" cy="171244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91E2B17-3559-244B-A5ED-6B876E37B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91" t="24314"/>
            <a:stretch/>
          </p:blipFill>
          <p:spPr>
            <a:xfrm>
              <a:off x="5987790" y="5571575"/>
              <a:ext cx="2724034" cy="1685207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B6F888-63FD-A049-A227-D39C3DA9C706}"/>
                </a:ext>
              </a:extLst>
            </p:cNvPr>
            <p:cNvSpPr/>
            <p:nvPr/>
          </p:nvSpPr>
          <p:spPr>
            <a:xfrm>
              <a:off x="5780796" y="3818756"/>
              <a:ext cx="37588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Rain rate PDF (CONUS; Apr-Aug, 2011)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35CFE5B-8C75-B949-89C9-74BB5FCDCB11}"/>
                </a:ext>
              </a:extLst>
            </p:cNvPr>
            <p:cNvSpPr/>
            <p:nvPr/>
          </p:nvSpPr>
          <p:spPr>
            <a:xfrm>
              <a:off x="7823870" y="4609893"/>
              <a:ext cx="8100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1-deg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2B8891-61D9-CA43-9812-6754D3F24D54}"/>
                </a:ext>
              </a:extLst>
            </p:cNvPr>
            <p:cNvSpPr/>
            <p:nvPr/>
          </p:nvSpPr>
          <p:spPr>
            <a:xfrm>
              <a:off x="7574322" y="5848699"/>
              <a:ext cx="9664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RRM 1/4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24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021E38-79F7-6342-BD1F-F7C6D61917BB}"/>
              </a:ext>
            </a:extLst>
          </p:cNvPr>
          <p:cNvSpPr/>
          <p:nvPr/>
        </p:nvSpPr>
        <p:spPr>
          <a:xfrm>
            <a:off x="1295400" y="1447800"/>
            <a:ext cx="7288192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38138">
              <a:spcBef>
                <a:spcPts val="900"/>
              </a:spcBef>
              <a:buFont typeface="Arial" pitchFamily="34" charset="0"/>
              <a:buChar char="●"/>
            </a:pPr>
            <a:r>
              <a:rPr lang="en-US" dirty="0"/>
              <a:t>Processed ARM/NASA </a:t>
            </a:r>
            <a:r>
              <a:rPr lang="en-US" dirty="0" err="1"/>
              <a:t>disdrometer</a:t>
            </a:r>
            <a:r>
              <a:rPr lang="en-US" dirty="0"/>
              <a:t> data during MC3E (Joe)</a:t>
            </a:r>
          </a:p>
          <a:p>
            <a:pPr marL="344488" indent="-338138">
              <a:spcBef>
                <a:spcPts val="900"/>
              </a:spcBef>
              <a:buFont typeface="Arial" pitchFamily="34" charset="0"/>
              <a:buChar char="●"/>
            </a:pPr>
            <a:r>
              <a:rPr lang="en-US" dirty="0"/>
              <a:t>High-resolution precipitation rate (every a few minutes) and  hydrometeor(Joe) identifications from ARM polarimetric radar retrieved data</a:t>
            </a:r>
          </a:p>
          <a:p>
            <a:pPr marL="344488" indent="-338138">
              <a:spcBef>
                <a:spcPts val="900"/>
              </a:spcBef>
              <a:buFont typeface="Arial" pitchFamily="34" charset="0"/>
              <a:buChar char="●"/>
            </a:pPr>
            <a:r>
              <a:rPr lang="en-US" dirty="0"/>
              <a:t>Vertical velocity retrieval from RWP (at least 5 </a:t>
            </a:r>
            <a:r>
              <a:rPr lang="en-US" dirty="0" err="1"/>
              <a:t>yrs</a:t>
            </a:r>
            <a:r>
              <a:rPr lang="en-US" dirty="0"/>
              <a:t>) and scanning radar (Die, Scott)</a:t>
            </a:r>
          </a:p>
          <a:p>
            <a:pPr marL="344488" indent="-338138">
              <a:spcBef>
                <a:spcPts val="900"/>
              </a:spcBef>
              <a:buFont typeface="Arial" pitchFamily="34" charset="0"/>
              <a:buChar char="●"/>
            </a:pPr>
            <a:r>
              <a:rPr lang="en-US" dirty="0"/>
              <a:t>13 years of 3-D MCS database from NEXRAD east of the Rocky Mountains (</a:t>
            </a:r>
            <a:r>
              <a:rPr lang="en-US" dirty="0" err="1"/>
              <a:t>Zhe</a:t>
            </a:r>
            <a:r>
              <a:rPr lang="en-US" dirty="0"/>
              <a:t>)</a:t>
            </a:r>
          </a:p>
          <a:p>
            <a:pPr marL="344488" indent="-338138">
              <a:spcBef>
                <a:spcPts val="900"/>
              </a:spcBef>
              <a:buFont typeface="Arial" pitchFamily="34" charset="0"/>
              <a:buChar char="●"/>
            </a:pPr>
            <a:r>
              <a:rPr lang="en-US" dirty="0"/>
              <a:t>Global MCS database from GPM measurements (</a:t>
            </a:r>
            <a:r>
              <a:rPr lang="en-US" dirty="0" err="1"/>
              <a:t>Jingyu</a:t>
            </a:r>
            <a:r>
              <a:rPr lang="en-US" dirty="0"/>
              <a:t>, Jiwen, Bob).</a:t>
            </a:r>
          </a:p>
          <a:p>
            <a:pPr marL="344488" indent="-338138">
              <a:spcBef>
                <a:spcPts val="900"/>
              </a:spcBef>
              <a:buFont typeface="Arial" pitchFamily="34" charset="0"/>
              <a:buChar char="●"/>
            </a:pPr>
            <a:r>
              <a:rPr lang="en-US" dirty="0"/>
              <a:t>Processed 1-yr of IWP/IWC retrievals from NEXRAD over the CONUS (</a:t>
            </a:r>
            <a:r>
              <a:rPr lang="en-US" dirty="0" err="1"/>
              <a:t>Jingjing</a:t>
            </a:r>
            <a:r>
              <a:rPr lang="en-US" dirty="0"/>
              <a:t>, </a:t>
            </a:r>
            <a:r>
              <a:rPr lang="en-US" dirty="0" err="1"/>
              <a:t>Xiquan</a:t>
            </a:r>
            <a:r>
              <a:rPr lang="en-US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33C67F-536C-134E-BECB-00CBCE0CC06D}"/>
              </a:ext>
            </a:extLst>
          </p:cNvPr>
          <p:cNvSpPr/>
          <p:nvPr/>
        </p:nvSpPr>
        <p:spPr>
          <a:xfrm>
            <a:off x="1066801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4. Newly developed observational datasets for cloud and precipitation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05F0E-FA44-AF43-BAD5-8699BA938836}"/>
              </a:ext>
            </a:extLst>
          </p:cNvPr>
          <p:cNvSpPr txBox="1"/>
          <p:nvPr/>
        </p:nvSpPr>
        <p:spPr>
          <a:xfrm>
            <a:off x="2095501" y="5410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All these data have been used in our E3SM or WRF evaluations under CMDV-MCS.</a:t>
            </a:r>
          </a:p>
        </p:txBody>
      </p:sp>
    </p:spTree>
    <p:extLst>
      <p:ext uri="{BB962C8B-B14F-4D97-AF65-F5344CB8AC3E}">
        <p14:creationId xmlns:p14="http://schemas.microsoft.com/office/powerpoint/2010/main" val="909209916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CMDV pallet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5A3DE"/>
      </a:accent1>
      <a:accent2>
        <a:srgbClr val="F7992E"/>
      </a:accent2>
      <a:accent3>
        <a:srgbClr val="4D8963"/>
      </a:accent3>
      <a:accent4>
        <a:srgbClr val="624483"/>
      </a:accent4>
      <a:accent5>
        <a:srgbClr val="616265"/>
      </a:accent5>
      <a:accent6>
        <a:srgbClr val="45A3DE"/>
      </a:accent6>
      <a:hlink>
        <a:srgbClr val="3154B5"/>
      </a:hlink>
      <a:folHlink>
        <a:srgbClr val="8032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Ghan-slide-CLUBB-March2015</Presentation>
    <Funding xmlns="98b00cf3-a6ce-40de-8923-f140beb786e9">ESM, RGCM, ASR, ORLCF computing resources</Funding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57CF67-6BA6-4A1E-B8C5-B07E490E2EDB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98b00cf3-a6ce-40de-8923-f140beb786e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7C11706-C08E-46DB-A51C-2002EDDF1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CMDV_template-final</Template>
  <TotalTime>7704</TotalTime>
  <Words>579</Words>
  <Application>Microsoft Macintosh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DOE-Sample-Slide-Highlights-Template</vt:lpstr>
      <vt:lpstr>Equation</vt:lpstr>
      <vt:lpstr>Thoughts about adopting some CMDV-MCS work for NGD in cloud and convection</vt:lpstr>
      <vt:lpstr>PowerPoint Presentation</vt:lpstr>
      <vt:lpstr>2. Implement P3 into ZM cumulus scheme   </vt:lpstr>
      <vt:lpstr>PowerPoint Presentation</vt:lpstr>
      <vt:lpstr>PowerPoint Presentation</vt:lpstr>
      <vt:lpstr>RRM ¼ CONUS grid testbed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CMDV-MCS Annual Progress Report</dc:title>
  <dc:creator>Fan, Jiwen</dc:creator>
  <cp:lastModifiedBy>Jiwen Fan</cp:lastModifiedBy>
  <cp:revision>468</cp:revision>
  <cp:lastPrinted>2011-05-11T17:30:12Z</cp:lastPrinted>
  <dcterms:created xsi:type="dcterms:W3CDTF">2017-05-29T18:45:39Z</dcterms:created>
  <dcterms:modified xsi:type="dcterms:W3CDTF">2019-03-20T04:25:47Z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EP6D6TSR2XSE-14-219</vt:lpwstr>
  </property>
  <property fmtid="{D5CDD505-2E9C-101B-9397-08002B2CF9AE}" pid="3" name="_dlc_DocIdItemGuid">
    <vt:lpwstr>837cf63c-0d11-4ee4-b16f-79c376516758</vt:lpwstr>
  </property>
  <property fmtid="{D5CDD505-2E9C-101B-9397-08002B2CF9AE}" pid="4" name="_dlc_DocIdUrl">
    <vt:lpwstr>https://collaborate.pnl.gov/projects/asgc/research_highlights/_layouts/DocIdRedir.aspx?ID=EP6D6TSR2XSE-14-219, EP6D6TSR2XSE-14-219</vt:lpwstr>
  </property>
  <property fmtid="{D5CDD505-2E9C-101B-9397-08002B2CF9AE}" pid="5" name="Highlight">
    <vt:lpwstr/>
  </property>
  <property fmtid="{D5CDD505-2E9C-101B-9397-08002B2CF9AE}" pid="6" name="ContentTypeId">
    <vt:lpwstr>0x010100A22E315B1F3C42B49A0E90D2F9AB5AB100A3ADA40348D53C4EA114B46FA9468BEB</vt:lpwstr>
  </property>
  <property fmtid="{D5CDD505-2E9C-101B-9397-08002B2CF9AE}" pid="7" name="ContentType">
    <vt:lpwstr>Slide</vt:lpwstr>
  </property>
  <property fmtid="{D5CDD505-2E9C-101B-9397-08002B2CF9AE}" pid="8" name="Presentation">
    <vt:lpwstr>Ghan-slide-CLUBB-March2015</vt:lpwstr>
  </property>
  <property fmtid="{D5CDD505-2E9C-101B-9397-08002B2CF9AE}" pid="9" name="SlideDescription">
    <vt:lpwstr/>
  </property>
  <property fmtid="{D5CDD505-2E9C-101B-9397-08002B2CF9AE}" pid="10" name="FY">
    <vt:lpwstr/>
  </property>
  <property fmtid="{D5CDD505-2E9C-101B-9397-08002B2CF9AE}" pid="11" name="Funding">
    <vt:lpwstr>SciDAC</vt:lpwstr>
  </property>
</Properties>
</file>