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1"/>
    <p:restoredTop sz="94629"/>
  </p:normalViewPr>
  <p:slideViewPr>
    <p:cSldViewPr snapToGrid="0" snapToObjects="1">
      <p:cViewPr varScale="1">
        <p:scale>
          <a:sx n="103" d="100"/>
          <a:sy n="103" d="100"/>
        </p:scale>
        <p:origin x="13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64A11-99AC-6341-A6A5-2C3B02432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29AAC-F384-5749-A9AB-593856964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2B15E-32B4-5743-96A3-B6942ECCB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39EC-1EA3-9A40-854E-15B491B959B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EFDB4-2A20-4245-BDC1-8A6DFA66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F10DC-6D1E-2748-832C-38D88BF63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CDBB-9139-AA4C-9F31-B9786004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6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3B3F9-CBC4-2B4A-917D-B9CE45593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F5FD65-8A54-DA44-917F-F5A0FCA16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34CB80-425C-4E44-B99D-305D10D0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39EC-1EA3-9A40-854E-15B491B959B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54534-746E-9549-8AEC-AE4F9A7D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4B6B8-8873-A04E-AD0F-BD295E3EC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CDBB-9139-AA4C-9F31-B9786004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0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28F925-EEDE-F14C-8523-5571CEA42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F9CA2-C96F-834B-88D9-BE995C158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8827-4EE5-D44B-88E0-60C79EAFF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39EC-1EA3-9A40-854E-15B491B959B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ED6-E092-3646-A052-73D94D43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E9C41-E807-4742-93EB-7D4E86FA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CDBB-9139-AA4C-9F31-B9786004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CE852-A5E6-8D44-9625-A81D383ED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3A961-1787-4D4B-806D-6D1D77603E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851F9-05FC-C74C-9162-E8548FD44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39EC-1EA3-9A40-854E-15B491B959B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18D6F-14B2-4446-8C97-25428D0C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6D978-45A1-A941-8013-F2477C003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CDBB-9139-AA4C-9F31-B9786004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9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62D5-E7B4-F540-B9BC-BD3C2A2E0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F58AF-F748-EF46-879F-BAEB716FA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3D044-3F2C-804E-83C3-FDE67E92F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39EC-1EA3-9A40-854E-15B491B959B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7A487-FCB0-5A4A-8E97-BADFD2D13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D48AD-37F9-AE44-BB29-DD22C523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CDBB-9139-AA4C-9F31-B9786004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93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F9D82-181A-7540-B93F-480926C1E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C7AD7-3D5E-F147-AFEE-E28EC53AF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7CC1D-C5F8-484C-9B2E-0F58BD180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C4B8E-EACA-464F-8AE2-F30A4EE29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39EC-1EA3-9A40-854E-15B491B959B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78692-E046-6249-BD90-15A25A5C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49463-8D2C-FB41-9E41-5DA4FD591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CDBB-9139-AA4C-9F31-B9786004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4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5BA4A-494E-5340-9106-12495A745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2EC1B-A49D-394B-A6B4-B22C161E9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325736-9EA9-244F-A49A-85D4D9CC5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41127E-1F4E-DE4E-978F-8A15FD7329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C9423-D991-A945-AB2D-8A1669AD5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1CE749-0940-814F-8FE1-85D645522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39EC-1EA3-9A40-854E-15B491B959B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C468A0-216A-D040-AE45-BC65A8BC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9D4AF5-A451-C54D-9342-5F38900DD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CDBB-9139-AA4C-9F31-B9786004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5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1DD89-0EAC-FF48-BCFB-C0F2550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88C07-A41C-A847-86EF-22E878DC3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39EC-1EA3-9A40-854E-15B491B959B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483FD4-10BE-2644-A233-9C7B39033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DF6AB-90C7-1E4F-A4EC-82011D05D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CDBB-9139-AA4C-9F31-B9786004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14B3C6-891B-C142-8B09-5C7596406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39EC-1EA3-9A40-854E-15B491B959B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D92F21-91B4-5746-948D-95ADE072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02D1E-30D3-A547-A8D2-41B94B4F1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CDBB-9139-AA4C-9F31-B9786004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379D5-C01F-8B4F-9ECF-B8B2EE890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1340C-5D24-1640-9723-AFACAD637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96190-0561-A64D-81F0-D4E94ECF3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C3061-F12F-B245-A136-52B3A5232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39EC-1EA3-9A40-854E-15B491B959B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AB049-31F8-2042-B720-867340AF1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B3168-543F-E846-AF85-6ADC640AE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CDBB-9139-AA4C-9F31-B9786004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8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CBEF9-FC43-1845-A2BD-FF28BFF1F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946D65-9262-E143-8079-D11D8B21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62F09D-BDC9-CC4E-929A-85AB1FB0E0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0386F7-71DD-5A45-91EF-259DB8BCD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39EC-1EA3-9A40-854E-15B491B959B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ADF8A3-EBED-C044-AAA5-7B7DE87EA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3C448-9D01-5A4B-8EED-D819F8DC5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CDBB-9139-AA4C-9F31-B9786004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9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0975D8-5665-D94C-9734-3586F6AF8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488F8-E28C-294E-87E0-9D15136AF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219CE-A463-B64D-8A8D-4F9A11265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139EC-1EA3-9A40-854E-15B491B959B7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21BF7-B3CA-204F-85C0-21D9010DB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3BAB-36CB-8E4C-9299-644A479F7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2CDBB-9139-AA4C-9F31-B97860041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3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cme-climate.atlassian.net/wiki/spaces/EBGC/pages/848691219/CBGC+v1+production+run+verification+checklis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BE5714-76DA-984D-8DB9-A70272C47204}"/>
              </a:ext>
            </a:extLst>
          </p:cNvPr>
          <p:cNvCxnSpPr>
            <a:cxnSpLocks/>
          </p:cNvCxnSpPr>
          <p:nvPr/>
        </p:nvCxnSpPr>
        <p:spPr>
          <a:xfrm>
            <a:off x="0" y="6311879"/>
            <a:ext cx="12192000" cy="0"/>
          </a:xfrm>
          <a:prstGeom prst="straightConnector1">
            <a:avLst/>
          </a:prstGeom>
          <a:ln w="825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A3DEFFE7-4284-034B-B494-8D7EB5EDBE9D}"/>
              </a:ext>
            </a:extLst>
          </p:cNvPr>
          <p:cNvSpPr/>
          <p:nvPr/>
        </p:nvSpPr>
        <p:spPr>
          <a:xfrm>
            <a:off x="3226154" y="6140429"/>
            <a:ext cx="3429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E8C998F-5FD6-7D48-A436-BD706C71E8A4}"/>
              </a:ext>
            </a:extLst>
          </p:cNvPr>
          <p:cNvSpPr/>
          <p:nvPr/>
        </p:nvSpPr>
        <p:spPr>
          <a:xfrm>
            <a:off x="5431045" y="6140429"/>
            <a:ext cx="3429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15B5257-655A-704E-A69B-6891170A99D5}"/>
              </a:ext>
            </a:extLst>
          </p:cNvPr>
          <p:cNvSpPr/>
          <p:nvPr/>
        </p:nvSpPr>
        <p:spPr>
          <a:xfrm>
            <a:off x="8638749" y="6140429"/>
            <a:ext cx="3429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0053357-76D0-D449-8CD4-C3E31A2D2F16}"/>
              </a:ext>
            </a:extLst>
          </p:cNvPr>
          <p:cNvSpPr/>
          <p:nvPr/>
        </p:nvSpPr>
        <p:spPr>
          <a:xfrm>
            <a:off x="11567671" y="6140429"/>
            <a:ext cx="3429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1818AE-C949-7240-BAF4-19F556DD8CEC}"/>
              </a:ext>
            </a:extLst>
          </p:cNvPr>
          <p:cNvSpPr txBox="1"/>
          <p:nvPr/>
        </p:nvSpPr>
        <p:spPr>
          <a:xfrm>
            <a:off x="2707351" y="6518189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 Mar 2019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A3BCA6-CDB3-8B4C-85FA-3500A8F188B5}"/>
              </a:ext>
            </a:extLst>
          </p:cNvPr>
          <p:cNvSpPr txBox="1"/>
          <p:nvPr/>
        </p:nvSpPr>
        <p:spPr>
          <a:xfrm>
            <a:off x="8082914" y="6496684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 Jun 2019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6640D7-74DD-F64D-AFA8-83A24473C066}"/>
              </a:ext>
            </a:extLst>
          </p:cNvPr>
          <p:cNvSpPr txBox="1"/>
          <p:nvPr/>
        </p:nvSpPr>
        <p:spPr>
          <a:xfrm>
            <a:off x="4905624" y="6522870"/>
            <a:ext cx="1400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31 May 2019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22DF6F6-1FCC-FB4A-A59A-DB583CC6A573}"/>
              </a:ext>
            </a:extLst>
          </p:cNvPr>
          <p:cNvCxnSpPr>
            <a:cxnSpLocks/>
          </p:cNvCxnSpPr>
          <p:nvPr/>
        </p:nvCxnSpPr>
        <p:spPr>
          <a:xfrm flipV="1">
            <a:off x="3397604" y="855528"/>
            <a:ext cx="0" cy="545635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359245A-0B29-7B48-84EA-0A14D15F4EDD}"/>
              </a:ext>
            </a:extLst>
          </p:cNvPr>
          <p:cNvCxnSpPr>
            <a:cxnSpLocks/>
          </p:cNvCxnSpPr>
          <p:nvPr/>
        </p:nvCxnSpPr>
        <p:spPr>
          <a:xfrm flipV="1">
            <a:off x="5602495" y="855528"/>
            <a:ext cx="0" cy="545635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0046CFE-EF46-8F4B-ABD2-FD9866AE5C54}"/>
              </a:ext>
            </a:extLst>
          </p:cNvPr>
          <p:cNvCxnSpPr>
            <a:cxnSpLocks/>
          </p:cNvCxnSpPr>
          <p:nvPr/>
        </p:nvCxnSpPr>
        <p:spPr>
          <a:xfrm flipV="1">
            <a:off x="8805438" y="855528"/>
            <a:ext cx="0" cy="545635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48D1BFB-5FB2-6E46-9010-4EC1D0E5E565}"/>
              </a:ext>
            </a:extLst>
          </p:cNvPr>
          <p:cNvCxnSpPr>
            <a:cxnSpLocks/>
          </p:cNvCxnSpPr>
          <p:nvPr/>
        </p:nvCxnSpPr>
        <p:spPr>
          <a:xfrm flipV="1">
            <a:off x="11739121" y="855528"/>
            <a:ext cx="0" cy="545635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85AF65F-2ECA-AA48-A807-3E0A3983B778}"/>
              </a:ext>
            </a:extLst>
          </p:cNvPr>
          <p:cNvSpPr txBox="1"/>
          <p:nvPr/>
        </p:nvSpPr>
        <p:spPr>
          <a:xfrm>
            <a:off x="1810903" y="1324435"/>
            <a:ext cx="1619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V1 simulations (CTC-CNP)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E3A1AF-77D9-B94F-A8BA-B980D378B304}"/>
              </a:ext>
            </a:extLst>
          </p:cNvPr>
          <p:cNvSpPr txBox="1"/>
          <p:nvPr/>
        </p:nvSpPr>
        <p:spPr>
          <a:xfrm>
            <a:off x="3456362" y="1324435"/>
            <a:ext cx="191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V1 simulations (ECA)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V1 Overview paper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920569-0415-4E4F-822A-AAAB2355933F}"/>
              </a:ext>
            </a:extLst>
          </p:cNvPr>
          <p:cNvSpPr txBox="1"/>
          <p:nvPr/>
        </p:nvSpPr>
        <p:spPr>
          <a:xfrm>
            <a:off x="5753367" y="1891178"/>
            <a:ext cx="2952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V1 simulations (CTC-CN)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Follow-on papers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DEBDD1C-B054-9849-8FC9-204613789B4A}"/>
              </a:ext>
            </a:extLst>
          </p:cNvPr>
          <p:cNvCxnSpPr>
            <a:cxnSpLocks/>
          </p:cNvCxnSpPr>
          <p:nvPr/>
        </p:nvCxnSpPr>
        <p:spPr>
          <a:xfrm flipV="1">
            <a:off x="1680742" y="855528"/>
            <a:ext cx="0" cy="545635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527642-A189-5A4F-8D26-F4FB97EB09FF}"/>
              </a:ext>
            </a:extLst>
          </p:cNvPr>
          <p:cNvSpPr txBox="1"/>
          <p:nvPr/>
        </p:nvSpPr>
        <p:spPr>
          <a:xfrm>
            <a:off x="1810903" y="2633317"/>
            <a:ext cx="1422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Dynamic land units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60537EF-7F5A-7944-A20B-82FEF8107709}"/>
              </a:ext>
            </a:extLst>
          </p:cNvPr>
          <p:cNvSpPr txBox="1"/>
          <p:nvPr/>
        </p:nvSpPr>
        <p:spPr>
          <a:xfrm>
            <a:off x="10889440" y="6483329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30 Aug 2019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5548DC-575D-1846-B023-0699FF647199}"/>
              </a:ext>
            </a:extLst>
          </p:cNvPr>
          <p:cNvSpPr/>
          <p:nvPr/>
        </p:nvSpPr>
        <p:spPr>
          <a:xfrm>
            <a:off x="1" y="1349385"/>
            <a:ext cx="1651588" cy="925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V1 simulations and analysis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182639C-C13A-874E-9079-70092D6CCA25}"/>
              </a:ext>
            </a:extLst>
          </p:cNvPr>
          <p:cNvSpPr/>
          <p:nvPr/>
        </p:nvSpPr>
        <p:spPr>
          <a:xfrm>
            <a:off x="-14272" y="2577283"/>
            <a:ext cx="1695014" cy="645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V2 Land development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9472772-DFA3-2F46-AE75-8F47E0D96F27}"/>
              </a:ext>
            </a:extLst>
          </p:cNvPr>
          <p:cNvSpPr/>
          <p:nvPr/>
        </p:nvSpPr>
        <p:spPr>
          <a:xfrm>
            <a:off x="-16113" y="3381774"/>
            <a:ext cx="1695014" cy="645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V2 Ocean development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7104CE9-AC4D-8043-992E-ED5BBE298DFC}"/>
              </a:ext>
            </a:extLst>
          </p:cNvPr>
          <p:cNvSpPr/>
          <p:nvPr/>
        </p:nvSpPr>
        <p:spPr>
          <a:xfrm>
            <a:off x="0" y="4474983"/>
            <a:ext cx="1675748" cy="870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V2 Energy/coupled development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758F61-A56B-A640-A26C-F7F23124B479}"/>
              </a:ext>
            </a:extLst>
          </p:cNvPr>
          <p:cNvSpPr txBox="1"/>
          <p:nvPr/>
        </p:nvSpPr>
        <p:spPr>
          <a:xfrm>
            <a:off x="8832658" y="1378349"/>
            <a:ext cx="1690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V1 simulations…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Follow-on papers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CB15A6D-E928-FE41-B3FF-513AA61D52E5}"/>
              </a:ext>
            </a:extLst>
          </p:cNvPr>
          <p:cNvSpPr txBox="1"/>
          <p:nvPr/>
        </p:nvSpPr>
        <p:spPr>
          <a:xfrm>
            <a:off x="5753367" y="4471828"/>
            <a:ext cx="2880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Fix C conservation bugs in atmosphere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Fix aircraft emission height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Conservative emissions </a:t>
            </a:r>
            <a:r>
              <a:rPr lang="en-US" dirty="0" err="1"/>
              <a:t>regridding</a:t>
            </a:r>
            <a:r>
              <a:rPr lang="en-US" dirty="0"/>
              <a:t> to SE grid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06666E8-22CA-3F49-8925-EF51D60868E8}"/>
              </a:ext>
            </a:extLst>
          </p:cNvPr>
          <p:cNvSpPr txBox="1"/>
          <p:nvPr/>
        </p:nvSpPr>
        <p:spPr>
          <a:xfrm>
            <a:off x="1810903" y="4651125"/>
            <a:ext cx="1366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GCAM coupling to CIME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C1D10D5-DFF8-F94A-82D8-46C94D7B118B}"/>
              </a:ext>
            </a:extLst>
          </p:cNvPr>
          <p:cNvSpPr txBox="1"/>
          <p:nvPr/>
        </p:nvSpPr>
        <p:spPr>
          <a:xfrm>
            <a:off x="1810903" y="3380204"/>
            <a:ext cx="1360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Dust and BC in sea ice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ACD2DD8-2C98-2545-BEE4-991CD43F1604}"/>
              </a:ext>
            </a:extLst>
          </p:cNvPr>
          <p:cNvSpPr txBox="1"/>
          <p:nvPr/>
        </p:nvSpPr>
        <p:spPr>
          <a:xfrm>
            <a:off x="5753367" y="3381774"/>
            <a:ext cx="288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MARBL in MPAS-O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Correct N dep in ocean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14A48DC-6C0B-1B4F-BDF8-BF4B15338EE6}"/>
              </a:ext>
            </a:extLst>
          </p:cNvPr>
          <p:cNvSpPr txBox="1"/>
          <p:nvPr/>
        </p:nvSpPr>
        <p:spPr>
          <a:xfrm>
            <a:off x="8834593" y="3381774"/>
            <a:ext cx="2878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Fix nutrient dilution issue for riverine inputs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Fix C conservation problems in sea ice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51F0071-E1F3-5D46-94E9-84CD0B000538}"/>
              </a:ext>
            </a:extLst>
          </p:cNvPr>
          <p:cNvSpPr txBox="1"/>
          <p:nvPr/>
        </p:nvSpPr>
        <p:spPr>
          <a:xfrm>
            <a:off x="8832657" y="4737764"/>
            <a:ext cx="28803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GCAM coupling to land (LULCC), CO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emissions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GCAM coupling to aerosol emissions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 budget diagnostics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E99A28E-97CB-8747-BDB5-5B8AD7C0F74D}"/>
              </a:ext>
            </a:extLst>
          </p:cNvPr>
          <p:cNvCxnSpPr>
            <a:cxnSpLocks/>
          </p:cNvCxnSpPr>
          <p:nvPr/>
        </p:nvCxnSpPr>
        <p:spPr>
          <a:xfrm flipH="1" flipV="1">
            <a:off x="2" y="2580074"/>
            <a:ext cx="11739119" cy="509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05CE50E-C31A-7A44-8960-1ECC0D505976}"/>
              </a:ext>
            </a:extLst>
          </p:cNvPr>
          <p:cNvCxnSpPr>
            <a:cxnSpLocks/>
          </p:cNvCxnSpPr>
          <p:nvPr/>
        </p:nvCxnSpPr>
        <p:spPr>
          <a:xfrm flipH="1" flipV="1">
            <a:off x="0" y="3366748"/>
            <a:ext cx="11739121" cy="509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F966EBC-04C0-3447-980F-02185E607714}"/>
              </a:ext>
            </a:extLst>
          </p:cNvPr>
          <p:cNvCxnSpPr>
            <a:cxnSpLocks/>
          </p:cNvCxnSpPr>
          <p:nvPr/>
        </p:nvCxnSpPr>
        <p:spPr>
          <a:xfrm flipH="1" flipV="1">
            <a:off x="-1" y="4470605"/>
            <a:ext cx="11739122" cy="509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F4739D3-CF1F-F541-B60E-19EBF6648D4D}"/>
              </a:ext>
            </a:extLst>
          </p:cNvPr>
          <p:cNvSpPr txBox="1"/>
          <p:nvPr/>
        </p:nvSpPr>
        <p:spPr>
          <a:xfrm>
            <a:off x="8832657" y="2630499"/>
            <a:ext cx="2708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Snow albedo? (</a:t>
            </a:r>
            <a:r>
              <a:rPr lang="en-US" dirty="0" err="1"/>
              <a:t>Zender</a:t>
            </a:r>
            <a:r>
              <a:rPr lang="en-US" dirty="0"/>
              <a:t>/Cheng)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07A262C-C30D-D14D-91F9-70F2A3F3994D}"/>
              </a:ext>
            </a:extLst>
          </p:cNvPr>
          <p:cNvSpPr/>
          <p:nvPr/>
        </p:nvSpPr>
        <p:spPr>
          <a:xfrm>
            <a:off x="1805354" y="157770"/>
            <a:ext cx="1427588" cy="679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Already completed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9E818A4-5E18-CF4B-BAD2-D9CB145E1A4B}"/>
              </a:ext>
            </a:extLst>
          </p:cNvPr>
          <p:cNvSpPr/>
          <p:nvPr/>
        </p:nvSpPr>
        <p:spPr>
          <a:xfrm>
            <a:off x="3557318" y="159642"/>
            <a:ext cx="1827957" cy="679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Immediate work (through 5/31)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1FD2C58-8E7A-2444-AE52-A25AAA432039}"/>
              </a:ext>
            </a:extLst>
          </p:cNvPr>
          <p:cNvSpPr/>
          <p:nvPr/>
        </p:nvSpPr>
        <p:spPr>
          <a:xfrm>
            <a:off x="5897598" y="159643"/>
            <a:ext cx="2585273" cy="684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Deliverable by feature freeze deadline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C523C32-1AEF-644C-8726-EE56A62BD2A0}"/>
              </a:ext>
            </a:extLst>
          </p:cNvPr>
          <p:cNvSpPr/>
          <p:nvPr/>
        </p:nvSpPr>
        <p:spPr>
          <a:xfrm>
            <a:off x="8956311" y="159644"/>
            <a:ext cx="2585273" cy="816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Important but likely not feasible by June 30 with current resources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7C76567-27AB-3C49-A927-EDC0F422D624}"/>
              </a:ext>
            </a:extLst>
          </p:cNvPr>
          <p:cNvSpPr/>
          <p:nvPr/>
        </p:nvSpPr>
        <p:spPr>
          <a:xfrm>
            <a:off x="0" y="146216"/>
            <a:ext cx="1609612" cy="679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BGC efforts (V1/V2)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494E851-7964-6D46-A363-9FC81329D1FD}"/>
              </a:ext>
            </a:extLst>
          </p:cNvPr>
          <p:cNvCxnSpPr>
            <a:cxnSpLocks/>
          </p:cNvCxnSpPr>
          <p:nvPr/>
        </p:nvCxnSpPr>
        <p:spPr>
          <a:xfrm flipH="1" flipV="1">
            <a:off x="-1" y="1349684"/>
            <a:ext cx="11739119" cy="5094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4150531E-BD88-0C4D-83AE-635732A09975}"/>
              </a:ext>
            </a:extLst>
          </p:cNvPr>
          <p:cNvSpPr txBox="1"/>
          <p:nvPr/>
        </p:nvSpPr>
        <p:spPr>
          <a:xfrm>
            <a:off x="5773159" y="2605870"/>
            <a:ext cx="2708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Stream temperature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Sediment transport</a:t>
            </a:r>
          </a:p>
        </p:txBody>
      </p:sp>
    </p:spTree>
    <p:extLst>
      <p:ext uri="{BB962C8B-B14F-4D97-AF65-F5344CB8AC3E}">
        <p14:creationId xmlns:p14="http://schemas.microsoft.com/office/powerpoint/2010/main" val="3031777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B8B73-A712-2C48-A3A5-64EC211CB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 from v1 BGC campaign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B84B7-710B-7442-AFA1-8AEE5E1B6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Verification spreadsheet</a:t>
            </a:r>
            <a:endParaRPr lang="en-US" dirty="0"/>
          </a:p>
          <a:p>
            <a:r>
              <a:rPr lang="en-US" dirty="0"/>
              <a:t>Need to stress-test diagnostics workflow much earlier (i.e. before production)</a:t>
            </a:r>
          </a:p>
          <a:p>
            <a:r>
              <a:rPr lang="en-US" dirty="0"/>
              <a:t>Need routine checks for mass conservation</a:t>
            </a:r>
          </a:p>
        </p:txBody>
      </p:sp>
    </p:spTree>
    <p:extLst>
      <p:ext uri="{BB962C8B-B14F-4D97-AF65-F5344CB8AC3E}">
        <p14:creationId xmlns:p14="http://schemas.microsoft.com/office/powerpoint/2010/main" val="4137443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192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Lessons learned from v1 BGC campaign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Burrows, Susannah</dc:creator>
  <cp:lastModifiedBy>Reshel, Tanya J.</cp:lastModifiedBy>
  <cp:revision>49</cp:revision>
  <dcterms:created xsi:type="dcterms:W3CDTF">2019-03-20T16:13:06Z</dcterms:created>
  <dcterms:modified xsi:type="dcterms:W3CDTF">2019-04-02T20:45:37Z</dcterms:modified>
</cp:coreProperties>
</file>