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6"/>
  </p:notesMasterIdLst>
  <p:sldIdLst>
    <p:sldId id="259" r:id="rId2"/>
    <p:sldId id="261" r:id="rId3"/>
    <p:sldId id="263" r:id="rId4"/>
    <p:sldId id="264" r:id="rId5"/>
    <p:sldId id="262" r:id="rId6"/>
    <p:sldId id="666" r:id="rId7"/>
    <p:sldId id="667" r:id="rId8"/>
    <p:sldId id="668" r:id="rId9"/>
    <p:sldId id="669" r:id="rId10"/>
    <p:sldId id="670" r:id="rId11"/>
    <p:sldId id="671" r:id="rId12"/>
    <p:sldId id="672" r:id="rId13"/>
    <p:sldId id="673" r:id="rId14"/>
    <p:sldId id="26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7"/>
    <p:restoredTop sz="91398"/>
  </p:normalViewPr>
  <p:slideViewPr>
    <p:cSldViewPr snapToGrid="0" snapToObjects="1">
      <p:cViewPr varScale="1">
        <p:scale>
          <a:sx n="94" d="100"/>
          <a:sy n="94" d="100"/>
        </p:scale>
        <p:origin x="223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0E587-7F92-1B44-8F1B-3CF61C8665E6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A2462-C8CD-8049-A7AC-08B8D01D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6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A2462-C8CD-8049-A7AC-08B8D01D8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7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A2462-C8CD-8049-A7AC-08B8D01D82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9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A2FF-7AAC-DC45-B64D-ACC783F3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107" y="513347"/>
            <a:ext cx="6858000" cy="9060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74625-449E-6B48-BD08-72CABD761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07" y="2071693"/>
            <a:ext cx="6858000" cy="16552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24FE5-AECB-4844-9CBF-3B384C2E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6227322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D649-4EBD-4745-9D4E-0A4A1196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6461985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59D3-F6B5-4C4D-82B2-7F6AD6C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E5241-1053-F341-B1FE-EC2247ACC6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2F5597"/>
              </a:buClr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189D4E-A898-C14C-A486-1256D544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6227322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E97741-3355-4647-ADE7-5F49D58E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6461985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C321-AD92-3F4B-B759-FEAD5ED7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2D4F-7025-664A-93EA-E58421883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2F5597"/>
              </a:buClr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FE143-38B7-6245-BDC0-9271CCD69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  <a:prstGeom prst="rect">
            <a:avLst/>
          </a:prstGeom>
        </p:spPr>
        <p:txBody>
          <a:bodyPr/>
          <a:lstStyle>
            <a:lvl1pPr marL="609585" indent="-609585">
              <a:buClr>
                <a:srgbClr val="2F5597"/>
              </a:buClr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CFE4A65-438E-CA4E-83CA-049D5968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6227322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905EFF-C1A1-0E47-8537-0E43799E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6461985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8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70B0-6463-314C-AD9C-B49D813C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3D001-9566-514D-B37B-3DAAD3FCC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8DEFF-3AD6-414D-937C-E6A0F5874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2F5597"/>
              </a:buClr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8CC1C-312B-ED4A-8B60-48FCBA90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6BBE5-AEC0-634C-9137-FF44580D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2F5597"/>
              </a:buClr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0A63C2-4D5E-CB4E-9E19-BCF23C40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6227322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63422-3F22-F642-BCEB-2A2F98C9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6461985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4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0F86-2F15-8241-9C1A-915CE897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BA2794-6E86-864A-B28E-33F9D883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6227322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346274-ECAC-EB41-B528-D249E87B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6461985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89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2CD441-6C05-C242-855A-9F8E3349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6227322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3475-DE9D-814E-987A-FD103CD5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6461985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5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2178-D592-AC41-9731-F26B69C4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1"/>
            <a:ext cx="7028721" cy="1242396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0C900-D42C-E340-8363-CDCE68567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622465-8D92-4645-87AA-C6605ECB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6227322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E9F95F-3B3F-354E-A15A-74A5BC6A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6461985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9079922-D088-D84B-B0E8-89B73E222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9138" y="2057400"/>
            <a:ext cx="3887788" cy="3683000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2F5597"/>
              </a:buClr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34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54B2-1FAA-DF42-9740-9FD2E7E1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77" y="4956629"/>
            <a:ext cx="7324354" cy="554025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93CD1-3402-0A40-AED9-EDF932E44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63" y="1985433"/>
            <a:ext cx="7334069" cy="2846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A0C63-D8A6-3046-A8BD-B32F469A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5635504"/>
            <a:ext cx="7322766" cy="364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F451CD2-21FB-A941-9ADD-66ECF736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6227322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4/2/2019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9D4259-3321-3143-92D7-0928104B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6461985"/>
            <a:ext cx="2057400" cy="234663"/>
          </a:xfrm>
          <a:prstGeom prst="rect">
            <a:avLst/>
          </a:prstGeom>
        </p:spPr>
        <p:txBody>
          <a:bodyPr/>
          <a:lstStyle>
            <a:lvl1pPr algn="ctr">
              <a:defRPr sz="707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3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2CF50-3C3E-9844-9921-66A1A4381C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1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None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48B4-08B5-5642-B29C-EDCC0E09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4843"/>
            <a:ext cx="7784757" cy="974533"/>
          </a:xfrm>
        </p:spPr>
        <p:txBody>
          <a:bodyPr>
            <a:normAutofit/>
          </a:bodyPr>
          <a:lstStyle/>
          <a:p>
            <a:r>
              <a:rPr lang="en-US" dirty="0"/>
              <a:t>North American Grid: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45933-2911-2B4E-91B7-DBE1D9E13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465" y="2120631"/>
            <a:ext cx="3093396" cy="398834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4472C4">
                    <a:lumMod val="75000"/>
                  </a:srgbClr>
                </a:solidFill>
                <a:ea typeface="+mj-ea"/>
              </a:rPr>
              <a:t>Feedback sought from</a:t>
            </a:r>
          </a:p>
          <a:p>
            <a:pPr algn="ctr"/>
            <a:r>
              <a:rPr lang="en-US" sz="3600" b="1" dirty="0">
                <a:solidFill>
                  <a:srgbClr val="4472C4">
                    <a:lumMod val="75000"/>
                  </a:srgbClr>
                </a:solidFill>
                <a:ea typeface="+mj-ea"/>
              </a:rPr>
              <a:t> YOU </a:t>
            </a:r>
          </a:p>
          <a:p>
            <a:pPr algn="ctr"/>
            <a:r>
              <a:rPr lang="en-US" sz="3600" b="1" dirty="0">
                <a:solidFill>
                  <a:srgbClr val="4472C4">
                    <a:lumMod val="75000"/>
                  </a:srgbClr>
                </a:solidFill>
                <a:ea typeface="+mj-ea"/>
              </a:rPr>
              <a:t>to finalize shape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019DC-FDE9-C049-984E-892C7404F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7" t="19717" r="17943" b="20283"/>
          <a:stretch/>
        </p:blipFill>
        <p:spPr>
          <a:xfrm>
            <a:off x="3540868" y="1556426"/>
            <a:ext cx="5603132" cy="526686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44527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15EC-BC6E-EE47-9685-5E2BA928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185"/>
            <a:ext cx="8516938" cy="1325033"/>
          </a:xfrm>
        </p:spPr>
        <p:txBody>
          <a:bodyPr/>
          <a:lstStyle/>
          <a:p>
            <a:r>
              <a:rPr lang="en-US" dirty="0"/>
              <a:t>What biases might be improved by moving the high resolution region North? (</a:t>
            </a:r>
            <a:r>
              <a:rPr lang="en-US" dirty="0" err="1"/>
              <a:t>Wuyin</a:t>
            </a:r>
            <a:r>
              <a:rPr lang="en-US" dirty="0"/>
              <a:t> Lin)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7B895-E717-714F-82DD-E1B3E31C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63185"/>
            <a:ext cx="4498976" cy="457201"/>
          </a:xfrm>
        </p:spPr>
        <p:txBody>
          <a:bodyPr/>
          <a:lstStyle/>
          <a:p>
            <a:r>
              <a:rPr lang="en-US" dirty="0"/>
              <a:t>DECKv1b_HIST_ENS - Low 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EE8B3-26FB-9443-9D16-30EB6DFAE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7200" y="1763185"/>
            <a:ext cx="4876800" cy="457201"/>
          </a:xfrm>
        </p:spPr>
        <p:txBody>
          <a:bodyPr/>
          <a:lstStyle/>
          <a:p>
            <a:r>
              <a:rPr lang="en-US" dirty="0"/>
              <a:t>B1950hi_noCNT_Y26to55-obs - </a:t>
            </a:r>
            <a:r>
              <a:rPr lang="en-US" dirty="0" err="1"/>
              <a:t>HiRes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1439F4-3D82-7C47-8A9E-2F0653AF9B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1333" y="2142814"/>
            <a:ext cx="3470353" cy="4685889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F533B69-CDB0-4640-B05F-AAB91397303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61467" y="2172110"/>
            <a:ext cx="3470353" cy="46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32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15EC-BC6E-EE47-9685-5E2BA928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185"/>
            <a:ext cx="8516938" cy="1325033"/>
          </a:xfrm>
        </p:spPr>
        <p:txBody>
          <a:bodyPr/>
          <a:lstStyle/>
          <a:p>
            <a:r>
              <a:rPr lang="en-US" dirty="0"/>
              <a:t>What biases might be improved by moving the high resolution region North? (</a:t>
            </a:r>
            <a:r>
              <a:rPr lang="en-US" dirty="0" err="1"/>
              <a:t>Wuyin</a:t>
            </a:r>
            <a:r>
              <a:rPr lang="en-US" dirty="0"/>
              <a:t> Lin)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7B895-E717-714F-82DD-E1B3E31C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63185"/>
            <a:ext cx="4498976" cy="457201"/>
          </a:xfrm>
        </p:spPr>
        <p:txBody>
          <a:bodyPr/>
          <a:lstStyle/>
          <a:p>
            <a:r>
              <a:rPr lang="en-US" dirty="0"/>
              <a:t>DECKv1b_HIST_ENS - Low 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EE8B3-26FB-9443-9D16-30EB6DFAE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7200" y="1763185"/>
            <a:ext cx="4876800" cy="457201"/>
          </a:xfrm>
        </p:spPr>
        <p:txBody>
          <a:bodyPr/>
          <a:lstStyle/>
          <a:p>
            <a:r>
              <a:rPr lang="en-US" dirty="0"/>
              <a:t>B1950hi_noCNT_Y26to55-obs - </a:t>
            </a:r>
            <a:r>
              <a:rPr lang="en-US" dirty="0" err="1"/>
              <a:t>HiRes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123AE45-030A-0C4E-8F36-E7F348EC51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8267" y="2158008"/>
            <a:ext cx="3468605" cy="469999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D59BADD-0CAC-C24A-B984-FDD0F2D30B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51023" y="2158008"/>
            <a:ext cx="3480798" cy="46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15EC-BC6E-EE47-9685-5E2BA928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185"/>
            <a:ext cx="8516938" cy="1325033"/>
          </a:xfrm>
        </p:spPr>
        <p:txBody>
          <a:bodyPr/>
          <a:lstStyle/>
          <a:p>
            <a:r>
              <a:rPr lang="en-US" dirty="0"/>
              <a:t>What biases might be improved by moving the high resolution region North? (</a:t>
            </a:r>
            <a:r>
              <a:rPr lang="en-US" dirty="0" err="1"/>
              <a:t>Wuyin</a:t>
            </a:r>
            <a:r>
              <a:rPr lang="en-US" dirty="0"/>
              <a:t> Lin)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7B895-E717-714F-82DD-E1B3E31C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63185"/>
            <a:ext cx="4498976" cy="457201"/>
          </a:xfrm>
        </p:spPr>
        <p:txBody>
          <a:bodyPr/>
          <a:lstStyle/>
          <a:p>
            <a:r>
              <a:rPr lang="en-US" dirty="0"/>
              <a:t>DECKv1b_HIST_ENS - Low 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EE8B3-26FB-9443-9D16-30EB6DFAE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7200" y="1763185"/>
            <a:ext cx="4876800" cy="457201"/>
          </a:xfrm>
        </p:spPr>
        <p:txBody>
          <a:bodyPr/>
          <a:lstStyle/>
          <a:p>
            <a:r>
              <a:rPr lang="en-US" dirty="0"/>
              <a:t>B1950hi_noCNT_Y26to55-obs - </a:t>
            </a:r>
            <a:r>
              <a:rPr lang="en-US" dirty="0" err="1"/>
              <a:t>HiRes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C7E64C3-09B5-3744-8EA5-68261825E8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5199" y="2184756"/>
            <a:ext cx="3436005" cy="464764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F3A1D5-BFDB-1043-AAFC-65B630BB1DC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95334" y="2210350"/>
            <a:ext cx="3429976" cy="464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3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15EC-BC6E-EE47-9685-5E2BA928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185"/>
            <a:ext cx="8516938" cy="1325033"/>
          </a:xfrm>
        </p:spPr>
        <p:txBody>
          <a:bodyPr/>
          <a:lstStyle/>
          <a:p>
            <a:r>
              <a:rPr lang="en-US" dirty="0"/>
              <a:t>What biases might be improved by moving the high resolution region North? (</a:t>
            </a:r>
            <a:r>
              <a:rPr lang="en-US" dirty="0" err="1"/>
              <a:t>Wuyin</a:t>
            </a:r>
            <a:r>
              <a:rPr lang="en-US" dirty="0"/>
              <a:t> Lin)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7B895-E717-714F-82DD-E1B3E31C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63185"/>
            <a:ext cx="4498976" cy="457201"/>
          </a:xfrm>
        </p:spPr>
        <p:txBody>
          <a:bodyPr/>
          <a:lstStyle/>
          <a:p>
            <a:r>
              <a:rPr lang="en-US" dirty="0"/>
              <a:t>DECKv1b_HIST_ENS - Low 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EE8B3-26FB-9443-9D16-30EB6DFAE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7200" y="1763185"/>
            <a:ext cx="4876800" cy="457201"/>
          </a:xfrm>
        </p:spPr>
        <p:txBody>
          <a:bodyPr/>
          <a:lstStyle/>
          <a:p>
            <a:r>
              <a:rPr lang="en-US" dirty="0"/>
              <a:t>B1950hi_noCNT_Y26to55-obs - </a:t>
            </a:r>
            <a:r>
              <a:rPr lang="en-US" dirty="0" err="1"/>
              <a:t>HiRes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42F133C-55EC-C649-9DCD-954107203E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2133" y="2203896"/>
            <a:ext cx="3434739" cy="465410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6DEB09-1F09-AF47-8A91-D0A8FF1E9D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09234" y="2202834"/>
            <a:ext cx="3434739" cy="46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7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48B4-08B5-5642-B29C-EDCC0E09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4843"/>
            <a:ext cx="7784757" cy="974533"/>
          </a:xfrm>
        </p:spPr>
        <p:txBody>
          <a:bodyPr>
            <a:normAutofit fontScale="90000"/>
          </a:bodyPr>
          <a:lstStyle/>
          <a:p>
            <a:r>
              <a:rPr lang="en-US" dirty="0"/>
              <a:t>North American Grid:</a:t>
            </a:r>
            <a:br>
              <a:rPr lang="en-US" dirty="0"/>
            </a:br>
            <a:r>
              <a:rPr lang="en-US" dirty="0"/>
              <a:t>Overview of Grid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45933-2911-2B4E-91B7-DBE1D9E13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589" y="5202345"/>
            <a:ext cx="8630822" cy="97453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https://acme-</a:t>
            </a:r>
            <a:r>
              <a:rPr lang="en-US" sz="2800" dirty="0" err="1"/>
              <a:t>climate.atlassian.net</a:t>
            </a:r>
            <a:r>
              <a:rPr lang="en-US" sz="2800" dirty="0"/>
              <a:t>/wiki/spaces/ATM/pages/831620987/</a:t>
            </a:r>
            <a:r>
              <a:rPr lang="en-US" sz="2800" dirty="0" err="1"/>
              <a:t>Regionally+Refined+North+American+Grid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F66CD-399F-3743-9D51-1FDBE6CD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7" y="1706731"/>
            <a:ext cx="8056605" cy="344453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3121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48B4-08B5-5642-B29C-EDCC0E09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4843"/>
            <a:ext cx="7784757" cy="974533"/>
          </a:xfrm>
        </p:spPr>
        <p:txBody>
          <a:bodyPr>
            <a:normAutofit fontScale="90000"/>
          </a:bodyPr>
          <a:lstStyle/>
          <a:p>
            <a:r>
              <a:rPr lang="en-US"/>
              <a:t>North American Grid:</a:t>
            </a:r>
            <a:br>
              <a:rPr lang="en-US"/>
            </a:br>
            <a:r>
              <a:rPr lang="en-US"/>
              <a:t>Insights from CONUS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165D3-B30A-B344-83AC-E92E9BD72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" t="6274" r="1852" b="7076"/>
          <a:stretch/>
        </p:blipFill>
        <p:spPr>
          <a:xfrm>
            <a:off x="0" y="1417485"/>
            <a:ext cx="9235440" cy="544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33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48B4-08B5-5642-B29C-EDCC0E09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4843"/>
            <a:ext cx="7784757" cy="974533"/>
          </a:xfrm>
        </p:spPr>
        <p:txBody>
          <a:bodyPr>
            <a:normAutofit fontScale="90000"/>
          </a:bodyPr>
          <a:lstStyle/>
          <a:p>
            <a:r>
              <a:rPr lang="en-US" dirty="0"/>
              <a:t>North American Grid:</a:t>
            </a:r>
            <a:br>
              <a:rPr lang="en-US" dirty="0"/>
            </a:br>
            <a:r>
              <a:rPr lang="en-US" dirty="0"/>
              <a:t>Insights from CONUS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45933-2911-2B4E-91B7-DBE1D9E13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518" y="5271510"/>
            <a:ext cx="8586963" cy="16552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Higher resolution topography impacts climate and convective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55A17-6B6E-AB49-92B9-C6531CD97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17" t="31064" r="26770" b="40177"/>
          <a:stretch/>
        </p:blipFill>
        <p:spPr>
          <a:xfrm>
            <a:off x="70654" y="2189000"/>
            <a:ext cx="2771481" cy="1972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BE5A8F-B3D3-8B42-B5ED-D9927C8A9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58" t="59919" r="27001" b="2"/>
          <a:stretch/>
        </p:blipFill>
        <p:spPr>
          <a:xfrm>
            <a:off x="2842134" y="1971099"/>
            <a:ext cx="3267227" cy="2748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AFA1F3-9E19-B946-A5E4-99378B46B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82" r="24752" b="68062"/>
          <a:stretch/>
        </p:blipFill>
        <p:spPr>
          <a:xfrm>
            <a:off x="6128816" y="2189000"/>
            <a:ext cx="3015184" cy="21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60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7BBCE-9F82-D64B-9B69-6D6372E9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185"/>
            <a:ext cx="6011333" cy="1325033"/>
          </a:xfrm>
        </p:spPr>
        <p:txBody>
          <a:bodyPr/>
          <a:lstStyle/>
          <a:p>
            <a:r>
              <a:rPr lang="en-US" dirty="0"/>
              <a:t>North American Grid: Insights from CONUS</a:t>
            </a:r>
            <a:br>
              <a:rPr lang="en-US" sz="2000" dirty="0"/>
            </a:b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C37DEA-B2E6-6543-ABDA-7B53C1E65D5A}"/>
              </a:ext>
            </a:extLst>
          </p:cNvPr>
          <p:cNvSpPr txBox="1"/>
          <p:nvPr/>
        </p:nvSpPr>
        <p:spPr>
          <a:xfrm>
            <a:off x="169334" y="1950070"/>
            <a:ext cx="87206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Process-based studies of convective storms and diurnal cycle of precipitation: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Minghaui</a:t>
            </a:r>
            <a:r>
              <a:rPr lang="en-US" dirty="0"/>
              <a:t> Zhang, </a:t>
            </a:r>
            <a:r>
              <a:rPr lang="en-US" dirty="0" err="1"/>
              <a:t>Xue</a:t>
            </a:r>
            <a:r>
              <a:rPr lang="en-US" dirty="0"/>
              <a:t> Zheng and </a:t>
            </a:r>
            <a:r>
              <a:rPr lang="en-US" dirty="0" err="1"/>
              <a:t>Shaocheng</a:t>
            </a:r>
            <a:r>
              <a:rPr lang="en-US" dirty="0"/>
              <a:t> </a:t>
            </a:r>
            <a:r>
              <a:rPr lang="en-US" dirty="0" err="1"/>
              <a:t>Xie</a:t>
            </a:r>
            <a:r>
              <a:rPr lang="en-US" dirty="0"/>
              <a:t> (LLNL), </a:t>
            </a:r>
            <a:r>
              <a:rPr lang="en-US" dirty="0" err="1"/>
              <a:t>Wuyin</a:t>
            </a:r>
            <a:r>
              <a:rPr lang="en-US" dirty="0"/>
              <a:t> Lin (BNL):  Using ARM data and 3DVAR Analysis to Understand Precipitation and Large-Scale Circulation Bias in E3SM Simulations during MC3E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Zhe</a:t>
            </a:r>
            <a:r>
              <a:rPr lang="en-US" dirty="0"/>
              <a:t> Feng, </a:t>
            </a:r>
            <a:r>
              <a:rPr lang="en-US" dirty="0" err="1"/>
              <a:t>Guangxing</a:t>
            </a:r>
            <a:r>
              <a:rPr lang="en-US" dirty="0"/>
              <a:t> Lin, </a:t>
            </a:r>
            <a:r>
              <a:rPr lang="en-US" dirty="0" err="1"/>
              <a:t>Jiwen</a:t>
            </a:r>
            <a:r>
              <a:rPr lang="en-US" dirty="0"/>
              <a:t> Fan (PNNL) for seasonal MCS triggering and propagation</a:t>
            </a:r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Climate-related studies of CONUS region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Qi Tang and coauthors for Regionally refined capability in E3SM Atmosphere Model Version 1 (EAMv1) and applications for high-resolution modelling </a:t>
            </a:r>
          </a:p>
          <a:p>
            <a:pPr lvl="1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6D6476-84C0-3E48-BE97-DB359C8DD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067" y="4841374"/>
            <a:ext cx="3848099" cy="201411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C4CCD8F-9BAF-5141-83C5-6065DDF95942}"/>
              </a:ext>
            </a:extLst>
          </p:cNvPr>
          <p:cNvSpPr/>
          <p:nvPr/>
        </p:nvSpPr>
        <p:spPr>
          <a:xfrm>
            <a:off x="2760133" y="6611779"/>
            <a:ext cx="18118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Tang et al (submitted)</a:t>
            </a:r>
          </a:p>
        </p:txBody>
      </p:sp>
    </p:spTree>
    <p:extLst>
      <p:ext uri="{BB962C8B-B14F-4D97-AF65-F5344CB8AC3E}">
        <p14:creationId xmlns:p14="http://schemas.microsoft.com/office/powerpoint/2010/main" val="3799325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848B4-08B5-5642-B29C-EDCC0E09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448" y="640263"/>
            <a:ext cx="391595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North American Grid:</a:t>
            </a:r>
            <a:b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Motivating Factors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08096-9368-2542-9231-86F0CF9CA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53929"/>
            <a:ext cx="4441615" cy="524084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8845933-2911-2B4E-91B7-DBE1D9E13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927" y="2121763"/>
            <a:ext cx="3926617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defTabSz="914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cs typeface="+mn-cs"/>
              </a:rPr>
              <a:t>Captures contribution of North American rivers to water cycle of United States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F2CEF0-5EC4-D645-9118-ECD454829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8851" y="3803410"/>
            <a:ext cx="4581395" cy="2733597"/>
          </a:xfrm>
          <a:prstGeom prst="rect">
            <a:avLst/>
          </a:prstGeom>
        </p:spPr>
      </p:pic>
      <p:pic>
        <p:nvPicPr>
          <p:cNvPr id="7" name="1024x576_MP4_6638484337841452145.mp4">
            <a:hlinkClick r:id="" action="ppaction://media"/>
            <a:extLst>
              <a:ext uri="{FF2B5EF4-FFF2-40B4-BE49-F238E27FC236}">
                <a16:creationId xmlns:a16="http://schemas.microsoft.com/office/drawing/2014/main" id="{F503379D-8987-FD4E-82D1-E80C5C3885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0074" y="3857826"/>
            <a:ext cx="4793926" cy="26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9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48B4-08B5-5642-B29C-EDCC0E09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4013" y="138987"/>
            <a:ext cx="2604387" cy="18462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North American Grid: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Motivating Factors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8E1B4-965B-1744-AA43-1FD151B3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4684233" cy="309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1B7E7-0578-6441-9CF0-6752A8C74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0587"/>
            <a:ext cx="4914013" cy="3773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A908A-5CF7-D24E-955C-EE9122EE23CA}"/>
              </a:ext>
            </a:extLst>
          </p:cNvPr>
          <p:cNvSpPr txBox="1"/>
          <p:nvPr/>
        </p:nvSpPr>
        <p:spPr>
          <a:xfrm>
            <a:off x="4914013" y="2043940"/>
            <a:ext cx="40267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upstream Storm Tracks for Landfalling Tropical Cyclones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Gulf of Mexico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Western North Atlantic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Benefits moisture transport to central and eastern US (important for warm season precipitation east of Rockies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North American Monsoon including Gulf of California &amp; Sierra Madre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Hypothesis:  Increased resolution over Canadian Rockies will steer polar jet stream and impact precipitation in Northeastern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39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FA760-3630-9640-BC1F-7DD72DFC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ans-serif"/>
                <a:cs typeface="Sans-serif"/>
              </a:rPr>
              <a:t>Proposed North America grid </a:t>
            </a:r>
            <a:br>
              <a:rPr lang="en-US" dirty="0">
                <a:latin typeface="Sans-serif"/>
                <a:cs typeface="Sans-serif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DEB6-A157-6349-81FF-60CFA759D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Encompasses CONUS domain</a:t>
            </a:r>
          </a:p>
          <a:p>
            <a:r>
              <a:rPr lang="en-US" dirty="0"/>
              <a:t>Can be used to further study topography, fresh water flow, and high latitude processes on continental climate</a:t>
            </a:r>
          </a:p>
          <a:p>
            <a:r>
              <a:rPr lang="en-US" dirty="0"/>
              <a:t>Total number of elements:  ~14,000</a:t>
            </a:r>
          </a:p>
          <a:p>
            <a:pPr lvl="1"/>
            <a:r>
              <a:rPr lang="en-US" dirty="0"/>
              <a:t>Elements in 1-degree:  5,400</a:t>
            </a:r>
          </a:p>
          <a:p>
            <a:pPr lvl="1"/>
            <a:r>
              <a:rPr lang="en-US" dirty="0"/>
              <a:t>Elements in 1/4-degree: 86,400</a:t>
            </a:r>
          </a:p>
          <a:p>
            <a:pPr lvl="1"/>
            <a:r>
              <a:rPr lang="en-US" dirty="0"/>
              <a:t>Elements in CONUS:  9,905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ACDA4-9393-AF46-95A1-7EB78036D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4" t="18309" r="19156" b="17288"/>
          <a:stretch/>
        </p:blipFill>
        <p:spPr>
          <a:xfrm>
            <a:off x="6034770" y="3439478"/>
            <a:ext cx="2711520" cy="2834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29CD1A-543D-CA4C-93FA-D396D3F757E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20521" r="14017" b="16270"/>
          <a:stretch/>
        </p:blipFill>
        <p:spPr>
          <a:xfrm>
            <a:off x="4713070" y="5550961"/>
            <a:ext cx="1248364" cy="94085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F4A4DB85-67C8-6E4E-B3A5-6C276EBA6A5A}"/>
              </a:ext>
            </a:extLst>
          </p:cNvPr>
          <p:cNvSpPr/>
          <p:nvPr/>
        </p:nvSpPr>
        <p:spPr>
          <a:xfrm rot="20145778">
            <a:off x="5878974" y="5474322"/>
            <a:ext cx="1027094" cy="294223"/>
          </a:xfrm>
          <a:prstGeom prst="rightArrow">
            <a:avLst>
              <a:gd name="adj1" fmla="val 50000"/>
              <a:gd name="adj2" fmla="val 1182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23000F21-AAE5-B640-8F06-38054682474E}"/>
              </a:ext>
            </a:extLst>
          </p:cNvPr>
          <p:cNvSpPr/>
          <p:nvPr/>
        </p:nvSpPr>
        <p:spPr>
          <a:xfrm rot="19796118">
            <a:off x="6108461" y="3948459"/>
            <a:ext cx="1200110" cy="618103"/>
          </a:xfrm>
          <a:prstGeom prst="donut">
            <a:avLst>
              <a:gd name="adj" fmla="val 7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8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15EC-BC6E-EE47-9685-5E2BA928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185"/>
            <a:ext cx="8516938" cy="1325033"/>
          </a:xfrm>
        </p:spPr>
        <p:txBody>
          <a:bodyPr/>
          <a:lstStyle/>
          <a:p>
            <a:r>
              <a:rPr lang="en-US" dirty="0"/>
              <a:t>What biases might be improved by moving the high resolution region North? (</a:t>
            </a:r>
            <a:r>
              <a:rPr lang="en-US" dirty="0" err="1"/>
              <a:t>Wuyin</a:t>
            </a:r>
            <a:r>
              <a:rPr lang="en-US" dirty="0"/>
              <a:t> Lin)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7B895-E717-714F-82DD-E1B3E31C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63185"/>
            <a:ext cx="4498976" cy="457201"/>
          </a:xfrm>
        </p:spPr>
        <p:txBody>
          <a:bodyPr/>
          <a:lstStyle/>
          <a:p>
            <a:r>
              <a:rPr lang="en-US" dirty="0"/>
              <a:t>DECKv1b_HIST_ENS - Low 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ECAEA6-ABC3-0D4B-BF47-CDAED4D2FB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0267" y="2168036"/>
            <a:ext cx="3497703" cy="468996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D94E6AC-3019-B641-9B21-206D7B12FA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24400" y="2141308"/>
            <a:ext cx="3491620" cy="4689963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E905EA5-6CAD-2542-86CD-613956254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7200" y="1763185"/>
            <a:ext cx="4876800" cy="457201"/>
          </a:xfrm>
        </p:spPr>
        <p:txBody>
          <a:bodyPr/>
          <a:lstStyle/>
          <a:p>
            <a:r>
              <a:rPr lang="en-US" dirty="0"/>
              <a:t>B1950hi_noCNT_Y26to55-obs - </a:t>
            </a:r>
            <a:r>
              <a:rPr lang="en-US" dirty="0" err="1"/>
              <a:t>HiRes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26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15EC-BC6E-EE47-9685-5E2BA928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185"/>
            <a:ext cx="8516938" cy="1325033"/>
          </a:xfrm>
        </p:spPr>
        <p:txBody>
          <a:bodyPr/>
          <a:lstStyle/>
          <a:p>
            <a:r>
              <a:rPr lang="en-US" dirty="0"/>
              <a:t>What biases might be improved by moving the high resolution region North? (</a:t>
            </a:r>
            <a:r>
              <a:rPr lang="en-US" dirty="0" err="1"/>
              <a:t>Wuyin</a:t>
            </a:r>
            <a:r>
              <a:rPr lang="en-US" dirty="0"/>
              <a:t> Lin)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7B895-E717-714F-82DD-E1B3E31C7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63185"/>
            <a:ext cx="4498976" cy="457201"/>
          </a:xfrm>
        </p:spPr>
        <p:txBody>
          <a:bodyPr/>
          <a:lstStyle/>
          <a:p>
            <a:r>
              <a:rPr lang="en-US" dirty="0"/>
              <a:t>DECKv1b_HIST_ENS - Low 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EE8B3-26FB-9443-9D16-30EB6DFAE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7200" y="1763185"/>
            <a:ext cx="4876800" cy="457201"/>
          </a:xfrm>
        </p:spPr>
        <p:txBody>
          <a:bodyPr/>
          <a:lstStyle/>
          <a:p>
            <a:r>
              <a:rPr lang="en-US" dirty="0"/>
              <a:t>B1950hi_noCNT_Y26to55-obs - </a:t>
            </a:r>
            <a:r>
              <a:rPr lang="en-US" dirty="0" err="1"/>
              <a:t>HiRes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79D67A-0368-2841-8F3E-2DF237ADEC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48798" y="2185711"/>
            <a:ext cx="3422586" cy="466826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7CAAAD-5D84-074D-BE5A-CAD83220C6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0933" y="2189736"/>
            <a:ext cx="3422586" cy="46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4027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450</Words>
  <Application>Microsoft Office PowerPoint</Application>
  <PresentationFormat>On-screen Show (4:3)</PresentationFormat>
  <Paragraphs>55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Sans-serif</vt:lpstr>
      <vt:lpstr>Custom Design</vt:lpstr>
      <vt:lpstr>North American Grid:</vt:lpstr>
      <vt:lpstr>North American Grid: Insights from CONUS</vt:lpstr>
      <vt:lpstr>North American Grid: Insights from CONUS</vt:lpstr>
      <vt:lpstr>North American Grid: Insights from CONUS </vt:lpstr>
      <vt:lpstr>North American Grid: Motivating Factors</vt:lpstr>
      <vt:lpstr>North American Grid: Motivating Factors</vt:lpstr>
      <vt:lpstr>Proposed North America grid  </vt:lpstr>
      <vt:lpstr>What biases might be improved by moving the high resolution region North? (Wuyin Lin)</vt:lpstr>
      <vt:lpstr>What biases might be improved by moving the high resolution region North? (Wuyin Lin)</vt:lpstr>
      <vt:lpstr>What biases might be improved by moving the high resolution region North? (Wuyin Lin)</vt:lpstr>
      <vt:lpstr>What biases might be improved by moving the high resolution region North? (Wuyin Lin)</vt:lpstr>
      <vt:lpstr>What biases might be improved by moving the high resolution region North? (Wuyin Lin)</vt:lpstr>
      <vt:lpstr>What biases might be improved by moving the high resolution region North? (Wuyin Lin)</vt:lpstr>
      <vt:lpstr>North American Grid: Overview of Grid Design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American Grid:</dc:title>
  <dc:creator>Roesler, Erika Louise</dc:creator>
  <cp:lastModifiedBy>Reshel, Tanya J.</cp:lastModifiedBy>
  <cp:revision>9</cp:revision>
  <dcterms:created xsi:type="dcterms:W3CDTF">2019-03-19T16:32:43Z</dcterms:created>
  <dcterms:modified xsi:type="dcterms:W3CDTF">2019-04-02T15:53:03Z</dcterms:modified>
</cp:coreProperties>
</file>