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1" r:id="rId2"/>
    <p:sldId id="27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F5"/>
    <a:srgbClr val="DD8F26"/>
    <a:srgbClr val="92070F"/>
    <a:srgbClr val="EC3027"/>
    <a:srgbClr val="E4D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6"/>
    <p:restoredTop sz="95055"/>
  </p:normalViewPr>
  <p:slideViewPr>
    <p:cSldViewPr snapToGrid="0" snapToObjects="1">
      <p:cViewPr varScale="1">
        <p:scale>
          <a:sx n="103" d="100"/>
          <a:sy n="103" d="100"/>
        </p:scale>
        <p:origin x="24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3D208-4EE9-BB47-BB22-C3F7F27CFF10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1946-D4E1-BE47-B73A-D6705C148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1946-D4E1-BE47-B73A-D6705C148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1946-D4E1-BE47-B73A-D6705C1481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2" y="-58386"/>
            <a:ext cx="9027268" cy="850690"/>
          </a:xfrm>
        </p:spPr>
        <p:txBody>
          <a:bodyPr/>
          <a:lstStyle/>
          <a:p>
            <a:pPr algn="ctr"/>
            <a:r>
              <a:rPr lang="en-US" dirty="0"/>
              <a:t>Improved QBO with GW changes: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CE36C-5D9B-0F4F-9D20-ED8CA2B2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4" y="959359"/>
            <a:ext cx="3215553" cy="5080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F9543-B99D-3F43-9E49-D387EFCE6768}"/>
              </a:ext>
            </a:extLst>
          </p:cNvPr>
          <p:cNvSpPr txBox="1"/>
          <p:nvPr/>
        </p:nvSpPr>
        <p:spPr>
          <a:xfrm>
            <a:off x="2584939" y="6300603"/>
            <a:ext cx="427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J. Richter, C. Chen, Q. Tang, S. </a:t>
            </a:r>
            <a:r>
              <a:rPr lang="en-US" b="1" i="1" dirty="0" err="1"/>
              <a:t>Xie</a:t>
            </a:r>
            <a:r>
              <a:rPr lang="en-US" b="1" i="1" dirty="0"/>
              <a:t>, P. Rasch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9ECA42-ABFF-C740-AE29-F99AC461C441}"/>
              </a:ext>
            </a:extLst>
          </p:cNvPr>
          <p:cNvSpPr txBox="1">
            <a:spLocks/>
          </p:cNvSpPr>
          <p:nvPr/>
        </p:nvSpPr>
        <p:spPr>
          <a:xfrm>
            <a:off x="3679346" y="1389711"/>
            <a:ext cx="5192093" cy="42202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Convective GW source was tuned to obtain a more realistic QBO</a:t>
            </a:r>
            <a:br>
              <a:rPr lang="en-US" sz="1800" i="1" dirty="0"/>
            </a:b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Two parameter changes: </a:t>
            </a:r>
            <a:br>
              <a:rPr lang="en-US" sz="1800" i="1" dirty="0"/>
            </a:br>
            <a:r>
              <a:rPr lang="en-US" sz="1800" i="1" dirty="0"/>
              <a:t>CF: Conversion Factor of ZM heating rate to convective cell heating rate (20 -&gt; 12.5)</a:t>
            </a:r>
            <a:br>
              <a:rPr lang="en-US" sz="1800" i="1" dirty="0"/>
            </a:br>
            <a:r>
              <a:rPr lang="en-US" sz="1800" i="1" dirty="0"/>
              <a:t>Efficiency of convective GWs (0.4 -&gt; 0.35)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QBO period now ~ 26 months </a:t>
            </a:r>
            <a:br>
              <a:rPr lang="en-US" sz="1800" i="1" dirty="0"/>
            </a:br>
            <a:r>
              <a:rPr lang="en-US" sz="1800" i="1" dirty="0"/>
              <a:t>               (E3SMv1: 18 months)</a:t>
            </a:r>
            <a:br>
              <a:rPr lang="en-US" sz="1800" i="1" dirty="0"/>
            </a:b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Tested now in AMIP and Coupled 30 </a:t>
            </a:r>
            <a:r>
              <a:rPr lang="en-US" sz="1800" i="1" dirty="0" err="1"/>
              <a:t>yr</a:t>
            </a:r>
            <a:r>
              <a:rPr lang="en-US" sz="1800" i="1" dirty="0"/>
              <a:t> runs</a:t>
            </a:r>
            <a:br>
              <a:rPr lang="en-US" sz="1800" i="1" dirty="0"/>
            </a:b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Ready for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21500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2" y="-58386"/>
            <a:ext cx="9027268" cy="850690"/>
          </a:xfrm>
        </p:spPr>
        <p:txBody>
          <a:bodyPr/>
          <a:lstStyle/>
          <a:p>
            <a:pPr algn="ctr"/>
            <a:r>
              <a:rPr lang="en-US" dirty="0"/>
              <a:t>Improved QBO with GW changes: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F9543-B99D-3F43-9E49-D387EFCE6768}"/>
              </a:ext>
            </a:extLst>
          </p:cNvPr>
          <p:cNvSpPr txBox="1"/>
          <p:nvPr/>
        </p:nvSpPr>
        <p:spPr>
          <a:xfrm>
            <a:off x="2725616" y="6224954"/>
            <a:ext cx="427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J. Richter, C. Chen, Q. Tang, S. </a:t>
            </a:r>
            <a:r>
              <a:rPr lang="en-US" b="1" i="1" dirty="0" err="1"/>
              <a:t>Xie</a:t>
            </a:r>
            <a:r>
              <a:rPr lang="en-US" b="1" i="1" dirty="0"/>
              <a:t>, P. Rasch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85CF8C1-B92E-3043-A566-57067DF7B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544"/>
          <a:stretch/>
        </p:blipFill>
        <p:spPr>
          <a:xfrm>
            <a:off x="116732" y="814582"/>
            <a:ext cx="2608884" cy="1735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41967-4CC9-8D41-AFF1-0E8D17A81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80"/>
          <a:stretch/>
        </p:blipFill>
        <p:spPr>
          <a:xfrm>
            <a:off x="101499" y="2463401"/>
            <a:ext cx="2624117" cy="1886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B9402-2609-164C-AA65-692BB43487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542" r="992"/>
          <a:stretch/>
        </p:blipFill>
        <p:spPr>
          <a:xfrm>
            <a:off x="101498" y="4299327"/>
            <a:ext cx="2624118" cy="1900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D029F-7E52-454E-9010-A1CCFF0C3D6F}"/>
              </a:ext>
            </a:extLst>
          </p:cNvPr>
          <p:cNvSpPr txBox="1"/>
          <p:nvPr/>
        </p:nvSpPr>
        <p:spPr>
          <a:xfrm>
            <a:off x="2753506" y="3020512"/>
            <a:ext cx="932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DJF PSL </a:t>
            </a:r>
            <a:br>
              <a:rPr lang="en-US" dirty="0"/>
            </a:br>
            <a:r>
              <a:rPr lang="en-US" dirty="0"/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9447D-0754-F74A-891C-2A531003BD10}"/>
              </a:ext>
            </a:extLst>
          </p:cNvPr>
          <p:cNvSpPr txBox="1"/>
          <p:nvPr/>
        </p:nvSpPr>
        <p:spPr>
          <a:xfrm>
            <a:off x="2704871" y="4622732"/>
            <a:ext cx="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DJF PSL </a:t>
            </a:r>
            <a:r>
              <a:rPr lang="en-US" dirty="0" err="1"/>
              <a:t>Stddev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6D688-CB50-5447-84E1-CAA537AFC429}"/>
              </a:ext>
            </a:extLst>
          </p:cNvPr>
          <p:cNvSpPr txBox="1"/>
          <p:nvPr/>
        </p:nvSpPr>
        <p:spPr>
          <a:xfrm>
            <a:off x="2778638" y="1103579"/>
            <a:ext cx="133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DJF U  Mean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3CB24-8DD5-5841-97F7-073590D22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001" y="1692945"/>
            <a:ext cx="1547435" cy="1445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4458A4-0C93-4E43-95D1-DF22847C8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542" y="3175784"/>
            <a:ext cx="1520354" cy="13993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179AD0-DC1A-5642-960B-A4E59735F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009" y="4653618"/>
            <a:ext cx="1498676" cy="1431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77C79-FE45-CA42-9957-59BCE7EAB9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70"/>
          <a:stretch/>
        </p:blipFill>
        <p:spPr>
          <a:xfrm>
            <a:off x="7489482" y="3940405"/>
            <a:ext cx="1653060" cy="1749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5E8A4A-A5D5-3041-9CB4-0B34351ED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3632" b="12375"/>
          <a:stretch/>
        </p:blipFill>
        <p:spPr>
          <a:xfrm>
            <a:off x="7500224" y="2007481"/>
            <a:ext cx="1572315" cy="15011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9A3818-B136-E04C-9FB5-5ABB958AD92E}"/>
              </a:ext>
            </a:extLst>
          </p:cNvPr>
          <p:cNvSpPr/>
          <p:nvPr/>
        </p:nvSpPr>
        <p:spPr>
          <a:xfrm>
            <a:off x="6127331" y="859273"/>
            <a:ext cx="277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Possible MJO Improvement</a:t>
            </a:r>
            <a:br>
              <a:rPr lang="en-US" b="1" i="1" dirty="0"/>
            </a:br>
            <a:r>
              <a:rPr lang="en-US" b="1" i="1" dirty="0"/>
              <a:t>Winter OLR Spectra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0F4F5-8A09-5C4A-A50D-8D40E1FFA893}"/>
              </a:ext>
            </a:extLst>
          </p:cNvPr>
          <p:cNvSpPr txBox="1"/>
          <p:nvPr/>
        </p:nvSpPr>
        <p:spPr>
          <a:xfrm>
            <a:off x="4924925" y="2061186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E3SMv1</a:t>
            </a:r>
            <a:br>
              <a:rPr lang="en-US" sz="1600" b="1" dirty="0"/>
            </a:br>
            <a:r>
              <a:rPr lang="en-US" sz="1600" b="1" dirty="0" err="1"/>
              <a:t>Ens</a:t>
            </a:r>
            <a:r>
              <a:rPr lang="en-US" sz="1600" b="1" dirty="0"/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498B1-C9B8-244C-ADE0-96E1AA32BE3F}"/>
              </a:ext>
            </a:extLst>
          </p:cNvPr>
          <p:cNvSpPr txBox="1"/>
          <p:nvPr/>
        </p:nvSpPr>
        <p:spPr>
          <a:xfrm>
            <a:off x="4924925" y="3601852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E3SMv1</a:t>
            </a:r>
            <a:br>
              <a:rPr lang="en-US" sz="1600" b="1" dirty="0"/>
            </a:br>
            <a:r>
              <a:rPr lang="en-US" sz="1600" b="1" dirty="0" err="1"/>
              <a:t>Ens</a:t>
            </a:r>
            <a:r>
              <a:rPr lang="en-US" sz="1600" b="1" dirty="0"/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057687-B54A-664D-8602-8340811C9047}"/>
              </a:ext>
            </a:extLst>
          </p:cNvPr>
          <p:cNvSpPr txBox="1"/>
          <p:nvPr/>
        </p:nvSpPr>
        <p:spPr>
          <a:xfrm>
            <a:off x="4924925" y="5076944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E3SMv1</a:t>
            </a:r>
            <a:br>
              <a:rPr lang="en-US" sz="1600" b="1" dirty="0"/>
            </a:br>
            <a:r>
              <a:rPr lang="en-US" sz="1600" b="1" dirty="0" err="1"/>
              <a:t>Ens</a:t>
            </a:r>
            <a:r>
              <a:rPr lang="en-US" sz="1600" b="1" dirty="0"/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FBABF-4B02-5341-9CE2-682054BE6E56}"/>
              </a:ext>
            </a:extLst>
          </p:cNvPr>
          <p:cNvSpPr txBox="1"/>
          <p:nvPr/>
        </p:nvSpPr>
        <p:spPr>
          <a:xfrm>
            <a:off x="7818407" y="3688339"/>
            <a:ext cx="996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MOD GW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55A059-6E88-4446-AF78-BBB827C0EE6B}"/>
              </a:ext>
            </a:extLst>
          </p:cNvPr>
          <p:cNvSpPr txBox="1"/>
          <p:nvPr/>
        </p:nvSpPr>
        <p:spPr>
          <a:xfrm>
            <a:off x="8146632" y="1712171"/>
            <a:ext cx="537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</a:t>
            </a:r>
          </a:p>
        </p:txBody>
      </p:sp>
    </p:spTree>
    <p:extLst>
      <p:ext uri="{BB962C8B-B14F-4D97-AF65-F5344CB8AC3E}">
        <p14:creationId xmlns:p14="http://schemas.microsoft.com/office/powerpoint/2010/main" val="34320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CGD-Theme</Template>
  <TotalTime>17033</TotalTime>
  <Words>80</Words>
  <Application>Microsoft Office PowerPoint</Application>
  <PresentationFormat>On-screen Show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Improved QBO with GW changes:</vt:lpstr>
      <vt:lpstr>Improved QBO with GW changes: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Reshel, Tanya J.</cp:lastModifiedBy>
  <cp:revision>565</cp:revision>
  <cp:lastPrinted>2018-05-12T21:09:23Z</cp:lastPrinted>
  <dcterms:created xsi:type="dcterms:W3CDTF">2014-12-04T00:15:55Z</dcterms:created>
  <dcterms:modified xsi:type="dcterms:W3CDTF">2019-04-02T16:09:43Z</dcterms:modified>
</cp:coreProperties>
</file>