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21"/>
  </p:notesMasterIdLst>
  <p:sldIdLst>
    <p:sldId id="345" r:id="rId3"/>
    <p:sldId id="346" r:id="rId4"/>
    <p:sldId id="311" r:id="rId5"/>
    <p:sldId id="347" r:id="rId6"/>
    <p:sldId id="343" r:id="rId7"/>
    <p:sldId id="344" r:id="rId8"/>
    <p:sldId id="280" r:id="rId9"/>
    <p:sldId id="353" r:id="rId10"/>
    <p:sldId id="350" r:id="rId11"/>
    <p:sldId id="352" r:id="rId12"/>
    <p:sldId id="355" r:id="rId13"/>
    <p:sldId id="302" r:id="rId14"/>
    <p:sldId id="354" r:id="rId15"/>
    <p:sldId id="348" r:id="rId16"/>
    <p:sldId id="279" r:id="rId17"/>
    <p:sldId id="277" r:id="rId18"/>
    <p:sldId id="278" r:id="rId19"/>
    <p:sldId id="30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7"/>
    <p:restoredTop sz="95018"/>
  </p:normalViewPr>
  <p:slideViewPr>
    <p:cSldViewPr snapToGrid="0" snapToObjects="1">
      <p:cViewPr>
        <p:scale>
          <a:sx n="93" d="100"/>
          <a:sy n="93" d="100"/>
        </p:scale>
        <p:origin x="1184" y="16"/>
      </p:cViewPr>
      <p:guideLst>
        <p:guide orient="horz" pos="1620"/>
        <p:guide pos="2880"/>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DC64C8-F0D3-6D41-A366-3161D96E2EF0}" type="datetimeFigureOut">
              <a:rPr lang="en-US" smtClean="0"/>
              <a:t>11/18/19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A58B0-BD8D-5E42-A88B-58E643D87870}" type="slidenum">
              <a:rPr lang="en-US" smtClean="0"/>
              <a:t>‹#›</a:t>
            </a:fld>
            <a:endParaRPr lang="en-US"/>
          </a:p>
        </p:txBody>
      </p:sp>
    </p:spTree>
    <p:extLst>
      <p:ext uri="{BB962C8B-B14F-4D97-AF65-F5344CB8AC3E}">
        <p14:creationId xmlns:p14="http://schemas.microsoft.com/office/powerpoint/2010/main" val="15107946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5d1578e1a1_45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0" name="Google Shape;2000;g5d1578e1a1_45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This model capability: a) track water transport in plant and thus more mechanistic representation of water stress on plant growth (e.g., gs) and mortality (e.g., hydraulic failure); a) capable of representing hydraulic trait diversity in the model to test the hydraulic trait control on forest response to droughts</a:t>
            </a:r>
            <a:endParaRPr/>
          </a:p>
        </p:txBody>
      </p:sp>
    </p:spTree>
    <p:extLst>
      <p:ext uri="{BB962C8B-B14F-4D97-AF65-F5344CB8AC3E}">
        <p14:creationId xmlns:p14="http://schemas.microsoft.com/office/powerpoint/2010/main" val="71061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g5d1578e1a1_33_6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5" name="Google Shape;2405;g5d1578e1a1_33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US" sz="1200"/>
              <a:t>Approach to WP2.3 is on multiple fronts</a:t>
            </a:r>
            <a:endParaRPr sz="1200"/>
          </a:p>
          <a:p>
            <a:pPr marL="0" lvl="0" indent="0" algn="l" rtl="0">
              <a:spcBef>
                <a:spcPts val="360"/>
              </a:spcBef>
              <a:spcAft>
                <a:spcPts val="0"/>
              </a:spcAft>
              <a:buNone/>
            </a:pPr>
            <a:r>
              <a:rPr lang="en-US" sz="1200"/>
              <a:t>-Central effort will be to develop a robust, nutrient-enabled FATES coupled to ELM-soil BGC routines</a:t>
            </a:r>
            <a:endParaRPr sz="1200"/>
          </a:p>
          <a:p>
            <a:pPr marL="0" lvl="0" indent="0" algn="l" rtl="0">
              <a:spcBef>
                <a:spcPts val="360"/>
              </a:spcBef>
              <a:spcAft>
                <a:spcPts val="0"/>
              </a:spcAft>
              <a:buNone/>
            </a:pPr>
            <a:r>
              <a:rPr lang="en-US" sz="1200"/>
              <a:t>- Developing representation of nutrient cycles in ELM-FATES using flexible model structure allowin…</a:t>
            </a:r>
            <a:endParaRPr sz="1200"/>
          </a:p>
          <a:p>
            <a:pPr marL="0" lvl="0" indent="0" algn="l" rtl="0">
              <a:spcBef>
                <a:spcPts val="360"/>
              </a:spcBef>
              <a:spcAft>
                <a:spcPts val="0"/>
              </a:spcAft>
              <a:buNone/>
            </a:pPr>
            <a:r>
              <a:rPr lang="en-US" sz="1200"/>
              <a:t>- One key aspect: allometry-aware allocation</a:t>
            </a:r>
            <a:endParaRPr sz="1200"/>
          </a:p>
          <a:p>
            <a:pPr marL="0" lvl="0" indent="0" algn="l" rtl="0">
              <a:spcBef>
                <a:spcPts val="360"/>
              </a:spcBef>
              <a:spcAft>
                <a:spcPts val="0"/>
              </a:spcAft>
              <a:buNone/>
            </a:pPr>
            <a:r>
              <a:rPr lang="en-US" sz="1200"/>
              <a:t>- Also, because C allocation is intimately tied to nutrient acquisition, these links will be an explicit aspect of nut model development</a:t>
            </a:r>
            <a:endParaRPr sz="1200"/>
          </a:p>
          <a:p>
            <a:pPr marL="0" lvl="0" indent="0" algn="l" rtl="0">
              <a:spcBef>
                <a:spcPts val="360"/>
              </a:spcBef>
              <a:spcAft>
                <a:spcPts val="0"/>
              </a:spcAft>
              <a:buNone/>
            </a:pPr>
            <a:r>
              <a:rPr lang="en-US" sz="1200"/>
              <a:t>- Another dev’t builds on advances in soil BGC &amp; emerging understanding of soil mineral adsorption of P as constraint on P avail</a:t>
            </a:r>
            <a:endParaRPr sz="1200"/>
          </a:p>
          <a:p>
            <a:pPr marL="0" lvl="0" indent="0" algn="l" rtl="0">
              <a:spcBef>
                <a:spcPts val="360"/>
              </a:spcBef>
              <a:spcAft>
                <a:spcPts val="0"/>
              </a:spcAft>
              <a:buNone/>
            </a:pPr>
            <a:r>
              <a:rPr lang="en-US" sz="1200"/>
              <a:t>- To establish the empirica basis for allocation/allometry, will collab with GEM across nut gradients</a:t>
            </a:r>
            <a:endParaRPr sz="1200"/>
          </a:p>
        </p:txBody>
      </p:sp>
    </p:spTree>
    <p:extLst>
      <p:ext uri="{BB962C8B-B14F-4D97-AF65-F5344CB8AC3E}">
        <p14:creationId xmlns:p14="http://schemas.microsoft.com/office/powerpoint/2010/main" val="70277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Data: </a:t>
            </a:r>
            <a:r>
              <a:rPr lang="en-US" sz="1200" b="0" i="0" kern="1200" dirty="0">
                <a:solidFill>
                  <a:schemeClr val="tx1"/>
                </a:solidFill>
                <a:effectLst/>
                <a:latin typeface="+mn-lt"/>
                <a:ea typeface="+mn-ea"/>
                <a:cs typeface="+mn-cs"/>
              </a:rPr>
              <a:t>Above-ground NPP (ANPP) was consistently larger for deciduous forests than for evergreen boreal forests in each of the major boreal regions, especially for boreal forests in Alaska.</a:t>
            </a:r>
            <a:endParaRPr lang="en-US" dirty="0"/>
          </a:p>
        </p:txBody>
      </p:sp>
      <p:sp>
        <p:nvSpPr>
          <p:cNvPr id="4" name="Slide Number Placeholder 3"/>
          <p:cNvSpPr>
            <a:spLocks noGrp="1"/>
          </p:cNvSpPr>
          <p:nvPr>
            <p:ph type="sldNum" sz="quarter" idx="5"/>
          </p:nvPr>
        </p:nvSpPr>
        <p:spPr/>
        <p:txBody>
          <a:bodyPr/>
          <a:lstStyle/>
          <a:p>
            <a:fld id="{ED0A58B0-BD8D-5E42-A88B-58E643D87870}" type="slidenum">
              <a:rPr lang="en-US" smtClean="0"/>
              <a:t>11</a:t>
            </a:fld>
            <a:endParaRPr lang="en-US"/>
          </a:p>
        </p:txBody>
      </p:sp>
    </p:spTree>
    <p:extLst>
      <p:ext uri="{BB962C8B-B14F-4D97-AF65-F5344CB8AC3E}">
        <p14:creationId xmlns:p14="http://schemas.microsoft.com/office/powerpoint/2010/main" val="250075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Continental scale boreal forest simulations. Why? There is wide spatial variations in locations that will become wetter (permafrost thaw, wetland expansion) or will become drier (fire, climate warming) in the future. What are the impacts to carbon and water cycling, and if areas will be carbon sources or sinks.  </a:t>
            </a:r>
          </a:p>
          <a:p>
            <a:endParaRPr lang="en-US" dirty="0"/>
          </a:p>
        </p:txBody>
      </p:sp>
      <p:sp>
        <p:nvSpPr>
          <p:cNvPr id="4" name="Slide Number Placeholder 3"/>
          <p:cNvSpPr>
            <a:spLocks noGrp="1"/>
          </p:cNvSpPr>
          <p:nvPr>
            <p:ph type="sldNum" sz="quarter" idx="5"/>
          </p:nvPr>
        </p:nvSpPr>
        <p:spPr/>
        <p:txBody>
          <a:bodyPr/>
          <a:lstStyle/>
          <a:p>
            <a:fld id="{ED0A58B0-BD8D-5E42-A88B-58E643D87870}" type="slidenum">
              <a:rPr lang="en-US" smtClean="0"/>
              <a:t>13</a:t>
            </a:fld>
            <a:endParaRPr lang="en-US"/>
          </a:p>
        </p:txBody>
      </p:sp>
    </p:spTree>
    <p:extLst>
      <p:ext uri="{BB962C8B-B14F-4D97-AF65-F5344CB8AC3E}">
        <p14:creationId xmlns:p14="http://schemas.microsoft.com/office/powerpoint/2010/main" val="2625025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g5d3a31249d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5" name="Google Shape;2675;g5d3a31249d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Our objective will be achieved through a MODEX approach. Through phase 1, the team has been testing parameterizations of subsurface flow and macropore flow. These parameterizations will be tested in ELM-FATES at hillslope scale using a more realistic hydrology model (ParFlow) and measurements as benchmarks. ELM-FATES, coupled and uncoupled to ParFlow, will be used in basin-scale simulations and experiments over the Amazon to understand the influence of hillslope hydrology and landscape heterogeneity on the spatio-temporal variability of ET.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5d1578e1a1_33_10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2" name="Google Shape;2792;g5d1578e1a1_33_10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H6: Variation in plant photosynthetic and hydraulic traits, both in space across environmental gradients, and in time from phenological and longer-term vegetation responses to global change, modify diurnal and seasonal cycles of ET, which in turn affect atmospheric convection and the dry-to-wet-season transition in the Amazon.</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g5d1578e1a1_33_10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4" name="Google Shape;2804;g5d1578e1a1_33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1" indent="-88900" algn="l" rtl="0">
              <a:spcBef>
                <a:spcPts val="0"/>
              </a:spcBef>
              <a:spcAft>
                <a:spcPts val="0"/>
              </a:spcAft>
              <a:buSzPts val="1400"/>
              <a:buChar char="•"/>
            </a:pPr>
            <a:r>
              <a:rPr lang="en-US"/>
              <a:t>Control: E3SM-FATES “standard”</a:t>
            </a:r>
            <a:endParaRPr/>
          </a:p>
          <a:p>
            <a:pPr marL="457200" lvl="1" indent="-88900" algn="l" rtl="0">
              <a:spcBef>
                <a:spcPts val="0"/>
              </a:spcBef>
              <a:spcAft>
                <a:spcPts val="0"/>
              </a:spcAft>
              <a:buSzPts val="1400"/>
              <a:buChar char="•"/>
            </a:pPr>
            <a:r>
              <a:rPr lang="en-US"/>
              <a:t>Exp1: E3SM-FATES-Hydro to assess role of plant hydraulics and hydraulic trait variation on simulations</a:t>
            </a:r>
            <a:endParaRPr/>
          </a:p>
          <a:p>
            <a:pPr marL="457200" lvl="1" indent="-88900" algn="l" rtl="0">
              <a:spcBef>
                <a:spcPts val="0"/>
              </a:spcBef>
              <a:spcAft>
                <a:spcPts val="0"/>
              </a:spcAft>
              <a:buSzPts val="1400"/>
              <a:buChar char="•"/>
            </a:pPr>
            <a:r>
              <a:rPr lang="en-US"/>
              <a:t>Exp2: E3SM-FATES-Hydro with dynamic leaf age phenology to assess role of seasonal ramp-up of photosynthetic capacity during dry season to modify dry-to-wet season transition</a:t>
            </a:r>
            <a:endParaRPr sz="200"/>
          </a:p>
          <a:p>
            <a:pPr marL="0" lvl="0" indent="0" algn="l" rtl="0">
              <a:lnSpc>
                <a:spcPct val="100000"/>
              </a:lnSpc>
              <a:spcBef>
                <a:spcPts val="0"/>
              </a:spcBef>
              <a:spcAft>
                <a:spcPts val="0"/>
              </a:spcAft>
              <a:buSzPts val="1400"/>
              <a:buNone/>
            </a:pPr>
            <a:endParaRPr sz="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3140"/>
            <a:ext cx="7772400" cy="822731"/>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4343400"/>
            <a:ext cx="7772400" cy="1752600"/>
          </a:xfrm>
        </p:spPr>
        <p:txBody>
          <a:bodyPr/>
          <a:lstStyle>
            <a:lvl1pPr marL="0" indent="0" algn="l">
              <a:buNone/>
              <a:defRPr sz="1500">
                <a:solidFill>
                  <a:srgbClr val="89898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11/18/19</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59D3-F6B5-4C4D-82B2-7F6AD6C6CDAF}"/>
              </a:ext>
            </a:extLst>
          </p:cNvPr>
          <p:cNvSpPr>
            <a:spLocks noGrp="1"/>
          </p:cNvSpPr>
          <p:nvPr>
            <p:ph type="title"/>
          </p:nvPr>
        </p:nvSpPr>
        <p:spPr>
          <a:xfrm>
            <a:off x="628650" y="366185"/>
            <a:ext cx="7886700" cy="1325033"/>
          </a:xfrm>
          <a:prstGeom prst="rect">
            <a:avLst/>
          </a:prstGeom>
        </p:spPr>
        <p:txBody>
          <a:bodyPr/>
          <a:lstStyle>
            <a:lvl1pPr>
              <a:defRPr>
                <a:solidFill>
                  <a:srgbClr val="2F559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63E5241-1053-F341-B1FE-EC2247ACC68A}"/>
              </a:ext>
            </a:extLst>
          </p:cNvPr>
          <p:cNvSpPr>
            <a:spLocks noGrp="1"/>
          </p:cNvSpPr>
          <p:nvPr>
            <p:ph idx="1" hasCustomPrompt="1"/>
          </p:nvPr>
        </p:nvSpPr>
        <p:spPr>
          <a:xfrm>
            <a:off x="628650" y="1826684"/>
            <a:ext cx="7886700" cy="4349749"/>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F1189D4E-A898-C14C-A486-1256D544DA6B}"/>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8" name="Slide Number Placeholder 5">
            <a:extLst>
              <a:ext uri="{FF2B5EF4-FFF2-40B4-BE49-F238E27FC236}">
                <a16:creationId xmlns:a16="http://schemas.microsoft.com/office/drawing/2014/main" id="{A5E97741-3355-4647-ADE7-5F49D58E1AE8}"/>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0775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C321-AD92-3F4B-B759-FEAD5ED74604}"/>
              </a:ext>
            </a:extLst>
          </p:cNvPr>
          <p:cNvSpPr>
            <a:spLocks noGrp="1"/>
          </p:cNvSpPr>
          <p:nvPr>
            <p:ph type="title"/>
          </p:nvPr>
        </p:nvSpPr>
        <p:spPr>
          <a:xfrm>
            <a:off x="628650" y="366185"/>
            <a:ext cx="78867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3192D4F-7025-664A-93EA-E58421883A3B}"/>
              </a:ext>
            </a:extLst>
          </p:cNvPr>
          <p:cNvSpPr>
            <a:spLocks noGrp="1"/>
          </p:cNvSpPr>
          <p:nvPr>
            <p:ph sz="half" idx="1"/>
          </p:nvPr>
        </p:nvSpPr>
        <p:spPr>
          <a:xfrm>
            <a:off x="628650" y="1826684"/>
            <a:ext cx="3867150" cy="4349749"/>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13FE143-38B7-6245-BDC0-9271CCD69EEA}"/>
              </a:ext>
            </a:extLst>
          </p:cNvPr>
          <p:cNvSpPr>
            <a:spLocks noGrp="1"/>
          </p:cNvSpPr>
          <p:nvPr>
            <p:ph sz="half" idx="2"/>
          </p:nvPr>
        </p:nvSpPr>
        <p:spPr>
          <a:xfrm>
            <a:off x="4648200" y="1826684"/>
            <a:ext cx="3867150" cy="4349749"/>
          </a:xfrm>
          <a:prstGeom prst="rect">
            <a:avLst/>
          </a:prstGeom>
        </p:spPr>
        <p:txBody>
          <a:bodyPr/>
          <a:lstStyle>
            <a:lvl1pPr marL="457200" indent="-45720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6CFE4A65-438E-CA4E-83CA-049D5968326E}"/>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9" name="Slide Number Placeholder 5">
            <a:extLst>
              <a:ext uri="{FF2B5EF4-FFF2-40B4-BE49-F238E27FC236}">
                <a16:creationId xmlns:a16="http://schemas.microsoft.com/office/drawing/2014/main" id="{F0905EFF-C1A1-0E47-8537-0E43799EB999}"/>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727988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70B0-6463-314C-AD9C-B49D813CE015}"/>
              </a:ext>
            </a:extLst>
          </p:cNvPr>
          <p:cNvSpPr>
            <a:spLocks noGrp="1"/>
          </p:cNvSpPr>
          <p:nvPr>
            <p:ph type="title"/>
          </p:nvPr>
        </p:nvSpPr>
        <p:spPr>
          <a:xfrm>
            <a:off x="630238" y="366185"/>
            <a:ext cx="78867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C3D001-9566-514D-B37B-3DAAD3FCC4AC}"/>
              </a:ext>
            </a:extLst>
          </p:cNvPr>
          <p:cNvSpPr>
            <a:spLocks noGrp="1"/>
          </p:cNvSpPr>
          <p:nvPr>
            <p:ph type="body" idx="1"/>
          </p:nvPr>
        </p:nvSpPr>
        <p:spPr>
          <a:xfrm>
            <a:off x="630239" y="1680634"/>
            <a:ext cx="3868737" cy="825500"/>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788DEFF-3AD6-414D-937C-E6A0F587476E}"/>
              </a:ext>
            </a:extLst>
          </p:cNvPr>
          <p:cNvSpPr>
            <a:spLocks noGrp="1"/>
          </p:cNvSpPr>
          <p:nvPr>
            <p:ph sz="half" idx="2"/>
          </p:nvPr>
        </p:nvSpPr>
        <p:spPr>
          <a:xfrm>
            <a:off x="630239" y="2506133"/>
            <a:ext cx="3868737" cy="368300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0E8CC1C-312B-ED4A-8B60-48FCBA90F69E}"/>
              </a:ext>
            </a:extLst>
          </p:cNvPr>
          <p:cNvSpPr>
            <a:spLocks noGrp="1"/>
          </p:cNvSpPr>
          <p:nvPr>
            <p:ph type="body" sz="quarter" idx="3"/>
          </p:nvPr>
        </p:nvSpPr>
        <p:spPr>
          <a:xfrm>
            <a:off x="4629150" y="1680634"/>
            <a:ext cx="3887788" cy="825500"/>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5366BBE5-AEC0-634C-9137-FF44580DCBC0}"/>
              </a:ext>
            </a:extLst>
          </p:cNvPr>
          <p:cNvSpPr>
            <a:spLocks noGrp="1"/>
          </p:cNvSpPr>
          <p:nvPr>
            <p:ph sz="quarter" idx="4"/>
          </p:nvPr>
        </p:nvSpPr>
        <p:spPr>
          <a:xfrm>
            <a:off x="4629150" y="2506133"/>
            <a:ext cx="3887788" cy="368300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6B0A63C2-4D5E-CB4E-9E19-BCF23C40A091}"/>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12" name="Slide Number Placeholder 5">
            <a:extLst>
              <a:ext uri="{FF2B5EF4-FFF2-40B4-BE49-F238E27FC236}">
                <a16:creationId xmlns:a16="http://schemas.microsoft.com/office/drawing/2014/main" id="{01763422-3F22-F642-BCEB-2A2F98C91007}"/>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80654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A0F86-2F15-8241-9C1A-915CE8975BC7}"/>
              </a:ext>
            </a:extLst>
          </p:cNvPr>
          <p:cNvSpPr>
            <a:spLocks noGrp="1"/>
          </p:cNvSpPr>
          <p:nvPr>
            <p:ph type="title"/>
          </p:nvPr>
        </p:nvSpPr>
        <p:spPr>
          <a:xfrm>
            <a:off x="628650" y="366185"/>
            <a:ext cx="7886700" cy="1325033"/>
          </a:xfrm>
          <a:prstGeom prst="rect">
            <a:avLst/>
          </a:prstGeom>
        </p:spPr>
        <p:txBody>
          <a:bodyPr/>
          <a:lstStyle/>
          <a:p>
            <a:r>
              <a:rPr lang="en-US"/>
              <a:t>Click to edit Master title style</a:t>
            </a:r>
          </a:p>
        </p:txBody>
      </p:sp>
      <p:sp>
        <p:nvSpPr>
          <p:cNvPr id="6" name="Date Placeholder 3">
            <a:extLst>
              <a:ext uri="{FF2B5EF4-FFF2-40B4-BE49-F238E27FC236}">
                <a16:creationId xmlns:a16="http://schemas.microsoft.com/office/drawing/2014/main" id="{0EBA2794-6E86-864A-B28E-33F9D88352F5}"/>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7" name="Slide Number Placeholder 5">
            <a:extLst>
              <a:ext uri="{FF2B5EF4-FFF2-40B4-BE49-F238E27FC236}">
                <a16:creationId xmlns:a16="http://schemas.microsoft.com/office/drawing/2014/main" id="{8D346274-ECAC-EB41-B528-D249E87B8F27}"/>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10589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B02CD441-6C05-C242-855A-9F8E334926D7}"/>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6" name="Slide Number Placeholder 5">
            <a:extLst>
              <a:ext uri="{FF2B5EF4-FFF2-40B4-BE49-F238E27FC236}">
                <a16:creationId xmlns:a16="http://schemas.microsoft.com/office/drawing/2014/main" id="{7B213475-DE9D-814E-987A-FD103CD5BEAA}"/>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129315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2178-D592-AC41-9731-F26B69C40B50}"/>
              </a:ext>
            </a:extLst>
          </p:cNvPr>
          <p:cNvSpPr>
            <a:spLocks noGrp="1"/>
          </p:cNvSpPr>
          <p:nvPr>
            <p:ph type="title"/>
          </p:nvPr>
        </p:nvSpPr>
        <p:spPr>
          <a:xfrm>
            <a:off x="630239" y="457201"/>
            <a:ext cx="7028721" cy="1242396"/>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BD0C900-D42C-E340-8363-CDCE685670F4}"/>
              </a:ext>
            </a:extLst>
          </p:cNvPr>
          <p:cNvSpPr>
            <a:spLocks noGrp="1"/>
          </p:cNvSpPr>
          <p:nvPr>
            <p:ph type="body" sz="half" idx="2"/>
          </p:nvPr>
        </p:nvSpPr>
        <p:spPr>
          <a:xfrm>
            <a:off x="630239" y="2057400"/>
            <a:ext cx="2949575" cy="3812117"/>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4C622465-8D92-4645-87AA-C6605ECB150F}"/>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9" name="Slide Number Placeholder 5">
            <a:extLst>
              <a:ext uri="{FF2B5EF4-FFF2-40B4-BE49-F238E27FC236}">
                <a16:creationId xmlns:a16="http://schemas.microsoft.com/office/drawing/2014/main" id="{11E9F95F-3B3F-354E-A15A-74A5BC6A9A34}"/>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
        <p:nvSpPr>
          <p:cNvPr id="10" name="Content Placeholder 5">
            <a:extLst>
              <a:ext uri="{FF2B5EF4-FFF2-40B4-BE49-F238E27FC236}">
                <a16:creationId xmlns:a16="http://schemas.microsoft.com/office/drawing/2014/main" id="{59079922-D088-D84B-B0E8-89B73E2221A5}"/>
              </a:ext>
            </a:extLst>
          </p:cNvPr>
          <p:cNvSpPr>
            <a:spLocks noGrp="1"/>
          </p:cNvSpPr>
          <p:nvPr>
            <p:ph sz="quarter" idx="4"/>
          </p:nvPr>
        </p:nvSpPr>
        <p:spPr>
          <a:xfrm>
            <a:off x="4189138" y="2057400"/>
            <a:ext cx="3887788" cy="368300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334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54B2-1FAA-DF42-9740-9FD2E7E18453}"/>
              </a:ext>
            </a:extLst>
          </p:cNvPr>
          <p:cNvSpPr>
            <a:spLocks noGrp="1"/>
          </p:cNvSpPr>
          <p:nvPr>
            <p:ph type="title"/>
          </p:nvPr>
        </p:nvSpPr>
        <p:spPr>
          <a:xfrm>
            <a:off x="636777" y="4956629"/>
            <a:ext cx="7324354" cy="554025"/>
          </a:xfrm>
          <a:prstGeom prst="rect">
            <a:avLst/>
          </a:prstGeom>
        </p:spPr>
        <p:txBody>
          <a:bodyPr anchor="b"/>
          <a:lstStyle>
            <a:lvl1pPr>
              <a:defRPr sz="1500"/>
            </a:lvl1pPr>
          </a:lstStyle>
          <a:p>
            <a:r>
              <a:rPr lang="en-US" dirty="0"/>
              <a:t>Click to edit Master title style</a:t>
            </a:r>
          </a:p>
        </p:txBody>
      </p:sp>
      <p:sp>
        <p:nvSpPr>
          <p:cNvPr id="3" name="Picture Placeholder 2">
            <a:extLst>
              <a:ext uri="{FF2B5EF4-FFF2-40B4-BE49-F238E27FC236}">
                <a16:creationId xmlns:a16="http://schemas.microsoft.com/office/drawing/2014/main" id="{0C993CD1-3402-0A40-AED9-EDF932E44618}"/>
              </a:ext>
            </a:extLst>
          </p:cNvPr>
          <p:cNvSpPr>
            <a:spLocks noGrp="1"/>
          </p:cNvSpPr>
          <p:nvPr>
            <p:ph type="pic" idx="1"/>
          </p:nvPr>
        </p:nvSpPr>
        <p:spPr>
          <a:xfrm>
            <a:off x="627063" y="1985433"/>
            <a:ext cx="7334069" cy="28463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7A0C63-D8A6-3046-A8BD-B32F469A6469}"/>
              </a:ext>
            </a:extLst>
          </p:cNvPr>
          <p:cNvSpPr>
            <a:spLocks noGrp="1"/>
          </p:cNvSpPr>
          <p:nvPr>
            <p:ph type="body" sz="half" idx="2"/>
          </p:nvPr>
        </p:nvSpPr>
        <p:spPr>
          <a:xfrm>
            <a:off x="628650" y="5635504"/>
            <a:ext cx="7322766" cy="364672"/>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id="{5F451CD2-21FB-A941-9ADD-66ECF736EE50}"/>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9" name="Slide Number Placeholder 5">
            <a:extLst>
              <a:ext uri="{FF2B5EF4-FFF2-40B4-BE49-F238E27FC236}">
                <a16:creationId xmlns:a16="http://schemas.microsoft.com/office/drawing/2014/main" id="{CF9D4259-3321-3143-92D7-0928104B1E97}"/>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396753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11/18/19</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45920"/>
            <a:ext cx="3886200" cy="41148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645920"/>
            <a:ext cx="3886200" cy="41148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11/18/19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645920"/>
            <a:ext cx="3886200" cy="4572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331720"/>
            <a:ext cx="3886200" cy="342900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645920"/>
            <a:ext cx="3886200" cy="4572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00600" y="2331720"/>
            <a:ext cx="3886200" cy="342900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11/18/19</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11/18/19</a:t>
            </a:fld>
            <a:endParaRPr lang="en-US" dirty="0"/>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11/18/19</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22960"/>
            <a:ext cx="3200400" cy="1828800"/>
          </a:xfrm>
        </p:spPr>
        <p:txBody>
          <a:bodyPr anchor="t" anchorCtr="0"/>
          <a:lstStyle>
            <a:lvl1pPr algn="l">
              <a:defRPr sz="2700" b="1"/>
            </a:lvl1pPr>
          </a:lstStyle>
          <a:p>
            <a:r>
              <a:rPr lang="en-US" dirty="0"/>
              <a:t>Click to edit Master title style</a:t>
            </a:r>
          </a:p>
        </p:txBody>
      </p:sp>
      <p:sp>
        <p:nvSpPr>
          <p:cNvPr id="3" name="Content Placeholder 2"/>
          <p:cNvSpPr>
            <a:spLocks noGrp="1"/>
          </p:cNvSpPr>
          <p:nvPr>
            <p:ph idx="1"/>
          </p:nvPr>
        </p:nvSpPr>
        <p:spPr>
          <a:xfrm>
            <a:off x="3886200" y="822960"/>
            <a:ext cx="4800600" cy="493776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834640"/>
            <a:ext cx="3200400" cy="292608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11/18/19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594360"/>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457200" y="685800"/>
            <a:ext cx="8229600" cy="3657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5212080"/>
            <a:ext cx="8229600" cy="6858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11/18/19</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A2FF-7AAC-DC45-B64D-ACC783F388E6}"/>
              </a:ext>
            </a:extLst>
          </p:cNvPr>
          <p:cNvSpPr>
            <a:spLocks noGrp="1"/>
          </p:cNvSpPr>
          <p:nvPr>
            <p:ph type="ctrTitle"/>
          </p:nvPr>
        </p:nvSpPr>
        <p:spPr>
          <a:xfrm>
            <a:off x="476107" y="513347"/>
            <a:ext cx="6858000" cy="906029"/>
          </a:xfrm>
          <a:prstGeom prst="rect">
            <a:avLst/>
          </a:prstGeom>
        </p:spPr>
        <p:txBody>
          <a:bodyPr anchor="b">
            <a:normAutofit/>
          </a:bodyPr>
          <a:lstStyle>
            <a:lvl1pPr algn="l">
              <a:defRPr sz="3000"/>
            </a:lvl1pPr>
          </a:lstStyle>
          <a:p>
            <a:r>
              <a:rPr lang="en-US" dirty="0"/>
              <a:t>Click to edit Master title style</a:t>
            </a:r>
          </a:p>
        </p:txBody>
      </p:sp>
      <p:sp>
        <p:nvSpPr>
          <p:cNvPr id="3" name="Subtitle 2">
            <a:extLst>
              <a:ext uri="{FF2B5EF4-FFF2-40B4-BE49-F238E27FC236}">
                <a16:creationId xmlns:a16="http://schemas.microsoft.com/office/drawing/2014/main" id="{F2F74625-449E-6B48-BD08-72CABD761EF8}"/>
              </a:ext>
            </a:extLst>
          </p:cNvPr>
          <p:cNvSpPr>
            <a:spLocks noGrp="1"/>
          </p:cNvSpPr>
          <p:nvPr>
            <p:ph type="subTitle" idx="1"/>
          </p:nvPr>
        </p:nvSpPr>
        <p:spPr>
          <a:xfrm>
            <a:off x="476107" y="2071693"/>
            <a:ext cx="6858000" cy="1655233"/>
          </a:xfrm>
          <a:prstGeom prst="rect">
            <a:avLst/>
          </a:prstGeom>
        </p:spPr>
        <p:txBody>
          <a:bodyPr>
            <a:normAutofit/>
          </a:bodyPr>
          <a:lstStyle>
            <a:lvl1pPr marL="0" indent="0" algn="l">
              <a:buNone/>
              <a:defRPr sz="1500">
                <a:solidFill>
                  <a:srgbClr val="89898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1C24FE5-AECB-4844-9CBF-3B384C2E331B}"/>
              </a:ext>
            </a:extLst>
          </p:cNvPr>
          <p:cNvSpPr>
            <a:spLocks noGrp="1"/>
          </p:cNvSpPr>
          <p:nvPr>
            <p:ph type="dt" sz="half" idx="10"/>
          </p:nvPr>
        </p:nvSpPr>
        <p:spPr>
          <a:xfrm>
            <a:off x="3275597" y="6227322"/>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11/18/19</a:t>
            </a:fld>
            <a:endParaRPr lang="en-US" dirty="0"/>
          </a:p>
        </p:txBody>
      </p:sp>
      <p:sp>
        <p:nvSpPr>
          <p:cNvPr id="6" name="Slide Number Placeholder 5">
            <a:extLst>
              <a:ext uri="{FF2B5EF4-FFF2-40B4-BE49-F238E27FC236}">
                <a16:creationId xmlns:a16="http://schemas.microsoft.com/office/drawing/2014/main" id="{F7A6D649-4EBD-4745-9D4E-0A4A11964D2F}"/>
              </a:ext>
            </a:extLst>
          </p:cNvPr>
          <p:cNvSpPr>
            <a:spLocks noGrp="1"/>
          </p:cNvSpPr>
          <p:nvPr>
            <p:ph type="sldNum" sz="quarter" idx="12"/>
          </p:nvPr>
        </p:nvSpPr>
        <p:spPr>
          <a:xfrm>
            <a:off x="3275597" y="6461985"/>
            <a:ext cx="2057400" cy="234663"/>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9225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2.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320"/>
            <a:ext cx="8229600" cy="109728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645920"/>
            <a:ext cx="8229600" cy="41148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6357008"/>
            <a:ext cx="1371600" cy="13716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9FFE9975-C960-C441-A95D-E879884DDE4A}" type="datetimeFigureOut">
              <a:rPr lang="en-US" smtClean="0"/>
              <a:pPr/>
              <a:t>11/18/19</a:t>
            </a:fld>
            <a:endParaRPr lang="en-US" dirty="0"/>
          </a:p>
        </p:txBody>
      </p:sp>
      <p:sp>
        <p:nvSpPr>
          <p:cNvPr id="6" name="Slide Number Placeholder 5"/>
          <p:cNvSpPr>
            <a:spLocks noGrp="1"/>
          </p:cNvSpPr>
          <p:nvPr>
            <p:ph type="sldNum" sz="quarter" idx="4"/>
          </p:nvPr>
        </p:nvSpPr>
        <p:spPr>
          <a:xfrm>
            <a:off x="3886200" y="6504908"/>
            <a:ext cx="1371600" cy="13716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0"/>
          <a:stretch>
            <a:fillRect/>
          </a:stretch>
        </p:blipFill>
        <p:spPr>
          <a:xfrm>
            <a:off x="14288" y="0"/>
            <a:ext cx="9115425" cy="68580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92CF50-3C3E-9844-9921-66A1A4381CDD}"/>
              </a:ext>
            </a:extLst>
          </p:cNvPr>
          <p:cNvPicPr>
            <a:picLocks noChangeAspect="1"/>
          </p:cNvPicPr>
          <p:nvPr userDrawn="1"/>
        </p:nvPicPr>
        <p:blipFill>
          <a:blip r:embed="rId10"/>
          <a:stretch>
            <a:fillRect/>
          </a:stretch>
        </p:blipFill>
        <p:spPr>
          <a:xfrm>
            <a:off x="0" y="0"/>
            <a:ext cx="9144000" cy="6858000"/>
          </a:xfrm>
          <a:prstGeom prst="rect">
            <a:avLst/>
          </a:prstGeom>
        </p:spPr>
      </p:pic>
    </p:spTree>
    <p:extLst>
      <p:ext uri="{BB962C8B-B14F-4D97-AF65-F5344CB8AC3E}">
        <p14:creationId xmlns:p14="http://schemas.microsoft.com/office/powerpoint/2010/main" val="28301125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2700"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image" Target="../media/image15.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tif"/><Relationship Id="rId5" Type="http://schemas.openxmlformats.org/officeDocument/2006/relationships/image" Target="../media/image19.tif"/><Relationship Id="rId4" Type="http://schemas.openxmlformats.org/officeDocument/2006/relationships/image" Target="../media/image18.tif"/></Relationships>
</file>

<file path=ppt/slides/_rels/slide1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2.xml"/><Relationship Id="rId5" Type="http://schemas.openxmlformats.org/officeDocument/2006/relationships/image" Target="../media/image24.tif"/><Relationship Id="rId4" Type="http://schemas.openxmlformats.org/officeDocument/2006/relationships/image" Target="../media/image23.tif"/></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hyperlink" Target="mailto:jaholm@lbl.gov" TargetMode="Externa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94361"/>
            <a:ext cx="7772400" cy="822731"/>
          </a:xfrm>
        </p:spPr>
        <p:txBody>
          <a:bodyPr/>
          <a:lstStyle/>
          <a:p>
            <a:pPr algn="ctr"/>
            <a:r>
              <a:rPr lang="en-US" sz="3200" dirty="0"/>
              <a:t>ELM-FATES </a:t>
            </a:r>
            <a:r>
              <a:rPr lang="mr-IN" sz="3200" dirty="0"/>
              <a:t>–</a:t>
            </a:r>
            <a:r>
              <a:rPr lang="en-US" sz="3200" dirty="0"/>
              <a:t> Updates, progress, and cool things with demographic modeling</a:t>
            </a:r>
          </a:p>
        </p:txBody>
      </p:sp>
      <p:sp>
        <p:nvSpPr>
          <p:cNvPr id="3" name="Subtitle 2"/>
          <p:cNvSpPr>
            <a:spLocks noGrp="1"/>
          </p:cNvSpPr>
          <p:nvPr>
            <p:ph type="subTitle" idx="1"/>
          </p:nvPr>
        </p:nvSpPr>
        <p:spPr>
          <a:xfrm>
            <a:off x="390738" y="4867376"/>
            <a:ext cx="8554403" cy="1752600"/>
          </a:xfrm>
        </p:spPr>
        <p:txBody>
          <a:bodyPr/>
          <a:lstStyle/>
          <a:p>
            <a:pPr algn="ctr"/>
            <a:r>
              <a:rPr lang="en-US" sz="2000" dirty="0">
                <a:solidFill>
                  <a:schemeClr val="tx1">
                    <a:lumMod val="50000"/>
                    <a:lumOff val="50000"/>
                  </a:schemeClr>
                </a:solidFill>
              </a:rPr>
              <a:t>Jennifer Holm, </a:t>
            </a:r>
          </a:p>
          <a:p>
            <a:pPr algn="ctr"/>
            <a:r>
              <a:rPr lang="en-US" sz="2000" dirty="0">
                <a:solidFill>
                  <a:schemeClr val="tx1">
                    <a:lumMod val="50000"/>
                    <a:lumOff val="50000"/>
                  </a:schemeClr>
                </a:solidFill>
              </a:rPr>
              <a:t>Ryan Knox, Charlie </a:t>
            </a:r>
            <a:r>
              <a:rPr lang="en-US" sz="2000" dirty="0" err="1">
                <a:solidFill>
                  <a:schemeClr val="tx1">
                    <a:lumMod val="50000"/>
                    <a:lumOff val="50000"/>
                  </a:schemeClr>
                </a:solidFill>
              </a:rPr>
              <a:t>Koven</a:t>
            </a:r>
            <a:r>
              <a:rPr lang="en-US" sz="2000" dirty="0">
                <a:solidFill>
                  <a:schemeClr val="tx1">
                    <a:lumMod val="50000"/>
                    <a:lumOff val="50000"/>
                  </a:schemeClr>
                </a:solidFill>
              </a:rPr>
              <a:t>, Rosie Fisher, Greg Lemieux, many many more.</a:t>
            </a:r>
          </a:p>
          <a:p>
            <a:pPr algn="ctr"/>
            <a:r>
              <a:rPr lang="en-US" sz="2000" dirty="0">
                <a:solidFill>
                  <a:schemeClr val="tx1">
                    <a:lumMod val="50000"/>
                    <a:lumOff val="50000"/>
                  </a:schemeClr>
                </a:solidFill>
              </a:rPr>
              <a:t>E3SM All Hands Meeting Fall 2019</a:t>
            </a:r>
          </a:p>
          <a:p>
            <a:pPr algn="ctr"/>
            <a:r>
              <a:rPr lang="en-US" sz="2000" dirty="0">
                <a:solidFill>
                  <a:schemeClr val="tx1">
                    <a:lumMod val="50000"/>
                    <a:lumOff val="50000"/>
                  </a:schemeClr>
                </a:solidFill>
              </a:rPr>
              <a:t>Arlington, VA</a:t>
            </a:r>
          </a:p>
        </p:txBody>
      </p:sp>
      <p:grpSp>
        <p:nvGrpSpPr>
          <p:cNvPr id="4" name="Group 3"/>
          <p:cNvGrpSpPr/>
          <p:nvPr/>
        </p:nvGrpSpPr>
        <p:grpSpPr>
          <a:xfrm>
            <a:off x="497662" y="2265557"/>
            <a:ext cx="8447479" cy="2222266"/>
            <a:chOff x="497662" y="2265557"/>
            <a:chExt cx="8447479" cy="2222266"/>
          </a:xfrm>
        </p:grpSpPr>
        <p:pic>
          <p:nvPicPr>
            <p:cNvPr id="5" name="Picture 4"/>
            <p:cNvPicPr>
              <a:picLocks noChangeAspect="1"/>
            </p:cNvPicPr>
            <p:nvPr/>
          </p:nvPicPr>
          <p:blipFill rotWithShape="1">
            <a:blip r:embed="rId2"/>
            <a:srcRect t="34929" b="32393"/>
            <a:stretch/>
          </p:blipFill>
          <p:spPr>
            <a:xfrm>
              <a:off x="497662" y="2265557"/>
              <a:ext cx="4206925" cy="2222266"/>
            </a:xfrm>
            <a:prstGeom prst="rect">
              <a:avLst/>
            </a:prstGeom>
          </p:spPr>
        </p:pic>
        <p:pic>
          <p:nvPicPr>
            <p:cNvPr id="6" name="Picture 5"/>
            <p:cNvPicPr>
              <a:picLocks noChangeAspect="1"/>
            </p:cNvPicPr>
            <p:nvPr/>
          </p:nvPicPr>
          <p:blipFill rotWithShape="1">
            <a:blip r:embed="rId2"/>
            <a:srcRect t="68087"/>
            <a:stretch/>
          </p:blipFill>
          <p:spPr>
            <a:xfrm>
              <a:off x="4704587" y="2277011"/>
              <a:ext cx="4240554" cy="2210812"/>
            </a:xfrm>
            <a:prstGeom prst="rect">
              <a:avLst/>
            </a:prstGeom>
          </p:spPr>
        </p:pic>
      </p:grpSp>
    </p:spTree>
    <p:extLst>
      <p:ext uri="{BB962C8B-B14F-4D97-AF65-F5344CB8AC3E}">
        <p14:creationId xmlns:p14="http://schemas.microsoft.com/office/powerpoint/2010/main" val="29603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526069"/>
          </a:xfrm>
        </p:spPr>
        <p:txBody>
          <a:bodyPr/>
          <a:lstStyle/>
          <a:p>
            <a:pPr algn="ctr"/>
            <a:r>
              <a:rPr lang="en-US" sz="1800" dirty="0"/>
              <a:t>First Look -- Simulations of Boreal Mixed Forests in Alaska</a:t>
            </a:r>
            <a:br>
              <a:rPr lang="en-US" sz="1800" dirty="0"/>
            </a:br>
            <a:r>
              <a:rPr lang="en-US" sz="1800" dirty="0"/>
              <a:t>(Evergreen tree, deciduous tree, deciduous shrub)</a:t>
            </a:r>
          </a:p>
        </p:txBody>
      </p:sp>
      <p:grpSp>
        <p:nvGrpSpPr>
          <p:cNvPr id="3" name="Group 2"/>
          <p:cNvGrpSpPr/>
          <p:nvPr/>
        </p:nvGrpSpPr>
        <p:grpSpPr>
          <a:xfrm>
            <a:off x="199938" y="3202022"/>
            <a:ext cx="8433730" cy="3509189"/>
            <a:chOff x="189443" y="1005231"/>
            <a:chExt cx="8433730" cy="3509189"/>
          </a:xfrm>
        </p:grpSpPr>
        <p:pic>
          <p:nvPicPr>
            <p:cNvPr id="6" name="Picture 5" descr="BA by size class 3PFTs .tif"/>
            <p:cNvPicPr>
              <a:picLocks noChangeAspect="1"/>
            </p:cNvPicPr>
            <p:nvPr/>
          </p:nvPicPr>
          <p:blipFill rotWithShape="1">
            <a:blip r:embed="rId2">
              <a:extLst>
                <a:ext uri="{28A0092B-C50C-407E-A947-70E740481C1C}">
                  <a14:useLocalDpi xmlns:a14="http://schemas.microsoft.com/office/drawing/2010/main" val="0"/>
                </a:ext>
              </a:extLst>
            </a:blip>
            <a:srcRect l="6069" r="6741"/>
            <a:stretch/>
          </p:blipFill>
          <p:spPr>
            <a:xfrm>
              <a:off x="189443" y="1005231"/>
              <a:ext cx="4770783" cy="3509189"/>
            </a:xfrm>
            <a:prstGeom prst="rect">
              <a:avLst/>
            </a:prstGeom>
          </p:spPr>
        </p:pic>
        <p:sp>
          <p:nvSpPr>
            <p:cNvPr id="7" name="TextBox 6"/>
            <p:cNvSpPr txBox="1"/>
            <p:nvPr/>
          </p:nvSpPr>
          <p:spPr>
            <a:xfrm>
              <a:off x="4971174" y="2466503"/>
              <a:ext cx="3651999" cy="369332"/>
            </a:xfrm>
            <a:prstGeom prst="rect">
              <a:avLst/>
            </a:prstGeom>
            <a:noFill/>
          </p:spPr>
          <p:txBody>
            <a:bodyPr wrap="none" rtlCol="0">
              <a:spAutoFit/>
            </a:bodyPr>
            <a:lstStyle/>
            <a:p>
              <a:r>
                <a:rPr lang="en-US" dirty="0">
                  <a:solidFill>
                    <a:schemeClr val="accent6">
                      <a:lumMod val="50000"/>
                    </a:schemeClr>
                  </a:solidFill>
                </a:rPr>
                <a:t>Broadleaf, deciduous tree dominates</a:t>
              </a:r>
            </a:p>
          </p:txBody>
        </p:sp>
        <p:sp>
          <p:nvSpPr>
            <p:cNvPr id="8" name="Right Arrow 7"/>
            <p:cNvSpPr/>
            <p:nvPr/>
          </p:nvSpPr>
          <p:spPr>
            <a:xfrm rot="10800000">
              <a:off x="4812803" y="2185747"/>
              <a:ext cx="651046" cy="303211"/>
            </a:xfrm>
            <a:prstGeom prst="rightArrow">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99938" y="1510643"/>
            <a:ext cx="4449543" cy="1200329"/>
          </a:xfrm>
          <a:prstGeom prst="rect">
            <a:avLst/>
          </a:prstGeom>
          <a:noFill/>
          <a:ln>
            <a:solidFill>
              <a:schemeClr val="tx2"/>
            </a:solidFill>
          </a:ln>
        </p:spPr>
        <p:txBody>
          <a:bodyPr wrap="none" rtlCol="0">
            <a:spAutoFit/>
          </a:bodyPr>
          <a:lstStyle/>
          <a:p>
            <a:pPr algn="ctr"/>
            <a:r>
              <a:rPr lang="en-US" dirty="0">
                <a:solidFill>
                  <a:schemeClr val="tx2"/>
                </a:solidFill>
              </a:rPr>
              <a:t>Field Data Basal Area (BA): </a:t>
            </a:r>
          </a:p>
          <a:p>
            <a:pPr algn="ctr"/>
            <a:r>
              <a:rPr lang="en-US" dirty="0">
                <a:solidFill>
                  <a:schemeClr val="tx2"/>
                </a:solidFill>
              </a:rPr>
              <a:t>~13 m</a:t>
            </a:r>
            <a:r>
              <a:rPr lang="en-US" baseline="30000" dirty="0">
                <a:solidFill>
                  <a:schemeClr val="tx2"/>
                </a:solidFill>
              </a:rPr>
              <a:t>2</a:t>
            </a:r>
            <a:r>
              <a:rPr lang="en-US" dirty="0">
                <a:solidFill>
                  <a:schemeClr val="tx2"/>
                </a:solidFill>
              </a:rPr>
              <a:t> ha</a:t>
            </a:r>
            <a:r>
              <a:rPr lang="en-US" baseline="30000" dirty="0">
                <a:solidFill>
                  <a:schemeClr val="tx2"/>
                </a:solidFill>
              </a:rPr>
              <a:t>-1</a:t>
            </a:r>
            <a:endParaRPr lang="en-US" dirty="0">
              <a:solidFill>
                <a:schemeClr val="tx2"/>
              </a:solidFill>
            </a:endParaRPr>
          </a:p>
          <a:p>
            <a:pPr algn="ctr"/>
            <a:r>
              <a:rPr lang="en-US" dirty="0">
                <a:solidFill>
                  <a:schemeClr val="tx2"/>
                </a:solidFill>
              </a:rPr>
              <a:t>Spruce stands tend to have larger BA </a:t>
            </a:r>
          </a:p>
          <a:p>
            <a:pPr algn="ctr"/>
            <a:r>
              <a:rPr lang="en-US" dirty="0">
                <a:solidFill>
                  <a:schemeClr val="tx2"/>
                </a:solidFill>
              </a:rPr>
              <a:t>Birch/Popular stands tend to have Smaller BA </a:t>
            </a:r>
          </a:p>
        </p:txBody>
      </p:sp>
      <p:pic>
        <p:nvPicPr>
          <p:cNvPr id="11" name="Picture 10" descr="NET Biomass FATES and FATES Hydro.tif"/>
          <p:cNvPicPr>
            <a:picLocks noChangeAspect="1"/>
          </p:cNvPicPr>
          <p:nvPr/>
        </p:nvPicPr>
        <p:blipFill rotWithShape="1">
          <a:blip r:embed="rId3">
            <a:extLst>
              <a:ext uri="{28A0092B-C50C-407E-A947-70E740481C1C}">
                <a14:useLocalDpi xmlns:a14="http://schemas.microsoft.com/office/drawing/2010/main" val="0"/>
              </a:ext>
            </a:extLst>
          </a:blip>
          <a:srcRect r="5198"/>
          <a:stretch/>
        </p:blipFill>
        <p:spPr>
          <a:xfrm>
            <a:off x="4844287" y="976151"/>
            <a:ext cx="4187002" cy="3205459"/>
          </a:xfrm>
          <a:prstGeom prst="rect">
            <a:avLst/>
          </a:prstGeom>
        </p:spPr>
      </p:pic>
      <p:sp>
        <p:nvSpPr>
          <p:cNvPr id="5" name="TextBox 4"/>
          <p:cNvSpPr txBox="1"/>
          <p:nvPr/>
        </p:nvSpPr>
        <p:spPr>
          <a:xfrm>
            <a:off x="5488951" y="894853"/>
            <a:ext cx="3155869" cy="307777"/>
          </a:xfrm>
          <a:prstGeom prst="rect">
            <a:avLst/>
          </a:prstGeom>
          <a:solidFill>
            <a:schemeClr val="bg1"/>
          </a:solidFill>
        </p:spPr>
        <p:txBody>
          <a:bodyPr wrap="none" rtlCol="0">
            <a:spAutoFit/>
          </a:bodyPr>
          <a:lstStyle/>
          <a:p>
            <a:r>
              <a:rPr lang="en-US" sz="1400" dirty="0"/>
              <a:t>Default ELM-FATES vs. ELM-FATES Hydro</a:t>
            </a:r>
          </a:p>
        </p:txBody>
      </p:sp>
      <p:sp>
        <p:nvSpPr>
          <p:cNvPr id="12" name="TextBox 11"/>
          <p:cNvSpPr txBox="1"/>
          <p:nvPr/>
        </p:nvSpPr>
        <p:spPr>
          <a:xfrm>
            <a:off x="6387072" y="2420921"/>
            <a:ext cx="2377574" cy="276999"/>
          </a:xfrm>
          <a:prstGeom prst="rect">
            <a:avLst/>
          </a:prstGeom>
          <a:solidFill>
            <a:schemeClr val="bg1"/>
          </a:solidFill>
        </p:spPr>
        <p:txBody>
          <a:bodyPr wrap="none" rtlCol="0">
            <a:spAutoFit/>
          </a:bodyPr>
          <a:lstStyle/>
          <a:p>
            <a:r>
              <a:rPr lang="en-US" sz="1200" dirty="0">
                <a:solidFill>
                  <a:srgbClr val="0000FF"/>
                </a:solidFill>
              </a:rPr>
              <a:t>ELM-FATES Hydro and water stress</a:t>
            </a:r>
          </a:p>
        </p:txBody>
      </p:sp>
      <p:sp>
        <p:nvSpPr>
          <p:cNvPr id="13" name="TextBox 12"/>
          <p:cNvSpPr txBox="1"/>
          <p:nvPr/>
        </p:nvSpPr>
        <p:spPr>
          <a:xfrm>
            <a:off x="5285225" y="5279023"/>
            <a:ext cx="3337495" cy="1200329"/>
          </a:xfrm>
          <a:prstGeom prst="rect">
            <a:avLst/>
          </a:prstGeom>
          <a:noFill/>
          <a:ln>
            <a:solidFill>
              <a:schemeClr val="tx2"/>
            </a:solidFill>
          </a:ln>
        </p:spPr>
        <p:txBody>
          <a:bodyPr wrap="square" rtlCol="0">
            <a:spAutoFit/>
          </a:bodyPr>
          <a:lstStyle/>
          <a:p>
            <a:pPr algn="ctr"/>
            <a:r>
              <a:rPr lang="en-US" dirty="0">
                <a:solidFill>
                  <a:schemeClr val="tx2"/>
                </a:solidFill>
              </a:rPr>
              <a:t>ELM-FATES Basal Area (BA): </a:t>
            </a:r>
          </a:p>
          <a:p>
            <a:pPr algn="ctr"/>
            <a:r>
              <a:rPr lang="en-US" dirty="0">
                <a:solidFill>
                  <a:schemeClr val="tx2"/>
                </a:solidFill>
              </a:rPr>
              <a:t>9.4 m</a:t>
            </a:r>
            <a:r>
              <a:rPr lang="en-US" baseline="30000" dirty="0">
                <a:solidFill>
                  <a:schemeClr val="tx2"/>
                </a:solidFill>
              </a:rPr>
              <a:t>2</a:t>
            </a:r>
            <a:r>
              <a:rPr lang="en-US" dirty="0">
                <a:solidFill>
                  <a:schemeClr val="tx2"/>
                </a:solidFill>
              </a:rPr>
              <a:t> ha</a:t>
            </a:r>
            <a:r>
              <a:rPr lang="en-US" baseline="30000" dirty="0">
                <a:solidFill>
                  <a:schemeClr val="tx2"/>
                </a:solidFill>
              </a:rPr>
              <a:t>-1</a:t>
            </a:r>
          </a:p>
          <a:p>
            <a:pPr algn="ctr"/>
            <a:r>
              <a:rPr lang="en-US" dirty="0">
                <a:solidFill>
                  <a:schemeClr val="tx2"/>
                </a:solidFill>
              </a:rPr>
              <a:t>Forest of many small sized stems and shrubs</a:t>
            </a:r>
          </a:p>
        </p:txBody>
      </p:sp>
    </p:spTree>
    <p:extLst>
      <p:ext uri="{BB962C8B-B14F-4D97-AF65-F5344CB8AC3E}">
        <p14:creationId xmlns:p14="http://schemas.microsoft.com/office/powerpoint/2010/main" val="1374385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3E61-EF37-AB41-BBC7-BE9518C62A86}"/>
              </a:ext>
            </a:extLst>
          </p:cNvPr>
          <p:cNvSpPr>
            <a:spLocks noGrp="1"/>
          </p:cNvSpPr>
          <p:nvPr>
            <p:ph type="title"/>
          </p:nvPr>
        </p:nvSpPr>
        <p:spPr>
          <a:xfrm>
            <a:off x="327808" y="405929"/>
            <a:ext cx="8229600" cy="1097280"/>
          </a:xfrm>
        </p:spPr>
        <p:txBody>
          <a:bodyPr/>
          <a:lstStyle/>
          <a:p>
            <a:r>
              <a:rPr lang="en-US" sz="2000" dirty="0">
                <a:solidFill>
                  <a:srgbClr val="C00000"/>
                </a:solidFill>
                <a:latin typeface="Calibri" panose="020F0502020204030204" pitchFamily="34" charset="0"/>
                <a:cs typeface="Calibri" panose="020F0502020204030204" pitchFamily="34" charset="0"/>
              </a:rPr>
              <a:t>“Simplistic” but Informative Hydrology Experiments:  </a:t>
            </a:r>
            <a:br>
              <a:rPr lang="en-US" sz="2000" dirty="0">
                <a:solidFill>
                  <a:srgbClr val="C00000"/>
                </a:solidFill>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1) Default FATES (no plant hydraulics); 2) FATES-Hydro runs; 3) decreased &amp; increased soil moisture (warming/drying &amp; permafrost thawing) via changing surface runoff.</a:t>
            </a:r>
            <a:endParaRPr lang="en-US" sz="2000" dirty="0"/>
          </a:p>
        </p:txBody>
      </p:sp>
      <p:sp>
        <p:nvSpPr>
          <p:cNvPr id="6" name="TextBox 5">
            <a:extLst>
              <a:ext uri="{FF2B5EF4-FFF2-40B4-BE49-F238E27FC236}">
                <a16:creationId xmlns:a16="http://schemas.microsoft.com/office/drawing/2014/main" id="{2875623B-5C56-1947-BEBE-7AD8EC6AC690}"/>
              </a:ext>
            </a:extLst>
          </p:cNvPr>
          <p:cNvSpPr txBox="1"/>
          <p:nvPr/>
        </p:nvSpPr>
        <p:spPr>
          <a:xfrm>
            <a:off x="327808" y="3853006"/>
            <a:ext cx="2624878" cy="584775"/>
          </a:xfrm>
          <a:prstGeom prst="rect">
            <a:avLst/>
          </a:prstGeom>
          <a:noFill/>
        </p:spPr>
        <p:txBody>
          <a:bodyPr wrap="square" rtlCol="0">
            <a:spAutoFit/>
          </a:bodyPr>
          <a:lstStyle/>
          <a:p>
            <a:r>
              <a:rPr lang="en-US" sz="1600" dirty="0"/>
              <a:t>Sanity check after altering runoff +/- 40%</a:t>
            </a:r>
          </a:p>
        </p:txBody>
      </p:sp>
      <p:pic>
        <p:nvPicPr>
          <p:cNvPr id="7" name="Picture 6">
            <a:extLst>
              <a:ext uri="{FF2B5EF4-FFF2-40B4-BE49-F238E27FC236}">
                <a16:creationId xmlns:a16="http://schemas.microsoft.com/office/drawing/2014/main" id="{05969871-9942-5342-9512-F4B7CAB8804A}"/>
              </a:ext>
            </a:extLst>
          </p:cNvPr>
          <p:cNvPicPr>
            <a:picLocks noChangeAspect="1"/>
          </p:cNvPicPr>
          <p:nvPr/>
        </p:nvPicPr>
        <p:blipFill>
          <a:blip r:embed="rId3"/>
          <a:stretch>
            <a:fillRect/>
          </a:stretch>
        </p:blipFill>
        <p:spPr>
          <a:xfrm>
            <a:off x="207178" y="4841226"/>
            <a:ext cx="4817504" cy="1506282"/>
          </a:xfrm>
          <a:prstGeom prst="rect">
            <a:avLst/>
          </a:prstGeom>
          <a:solidFill>
            <a:schemeClr val="bg1">
              <a:lumMod val="95000"/>
            </a:schemeClr>
          </a:solidFill>
        </p:spPr>
      </p:pic>
      <p:pic>
        <p:nvPicPr>
          <p:cNvPr id="8" name="Picture 7">
            <a:extLst>
              <a:ext uri="{FF2B5EF4-FFF2-40B4-BE49-F238E27FC236}">
                <a16:creationId xmlns:a16="http://schemas.microsoft.com/office/drawing/2014/main" id="{57708BE1-B1B6-A245-B54A-D5566920BE84}"/>
              </a:ext>
            </a:extLst>
          </p:cNvPr>
          <p:cNvPicPr>
            <a:picLocks noChangeAspect="1"/>
          </p:cNvPicPr>
          <p:nvPr/>
        </p:nvPicPr>
        <p:blipFill rotWithShape="1">
          <a:blip r:embed="rId4"/>
          <a:srcRect r="6247"/>
          <a:stretch/>
        </p:blipFill>
        <p:spPr>
          <a:xfrm>
            <a:off x="3345137" y="1567609"/>
            <a:ext cx="3359090" cy="2466727"/>
          </a:xfrm>
          <a:prstGeom prst="rect">
            <a:avLst/>
          </a:prstGeom>
        </p:spPr>
      </p:pic>
      <p:pic>
        <p:nvPicPr>
          <p:cNvPr id="9" name="Picture 8">
            <a:extLst>
              <a:ext uri="{FF2B5EF4-FFF2-40B4-BE49-F238E27FC236}">
                <a16:creationId xmlns:a16="http://schemas.microsoft.com/office/drawing/2014/main" id="{E8F5E267-8EC4-9A4A-8946-E4E48C26881E}"/>
              </a:ext>
            </a:extLst>
          </p:cNvPr>
          <p:cNvPicPr>
            <a:picLocks noChangeAspect="1"/>
          </p:cNvPicPr>
          <p:nvPr/>
        </p:nvPicPr>
        <p:blipFill rotWithShape="1">
          <a:blip r:embed="rId5"/>
          <a:srcRect t="4298" r="5742"/>
          <a:stretch/>
        </p:blipFill>
        <p:spPr>
          <a:xfrm>
            <a:off x="5350278" y="4034336"/>
            <a:ext cx="3793722" cy="2651857"/>
          </a:xfrm>
          <a:prstGeom prst="rect">
            <a:avLst/>
          </a:prstGeom>
        </p:spPr>
      </p:pic>
      <p:pic>
        <p:nvPicPr>
          <p:cNvPr id="11" name="Picture 10">
            <a:extLst>
              <a:ext uri="{FF2B5EF4-FFF2-40B4-BE49-F238E27FC236}">
                <a16:creationId xmlns:a16="http://schemas.microsoft.com/office/drawing/2014/main" id="{13BE80FC-42CA-F54F-B3E3-A1ED4BE9A53E}"/>
              </a:ext>
            </a:extLst>
          </p:cNvPr>
          <p:cNvPicPr>
            <a:picLocks noChangeAspect="1"/>
          </p:cNvPicPr>
          <p:nvPr/>
        </p:nvPicPr>
        <p:blipFill rotWithShape="1">
          <a:blip r:embed="rId6"/>
          <a:srcRect t="2807" r="5391"/>
          <a:stretch/>
        </p:blipFill>
        <p:spPr>
          <a:xfrm>
            <a:off x="279639" y="1790618"/>
            <a:ext cx="2785859" cy="2020708"/>
          </a:xfrm>
          <a:prstGeom prst="rect">
            <a:avLst/>
          </a:prstGeom>
        </p:spPr>
      </p:pic>
      <p:sp>
        <p:nvSpPr>
          <p:cNvPr id="12" name="TextBox 11">
            <a:extLst>
              <a:ext uri="{FF2B5EF4-FFF2-40B4-BE49-F238E27FC236}">
                <a16:creationId xmlns:a16="http://schemas.microsoft.com/office/drawing/2014/main" id="{A86E307F-1B54-5749-BBC0-42FC86932322}"/>
              </a:ext>
            </a:extLst>
          </p:cNvPr>
          <p:cNvSpPr txBox="1"/>
          <p:nvPr/>
        </p:nvSpPr>
        <p:spPr>
          <a:xfrm>
            <a:off x="6897069" y="2444883"/>
            <a:ext cx="1961567" cy="1554480"/>
          </a:xfrm>
          <a:prstGeom prst="rect">
            <a:avLst/>
          </a:prstGeom>
          <a:noFill/>
          <a:ln w="3175">
            <a:solidFill>
              <a:schemeClr val="accent1"/>
            </a:solidFill>
          </a:ln>
        </p:spPr>
        <p:txBody>
          <a:bodyPr wrap="square" rtlCol="0">
            <a:spAutoFit/>
          </a:bodyPr>
          <a:lstStyle/>
          <a:p>
            <a:pPr algn="ctr"/>
            <a:r>
              <a:rPr lang="en-US" sz="1400" dirty="0"/>
              <a:t>Ability to quantify shifts in boreal PFTs with soil hydrology changes. </a:t>
            </a:r>
          </a:p>
          <a:p>
            <a:pPr algn="ctr"/>
            <a:r>
              <a:rPr lang="en-US" sz="1400" dirty="0"/>
              <a:t>With drying soils a decrease in deciduous trees and increase in evergreen trees. </a:t>
            </a:r>
          </a:p>
        </p:txBody>
      </p:sp>
      <p:sp>
        <p:nvSpPr>
          <p:cNvPr id="13" name="TextBox 12">
            <a:extLst>
              <a:ext uri="{FF2B5EF4-FFF2-40B4-BE49-F238E27FC236}">
                <a16:creationId xmlns:a16="http://schemas.microsoft.com/office/drawing/2014/main" id="{78C9EFF0-FA70-8D42-B214-B3B0467D01DC}"/>
              </a:ext>
            </a:extLst>
          </p:cNvPr>
          <p:cNvSpPr txBox="1"/>
          <p:nvPr/>
        </p:nvSpPr>
        <p:spPr>
          <a:xfrm>
            <a:off x="6730043" y="1531676"/>
            <a:ext cx="2011680" cy="738664"/>
          </a:xfrm>
          <a:prstGeom prst="rect">
            <a:avLst/>
          </a:prstGeom>
          <a:noFill/>
          <a:ln w="3175">
            <a:solidFill>
              <a:schemeClr val="accent1"/>
            </a:solidFill>
          </a:ln>
        </p:spPr>
        <p:txBody>
          <a:bodyPr wrap="square" rtlCol="0">
            <a:spAutoFit/>
          </a:bodyPr>
          <a:lstStyle/>
          <a:p>
            <a:r>
              <a:rPr lang="en-US" sz="1400" dirty="0"/>
              <a:t>Lower NPP, closer to observations and stronger seasonal shifts.</a:t>
            </a:r>
          </a:p>
        </p:txBody>
      </p:sp>
      <p:sp>
        <p:nvSpPr>
          <p:cNvPr id="14" name="TextBox 13">
            <a:extLst>
              <a:ext uri="{FF2B5EF4-FFF2-40B4-BE49-F238E27FC236}">
                <a16:creationId xmlns:a16="http://schemas.microsoft.com/office/drawing/2014/main" id="{1BFA7178-E9B0-A74E-A173-4B46647334DE}"/>
              </a:ext>
            </a:extLst>
          </p:cNvPr>
          <p:cNvSpPr txBox="1"/>
          <p:nvPr/>
        </p:nvSpPr>
        <p:spPr>
          <a:xfrm rot="16200000">
            <a:off x="-749073" y="2562463"/>
            <a:ext cx="2057423" cy="307777"/>
          </a:xfrm>
          <a:prstGeom prst="rect">
            <a:avLst/>
          </a:prstGeom>
          <a:solidFill>
            <a:schemeClr val="bg1"/>
          </a:solidFill>
          <a:ln>
            <a:noFill/>
          </a:ln>
        </p:spPr>
        <p:txBody>
          <a:bodyPr wrap="none" rtlCol="0">
            <a:spAutoFit/>
          </a:bodyPr>
          <a:lstStyle/>
          <a:p>
            <a:r>
              <a:rPr lang="en-US" sz="1400" dirty="0"/>
              <a:t>Total Water Storage (mm)</a:t>
            </a:r>
          </a:p>
        </p:txBody>
      </p:sp>
      <p:sp>
        <p:nvSpPr>
          <p:cNvPr id="16" name="TextBox 15">
            <a:extLst>
              <a:ext uri="{FF2B5EF4-FFF2-40B4-BE49-F238E27FC236}">
                <a16:creationId xmlns:a16="http://schemas.microsoft.com/office/drawing/2014/main" id="{7DF8F19C-88AD-8745-9454-49F41F0BD46B}"/>
              </a:ext>
            </a:extLst>
          </p:cNvPr>
          <p:cNvSpPr txBox="1"/>
          <p:nvPr/>
        </p:nvSpPr>
        <p:spPr>
          <a:xfrm>
            <a:off x="6089047" y="4068171"/>
            <a:ext cx="990977" cy="274320"/>
          </a:xfrm>
          <a:prstGeom prst="rect">
            <a:avLst/>
          </a:prstGeom>
          <a:solidFill>
            <a:schemeClr val="bg1"/>
          </a:solidFill>
          <a:ln>
            <a:noFill/>
          </a:ln>
        </p:spPr>
        <p:txBody>
          <a:bodyPr wrap="none" rtlCol="0">
            <a:spAutoFit/>
          </a:bodyPr>
          <a:lstStyle/>
          <a:p>
            <a:r>
              <a:rPr lang="en-US" sz="1600" dirty="0"/>
              <a:t>PFT Shifts</a:t>
            </a:r>
          </a:p>
        </p:txBody>
      </p:sp>
      <p:sp>
        <p:nvSpPr>
          <p:cNvPr id="17" name="TextBox 16">
            <a:extLst>
              <a:ext uri="{FF2B5EF4-FFF2-40B4-BE49-F238E27FC236}">
                <a16:creationId xmlns:a16="http://schemas.microsoft.com/office/drawing/2014/main" id="{1DFD0D07-84C5-424C-B915-58F7A7ABF835}"/>
              </a:ext>
            </a:extLst>
          </p:cNvPr>
          <p:cNvSpPr txBox="1"/>
          <p:nvPr/>
        </p:nvSpPr>
        <p:spPr>
          <a:xfrm>
            <a:off x="4898425" y="1380337"/>
            <a:ext cx="529312" cy="338554"/>
          </a:xfrm>
          <a:prstGeom prst="rect">
            <a:avLst/>
          </a:prstGeom>
          <a:solidFill>
            <a:schemeClr val="bg1"/>
          </a:solidFill>
          <a:ln>
            <a:noFill/>
          </a:ln>
        </p:spPr>
        <p:txBody>
          <a:bodyPr wrap="none" rtlCol="0">
            <a:spAutoFit/>
          </a:bodyPr>
          <a:lstStyle/>
          <a:p>
            <a:r>
              <a:rPr lang="en-US" sz="1600" dirty="0"/>
              <a:t>NPP</a:t>
            </a:r>
          </a:p>
        </p:txBody>
      </p:sp>
      <p:sp>
        <p:nvSpPr>
          <p:cNvPr id="18" name="Rectangle 17">
            <a:extLst>
              <a:ext uri="{FF2B5EF4-FFF2-40B4-BE49-F238E27FC236}">
                <a16:creationId xmlns:a16="http://schemas.microsoft.com/office/drawing/2014/main" id="{1B214DFC-B716-B741-B090-E12D76445555}"/>
              </a:ext>
            </a:extLst>
          </p:cNvPr>
          <p:cNvSpPr/>
          <p:nvPr/>
        </p:nvSpPr>
        <p:spPr>
          <a:xfrm>
            <a:off x="3813349" y="2863458"/>
            <a:ext cx="2771186" cy="321547"/>
          </a:xfrm>
          <a:prstGeom prst="rect">
            <a:avLst/>
          </a:prstGeom>
          <a:solidFill>
            <a:schemeClr val="bg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0854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73E7EE8-D36C-BB45-9887-3FC44D6BCA4C}"/>
              </a:ext>
            </a:extLst>
          </p:cNvPr>
          <p:cNvPicPr>
            <a:picLocks noChangeAspect="1"/>
          </p:cNvPicPr>
          <p:nvPr/>
        </p:nvPicPr>
        <p:blipFill rotWithShape="1">
          <a:blip r:embed="rId2"/>
          <a:srcRect t="4584" r="6364"/>
          <a:stretch/>
        </p:blipFill>
        <p:spPr>
          <a:xfrm>
            <a:off x="414173" y="4027831"/>
            <a:ext cx="4172650" cy="2576368"/>
          </a:xfrm>
          <a:prstGeom prst="rect">
            <a:avLst/>
          </a:prstGeom>
        </p:spPr>
      </p:pic>
      <p:pic>
        <p:nvPicPr>
          <p:cNvPr id="26" name="Picture 25">
            <a:extLst>
              <a:ext uri="{FF2B5EF4-FFF2-40B4-BE49-F238E27FC236}">
                <a16:creationId xmlns:a16="http://schemas.microsoft.com/office/drawing/2014/main" id="{140BF547-B57A-604D-9885-88E964C4E443}"/>
              </a:ext>
            </a:extLst>
          </p:cNvPr>
          <p:cNvPicPr>
            <a:picLocks noChangeAspect="1"/>
          </p:cNvPicPr>
          <p:nvPr/>
        </p:nvPicPr>
        <p:blipFill rotWithShape="1">
          <a:blip r:embed="rId3"/>
          <a:srcRect t="886" r="7172" b="-1"/>
          <a:stretch/>
        </p:blipFill>
        <p:spPr>
          <a:xfrm>
            <a:off x="4808490" y="4027831"/>
            <a:ext cx="3982279" cy="2576368"/>
          </a:xfrm>
          <a:prstGeom prst="rect">
            <a:avLst/>
          </a:prstGeom>
        </p:spPr>
      </p:pic>
      <p:sp>
        <p:nvSpPr>
          <p:cNvPr id="2" name="Title 1"/>
          <p:cNvSpPr>
            <a:spLocks noGrp="1"/>
          </p:cNvSpPr>
          <p:nvPr>
            <p:ph type="title"/>
          </p:nvPr>
        </p:nvSpPr>
        <p:spPr>
          <a:xfrm>
            <a:off x="414173" y="351779"/>
            <a:ext cx="8229600" cy="526069"/>
          </a:xfrm>
        </p:spPr>
        <p:txBody>
          <a:bodyPr/>
          <a:lstStyle/>
          <a:p>
            <a:pPr algn="ctr"/>
            <a:r>
              <a:rPr lang="en-US" sz="2000" dirty="0"/>
              <a:t>Change in Mortality Rates for a Mixed Boreal Forest when Accounting for Plant Hydraulics</a:t>
            </a:r>
          </a:p>
        </p:txBody>
      </p:sp>
      <p:grpSp>
        <p:nvGrpSpPr>
          <p:cNvPr id="13" name="Group 12"/>
          <p:cNvGrpSpPr/>
          <p:nvPr/>
        </p:nvGrpSpPr>
        <p:grpSpPr>
          <a:xfrm>
            <a:off x="2745442" y="3808902"/>
            <a:ext cx="4950817" cy="388206"/>
            <a:chOff x="2467855" y="3808902"/>
            <a:chExt cx="4950817" cy="388206"/>
          </a:xfrm>
        </p:grpSpPr>
        <p:sp>
          <p:nvSpPr>
            <p:cNvPr id="5" name="TextBox 4"/>
            <p:cNvSpPr txBox="1"/>
            <p:nvPr/>
          </p:nvSpPr>
          <p:spPr>
            <a:xfrm>
              <a:off x="5862337" y="3808902"/>
              <a:ext cx="1556335" cy="338554"/>
            </a:xfrm>
            <a:prstGeom prst="rect">
              <a:avLst/>
            </a:prstGeom>
            <a:solidFill>
              <a:schemeClr val="bg1"/>
            </a:solidFill>
          </p:spPr>
          <p:txBody>
            <a:bodyPr wrap="none" rtlCol="0">
              <a:spAutoFit/>
            </a:bodyPr>
            <a:lstStyle/>
            <a:p>
              <a:r>
                <a:rPr lang="en-US" sz="1600" dirty="0"/>
                <a:t>Mortality by PFT</a:t>
              </a:r>
            </a:p>
          </p:txBody>
        </p:sp>
        <p:sp>
          <p:nvSpPr>
            <p:cNvPr id="9" name="TextBox 8"/>
            <p:cNvSpPr txBox="1"/>
            <p:nvPr/>
          </p:nvSpPr>
          <p:spPr>
            <a:xfrm>
              <a:off x="2467855" y="3858554"/>
              <a:ext cx="1556335" cy="338554"/>
            </a:xfrm>
            <a:prstGeom prst="rect">
              <a:avLst/>
            </a:prstGeom>
            <a:solidFill>
              <a:schemeClr val="bg1"/>
            </a:solidFill>
          </p:spPr>
          <p:txBody>
            <a:bodyPr wrap="none" rtlCol="0">
              <a:spAutoFit/>
            </a:bodyPr>
            <a:lstStyle/>
            <a:p>
              <a:r>
                <a:rPr lang="en-US" sz="1600" dirty="0"/>
                <a:t>Mortality by PFT</a:t>
              </a:r>
            </a:p>
          </p:txBody>
        </p:sp>
      </p:grpSp>
      <p:pic>
        <p:nvPicPr>
          <p:cNvPr id="17" name="Picture 16">
            <a:extLst>
              <a:ext uri="{FF2B5EF4-FFF2-40B4-BE49-F238E27FC236}">
                <a16:creationId xmlns:a16="http://schemas.microsoft.com/office/drawing/2014/main" id="{98000CF2-6689-0A46-8A92-69F8A520E7F1}"/>
              </a:ext>
            </a:extLst>
          </p:cNvPr>
          <p:cNvPicPr>
            <a:picLocks noChangeAspect="1"/>
          </p:cNvPicPr>
          <p:nvPr/>
        </p:nvPicPr>
        <p:blipFill rotWithShape="1">
          <a:blip r:embed="rId4"/>
          <a:srcRect l="2241" r="6953"/>
          <a:stretch/>
        </p:blipFill>
        <p:spPr>
          <a:xfrm>
            <a:off x="381515" y="1096325"/>
            <a:ext cx="3893561" cy="2540871"/>
          </a:xfrm>
          <a:prstGeom prst="rect">
            <a:avLst/>
          </a:prstGeom>
        </p:spPr>
      </p:pic>
      <p:pic>
        <p:nvPicPr>
          <p:cNvPr id="21" name="Picture 20">
            <a:extLst>
              <a:ext uri="{FF2B5EF4-FFF2-40B4-BE49-F238E27FC236}">
                <a16:creationId xmlns:a16="http://schemas.microsoft.com/office/drawing/2014/main" id="{5FC86898-A54D-3249-A0FE-5AAB642F05B6}"/>
              </a:ext>
            </a:extLst>
          </p:cNvPr>
          <p:cNvPicPr>
            <a:picLocks noChangeAspect="1"/>
          </p:cNvPicPr>
          <p:nvPr/>
        </p:nvPicPr>
        <p:blipFill rotWithShape="1">
          <a:blip r:embed="rId5"/>
          <a:srcRect l="1498" t="3715" r="6762"/>
          <a:stretch/>
        </p:blipFill>
        <p:spPr>
          <a:xfrm>
            <a:off x="4986715" y="1096324"/>
            <a:ext cx="3540173" cy="2540871"/>
          </a:xfrm>
          <a:prstGeom prst="rect">
            <a:avLst/>
          </a:prstGeom>
        </p:spPr>
      </p:pic>
      <p:cxnSp>
        <p:nvCxnSpPr>
          <p:cNvPr id="23" name="Straight Connector 22">
            <a:extLst>
              <a:ext uri="{FF2B5EF4-FFF2-40B4-BE49-F238E27FC236}">
                <a16:creationId xmlns:a16="http://schemas.microsoft.com/office/drawing/2014/main" id="{5E2CB7A2-376D-1A42-80A4-FA9C972B7725}"/>
              </a:ext>
            </a:extLst>
          </p:cNvPr>
          <p:cNvCxnSpPr/>
          <p:nvPr/>
        </p:nvCxnSpPr>
        <p:spPr>
          <a:xfrm>
            <a:off x="0" y="3727922"/>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977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4AAD-2C7B-8E42-B926-ECF457C9AFB2}"/>
              </a:ext>
            </a:extLst>
          </p:cNvPr>
          <p:cNvSpPr>
            <a:spLocks noGrp="1"/>
          </p:cNvSpPr>
          <p:nvPr>
            <p:ph type="title"/>
          </p:nvPr>
        </p:nvSpPr>
        <p:spPr>
          <a:xfrm>
            <a:off x="457200" y="212329"/>
            <a:ext cx="8229600" cy="609082"/>
          </a:xfrm>
        </p:spPr>
        <p:txBody>
          <a:bodyPr/>
          <a:lstStyle/>
          <a:p>
            <a:r>
              <a:rPr lang="en-US" sz="2800" dirty="0"/>
              <a:t>Future Plans…</a:t>
            </a:r>
          </a:p>
        </p:txBody>
      </p:sp>
      <p:sp>
        <p:nvSpPr>
          <p:cNvPr id="3" name="Content Placeholder 2">
            <a:extLst>
              <a:ext uri="{FF2B5EF4-FFF2-40B4-BE49-F238E27FC236}">
                <a16:creationId xmlns:a16="http://schemas.microsoft.com/office/drawing/2014/main" id="{9C7132F6-2F3F-0745-8026-EA683D2E6DAA}"/>
              </a:ext>
            </a:extLst>
          </p:cNvPr>
          <p:cNvSpPr>
            <a:spLocks noGrp="1"/>
          </p:cNvSpPr>
          <p:nvPr>
            <p:ph idx="1"/>
          </p:nvPr>
        </p:nvSpPr>
        <p:spPr>
          <a:xfrm>
            <a:off x="457200" y="1012900"/>
            <a:ext cx="8229600" cy="3096559"/>
          </a:xfrm>
        </p:spPr>
        <p:txBody>
          <a:bodyPr/>
          <a:lstStyle/>
          <a:p>
            <a:r>
              <a:rPr lang="en-US" dirty="0"/>
              <a:t>Defining LULCC driver datasets for FATES that adhere to CMIP6  </a:t>
            </a:r>
          </a:p>
          <a:p>
            <a:r>
              <a:rPr lang="en-US" dirty="0"/>
              <a:t>Ex. Primary to secondary forest transitions by area and mass, using LUH2 data and converting into an LUH1 format for E3SM</a:t>
            </a:r>
          </a:p>
          <a:p>
            <a:pPr marL="342900" lvl="1" indent="0">
              <a:buNone/>
            </a:pPr>
            <a:endParaRPr lang="en-US" dirty="0"/>
          </a:p>
          <a:p>
            <a:r>
              <a:rPr lang="en-US" dirty="0"/>
              <a:t>Expand Alaska case test to North American boreal forest simulations in ELM-FATES-Hydro (with Plant Hydraulics). </a:t>
            </a:r>
          </a:p>
          <a:p>
            <a:pPr lvl="1"/>
            <a:r>
              <a:rPr lang="en-US" dirty="0"/>
              <a:t>Continental scale testing of FATES-Hydro</a:t>
            </a:r>
          </a:p>
          <a:p>
            <a:pPr lvl="1"/>
            <a:r>
              <a:rPr lang="en-US" dirty="0">
                <a:latin typeface="Arial" panose="020B0604020202020204" pitchFamily="34" charset="0"/>
                <a:cs typeface="Arial" panose="020B0604020202020204" pitchFamily="34" charset="0"/>
              </a:rPr>
              <a:t>Testing VFSM soil hydrology with FATES-Hydro</a:t>
            </a:r>
            <a:endParaRPr lang="en-US" dirty="0"/>
          </a:p>
          <a:p>
            <a:pPr lvl="1"/>
            <a:endParaRPr lang="en-US" dirty="0"/>
          </a:p>
        </p:txBody>
      </p:sp>
      <p:pic>
        <p:nvPicPr>
          <p:cNvPr id="4" name="Picture 3">
            <a:extLst>
              <a:ext uri="{FF2B5EF4-FFF2-40B4-BE49-F238E27FC236}">
                <a16:creationId xmlns:a16="http://schemas.microsoft.com/office/drawing/2014/main" id="{29046B00-C7F4-5E43-8439-6CDD267FEEFB}"/>
              </a:ext>
            </a:extLst>
          </p:cNvPr>
          <p:cNvPicPr>
            <a:picLocks noChangeAspect="1"/>
          </p:cNvPicPr>
          <p:nvPr/>
        </p:nvPicPr>
        <p:blipFill rotWithShape="1">
          <a:blip r:embed="rId3"/>
          <a:srcRect b="67232"/>
          <a:stretch/>
        </p:blipFill>
        <p:spPr>
          <a:xfrm>
            <a:off x="351574" y="4415355"/>
            <a:ext cx="4608576" cy="2247254"/>
          </a:xfrm>
          <a:prstGeom prst="rect">
            <a:avLst/>
          </a:prstGeom>
        </p:spPr>
      </p:pic>
      <p:sp>
        <p:nvSpPr>
          <p:cNvPr id="5" name="TextBox 4">
            <a:extLst>
              <a:ext uri="{FF2B5EF4-FFF2-40B4-BE49-F238E27FC236}">
                <a16:creationId xmlns:a16="http://schemas.microsoft.com/office/drawing/2014/main" id="{CB514796-7161-0641-9B12-7E2E5DDE2446}"/>
              </a:ext>
            </a:extLst>
          </p:cNvPr>
          <p:cNvSpPr txBox="1"/>
          <p:nvPr/>
        </p:nvSpPr>
        <p:spPr>
          <a:xfrm>
            <a:off x="5079048" y="6335652"/>
            <a:ext cx="1876924" cy="338554"/>
          </a:xfrm>
          <a:prstGeom prst="rect">
            <a:avLst/>
          </a:prstGeom>
          <a:noFill/>
        </p:spPr>
        <p:txBody>
          <a:bodyPr wrap="none" rtlCol="0">
            <a:spAutoFit/>
          </a:bodyPr>
          <a:lstStyle/>
          <a:p>
            <a:r>
              <a:rPr lang="en-US" sz="1600" dirty="0"/>
              <a:t>Margolis et. al. 2015</a:t>
            </a:r>
          </a:p>
        </p:txBody>
      </p:sp>
      <p:sp>
        <p:nvSpPr>
          <p:cNvPr id="7" name="Content Placeholder 2">
            <a:extLst>
              <a:ext uri="{FF2B5EF4-FFF2-40B4-BE49-F238E27FC236}">
                <a16:creationId xmlns:a16="http://schemas.microsoft.com/office/drawing/2014/main" id="{ED80ACC1-F3C1-DB47-8957-84958141F59C}"/>
              </a:ext>
            </a:extLst>
          </p:cNvPr>
          <p:cNvSpPr txBox="1">
            <a:spLocks/>
          </p:cNvSpPr>
          <p:nvPr/>
        </p:nvSpPr>
        <p:spPr>
          <a:xfrm>
            <a:off x="351574" y="3596975"/>
            <a:ext cx="5836955" cy="1167574"/>
          </a:xfrm>
          <a:prstGeom prst="rect">
            <a:avLst/>
          </a:prstGeom>
        </p:spPr>
        <p:txBody>
          <a:bodyPr vert="horz" lIns="0" tIns="0" rIns="0" bIns="0" rtlCol="0">
            <a:noAutofit/>
          </a:bodyPr>
          <a:lst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Nutrient Competition coupled between ELM soil-BGC and FATES plant-BGC</a:t>
            </a:r>
            <a:endParaRPr lang="en-US" b="1" dirty="0"/>
          </a:p>
        </p:txBody>
      </p:sp>
      <p:grpSp>
        <p:nvGrpSpPr>
          <p:cNvPr id="16" name="Group 15">
            <a:extLst>
              <a:ext uri="{FF2B5EF4-FFF2-40B4-BE49-F238E27FC236}">
                <a16:creationId xmlns:a16="http://schemas.microsoft.com/office/drawing/2014/main" id="{C765C84B-9D20-F24D-8B1A-C4C8E2696ED3}"/>
              </a:ext>
            </a:extLst>
          </p:cNvPr>
          <p:cNvGrpSpPr/>
          <p:nvPr/>
        </p:nvGrpSpPr>
        <p:grpSpPr>
          <a:xfrm>
            <a:off x="6433457" y="3047604"/>
            <a:ext cx="2498271" cy="3053443"/>
            <a:chOff x="959948" y="3020786"/>
            <a:chExt cx="2721217" cy="3053443"/>
          </a:xfrm>
        </p:grpSpPr>
        <p:pic>
          <p:nvPicPr>
            <p:cNvPr id="9" name="Google Shape;2410;p242">
              <a:extLst>
                <a:ext uri="{FF2B5EF4-FFF2-40B4-BE49-F238E27FC236}">
                  <a16:creationId xmlns:a16="http://schemas.microsoft.com/office/drawing/2014/main" id="{661B4DD7-5C57-C747-84C6-2AA55F46A3DA}"/>
                </a:ext>
              </a:extLst>
            </p:cNvPr>
            <p:cNvPicPr preferRelativeResize="0"/>
            <p:nvPr/>
          </p:nvPicPr>
          <p:blipFill rotWithShape="1">
            <a:blip r:embed="rId4">
              <a:alphaModFix/>
            </a:blip>
            <a:srcRect l="16495" t="54616" r="22854" b="18094"/>
            <a:stretch/>
          </p:blipFill>
          <p:spPr>
            <a:xfrm>
              <a:off x="963386" y="4508438"/>
              <a:ext cx="2701450" cy="1565791"/>
            </a:xfrm>
            <a:prstGeom prst="rect">
              <a:avLst/>
            </a:prstGeom>
            <a:noFill/>
            <a:ln>
              <a:noFill/>
            </a:ln>
          </p:spPr>
        </p:pic>
        <p:pic>
          <p:nvPicPr>
            <p:cNvPr id="15" name="Google Shape;2410;p242">
              <a:extLst>
                <a:ext uri="{FF2B5EF4-FFF2-40B4-BE49-F238E27FC236}">
                  <a16:creationId xmlns:a16="http://schemas.microsoft.com/office/drawing/2014/main" id="{5A075DB7-B78F-1A46-A7DC-E4E94FAC6DD9}"/>
                </a:ext>
              </a:extLst>
            </p:cNvPr>
            <p:cNvPicPr preferRelativeResize="0"/>
            <p:nvPr/>
          </p:nvPicPr>
          <p:blipFill rotWithShape="1">
            <a:blip r:embed="rId4">
              <a:alphaModFix/>
            </a:blip>
            <a:srcRect l="6187" r="15853" b="70639"/>
            <a:stretch/>
          </p:blipFill>
          <p:spPr>
            <a:xfrm>
              <a:off x="959948" y="3020786"/>
              <a:ext cx="2721217" cy="1487652"/>
            </a:xfrm>
            <a:prstGeom prst="rect">
              <a:avLst/>
            </a:prstGeom>
            <a:noFill/>
            <a:ln>
              <a:noFill/>
            </a:ln>
          </p:spPr>
        </p:pic>
      </p:grpSp>
      <p:sp>
        <p:nvSpPr>
          <p:cNvPr id="17" name="Oval 16">
            <a:extLst>
              <a:ext uri="{FF2B5EF4-FFF2-40B4-BE49-F238E27FC236}">
                <a16:creationId xmlns:a16="http://schemas.microsoft.com/office/drawing/2014/main" id="{1888631D-0420-724C-9FE0-FB77D0DA8D60}"/>
              </a:ext>
            </a:extLst>
          </p:cNvPr>
          <p:cNvSpPr/>
          <p:nvPr/>
        </p:nvSpPr>
        <p:spPr>
          <a:xfrm>
            <a:off x="7151914" y="4961052"/>
            <a:ext cx="1404257" cy="106185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A5D8E7-FFE0-FA44-A238-4F05E78379E0}"/>
              </a:ext>
            </a:extLst>
          </p:cNvPr>
          <p:cNvSpPr txBox="1"/>
          <p:nvPr/>
        </p:nvSpPr>
        <p:spPr>
          <a:xfrm>
            <a:off x="5329878" y="5059254"/>
            <a:ext cx="1461471" cy="830997"/>
          </a:xfrm>
          <a:prstGeom prst="rect">
            <a:avLst/>
          </a:prstGeom>
          <a:solidFill>
            <a:schemeClr val="bg1">
              <a:lumMod val="95000"/>
            </a:schemeClr>
          </a:solidFill>
        </p:spPr>
        <p:txBody>
          <a:bodyPr wrap="square" rtlCol="0">
            <a:spAutoFit/>
          </a:bodyPr>
          <a:lstStyle/>
          <a:p>
            <a:pPr algn="r"/>
            <a:r>
              <a:rPr lang="en-US" sz="1600" dirty="0"/>
              <a:t>Next: Nutrient Uptake and Acquisition </a:t>
            </a:r>
          </a:p>
        </p:txBody>
      </p:sp>
    </p:spTree>
    <p:extLst>
      <p:ext uri="{BB962C8B-B14F-4D97-AF65-F5344CB8AC3E}">
        <p14:creationId xmlns:p14="http://schemas.microsoft.com/office/powerpoint/2010/main" val="343710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FATES Coordination and Liaison-</a:t>
            </a:r>
            <a:r>
              <a:rPr lang="en-US" sz="3200" dirty="0" err="1"/>
              <a:t>ing</a:t>
            </a:r>
            <a:r>
              <a:rPr lang="en-US" sz="3200" dirty="0"/>
              <a:t> with NGEE-Tropics</a:t>
            </a:r>
          </a:p>
        </p:txBody>
      </p:sp>
      <p:sp>
        <p:nvSpPr>
          <p:cNvPr id="3" name="Content Placeholder 2"/>
          <p:cNvSpPr>
            <a:spLocks noGrp="1"/>
          </p:cNvSpPr>
          <p:nvPr>
            <p:ph idx="1"/>
          </p:nvPr>
        </p:nvSpPr>
        <p:spPr>
          <a:xfrm>
            <a:off x="457200" y="2043579"/>
            <a:ext cx="8229600" cy="1150515"/>
          </a:xfrm>
        </p:spPr>
        <p:txBody>
          <a:bodyPr/>
          <a:lstStyle/>
          <a:p>
            <a:r>
              <a:rPr lang="en-US" sz="2400" dirty="0"/>
              <a:t>Just completed their Phase 2 proposal defense</a:t>
            </a:r>
          </a:p>
          <a:p>
            <a:r>
              <a:rPr lang="en-US" sz="2400" dirty="0"/>
              <a:t>Overview of FATES modeling plans as it relates to E3SM</a:t>
            </a:r>
          </a:p>
        </p:txBody>
      </p:sp>
      <p:grpSp>
        <p:nvGrpSpPr>
          <p:cNvPr id="4" name="Group 3"/>
          <p:cNvGrpSpPr/>
          <p:nvPr/>
        </p:nvGrpSpPr>
        <p:grpSpPr>
          <a:xfrm>
            <a:off x="339726" y="3194094"/>
            <a:ext cx="8447479" cy="2222266"/>
            <a:chOff x="497662" y="2265557"/>
            <a:chExt cx="8447479" cy="2222266"/>
          </a:xfrm>
        </p:grpSpPr>
        <p:pic>
          <p:nvPicPr>
            <p:cNvPr id="5" name="Picture 4"/>
            <p:cNvPicPr>
              <a:picLocks noChangeAspect="1"/>
            </p:cNvPicPr>
            <p:nvPr/>
          </p:nvPicPr>
          <p:blipFill rotWithShape="1">
            <a:blip r:embed="rId2"/>
            <a:srcRect t="34929" b="32393"/>
            <a:stretch/>
          </p:blipFill>
          <p:spPr>
            <a:xfrm>
              <a:off x="497662" y="2265557"/>
              <a:ext cx="4206925" cy="2222266"/>
            </a:xfrm>
            <a:prstGeom prst="rect">
              <a:avLst/>
            </a:prstGeom>
          </p:spPr>
        </p:pic>
        <p:pic>
          <p:nvPicPr>
            <p:cNvPr id="6" name="Picture 5"/>
            <p:cNvPicPr>
              <a:picLocks noChangeAspect="1"/>
            </p:cNvPicPr>
            <p:nvPr/>
          </p:nvPicPr>
          <p:blipFill rotWithShape="1">
            <a:blip r:embed="rId2"/>
            <a:srcRect t="68087"/>
            <a:stretch/>
          </p:blipFill>
          <p:spPr>
            <a:xfrm>
              <a:off x="4704587" y="2277011"/>
              <a:ext cx="4240554" cy="2210812"/>
            </a:xfrm>
            <a:prstGeom prst="rect">
              <a:avLst/>
            </a:prstGeom>
          </p:spPr>
        </p:pic>
      </p:grpSp>
      <p:pic>
        <p:nvPicPr>
          <p:cNvPr id="7" name="Google Shape;1056;p155" descr="NGEE-Tropics Logo with text, transparent 2.png"/>
          <p:cNvPicPr preferRelativeResize="0"/>
          <p:nvPr/>
        </p:nvPicPr>
        <p:blipFill rotWithShape="1">
          <a:blip r:embed="rId3">
            <a:alphaModFix/>
          </a:blip>
          <a:srcRect r="74358" b="-2912"/>
          <a:stretch/>
        </p:blipFill>
        <p:spPr>
          <a:xfrm>
            <a:off x="596310" y="5567213"/>
            <a:ext cx="1108515" cy="1142701"/>
          </a:xfrm>
          <a:prstGeom prst="rect">
            <a:avLst/>
          </a:prstGeom>
          <a:noFill/>
          <a:ln>
            <a:noFill/>
          </a:ln>
        </p:spPr>
      </p:pic>
      <p:sp>
        <p:nvSpPr>
          <p:cNvPr id="8" name="TextBox 7"/>
          <p:cNvSpPr txBox="1"/>
          <p:nvPr/>
        </p:nvSpPr>
        <p:spPr>
          <a:xfrm>
            <a:off x="7315200" y="6381145"/>
            <a:ext cx="1749197" cy="307777"/>
          </a:xfrm>
          <a:prstGeom prst="rect">
            <a:avLst/>
          </a:prstGeom>
          <a:noFill/>
        </p:spPr>
        <p:txBody>
          <a:bodyPr wrap="none" rtlCol="0">
            <a:spAutoFit/>
          </a:bodyPr>
          <a:lstStyle/>
          <a:p>
            <a:r>
              <a:rPr lang="en-US" sz="1400" dirty="0" err="1"/>
              <a:t>Koven</a:t>
            </a:r>
            <a:r>
              <a:rPr lang="en-US" sz="1400" dirty="0"/>
              <a:t> et al. in review</a:t>
            </a:r>
          </a:p>
        </p:txBody>
      </p:sp>
    </p:spTree>
    <p:extLst>
      <p:ext uri="{BB962C8B-B14F-4D97-AF65-F5344CB8AC3E}">
        <p14:creationId xmlns:p14="http://schemas.microsoft.com/office/powerpoint/2010/main" val="2911566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6"/>
        <p:cNvGrpSpPr/>
        <p:nvPr/>
      </p:nvGrpSpPr>
      <p:grpSpPr>
        <a:xfrm>
          <a:off x="0" y="0"/>
          <a:ext cx="0" cy="0"/>
          <a:chOff x="0" y="0"/>
          <a:chExt cx="0" cy="0"/>
        </a:xfrm>
      </p:grpSpPr>
      <p:grpSp>
        <p:nvGrpSpPr>
          <p:cNvPr id="4" name="Group 3"/>
          <p:cNvGrpSpPr/>
          <p:nvPr/>
        </p:nvGrpSpPr>
        <p:grpSpPr>
          <a:xfrm>
            <a:off x="310547" y="1007976"/>
            <a:ext cx="8405728" cy="5644652"/>
            <a:chOff x="-1" y="1036650"/>
            <a:chExt cx="8677538" cy="5809637"/>
          </a:xfrm>
        </p:grpSpPr>
        <p:sp>
          <p:nvSpPr>
            <p:cNvPr id="3" name="Rectangle 2"/>
            <p:cNvSpPr/>
            <p:nvPr/>
          </p:nvSpPr>
          <p:spPr>
            <a:xfrm>
              <a:off x="289375" y="5211223"/>
              <a:ext cx="5058349" cy="11298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79" name="Google Shape;2679;p259"/>
            <p:cNvPicPr preferRelativeResize="0"/>
            <p:nvPr/>
          </p:nvPicPr>
          <p:blipFill rotWithShape="1">
            <a:blip r:embed="rId3">
              <a:alphaModFix/>
            </a:blip>
            <a:srcRect b="2769"/>
            <a:stretch/>
          </p:blipFill>
          <p:spPr>
            <a:xfrm>
              <a:off x="289375" y="1036650"/>
              <a:ext cx="5058349" cy="4174573"/>
            </a:xfrm>
            <a:prstGeom prst="rect">
              <a:avLst/>
            </a:prstGeom>
            <a:noFill/>
            <a:ln>
              <a:noFill/>
            </a:ln>
          </p:spPr>
        </p:pic>
        <p:pic>
          <p:nvPicPr>
            <p:cNvPr id="2680" name="Google Shape;2680;p259"/>
            <p:cNvPicPr preferRelativeResize="0"/>
            <p:nvPr/>
          </p:nvPicPr>
          <p:blipFill>
            <a:blip r:embed="rId4">
              <a:alphaModFix/>
            </a:blip>
            <a:stretch>
              <a:fillRect/>
            </a:stretch>
          </p:blipFill>
          <p:spPr>
            <a:xfrm>
              <a:off x="5337646" y="1036660"/>
              <a:ext cx="3339891" cy="5304415"/>
            </a:xfrm>
            <a:prstGeom prst="rect">
              <a:avLst/>
            </a:prstGeom>
            <a:noFill/>
            <a:ln>
              <a:noFill/>
            </a:ln>
          </p:spPr>
        </p:pic>
        <p:sp>
          <p:nvSpPr>
            <p:cNvPr id="2678" name="Google Shape;2678;p259"/>
            <p:cNvSpPr txBox="1"/>
            <p:nvPr/>
          </p:nvSpPr>
          <p:spPr>
            <a:xfrm>
              <a:off x="-1" y="5117831"/>
              <a:ext cx="5755767" cy="1728456"/>
            </a:xfrm>
            <a:prstGeom prst="rect">
              <a:avLst/>
            </a:prstGeom>
            <a:solidFill>
              <a:srgbClr val="FFFFFF"/>
            </a:solid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AutoNum type="arabicPeriod"/>
              </a:pPr>
              <a:r>
                <a:rPr lang="en-US" b="0" i="0" u="none" strike="noStrike" cap="none" dirty="0">
                  <a:solidFill>
                    <a:srgbClr val="000000"/>
                  </a:solidFill>
                  <a:latin typeface="Calibri"/>
                  <a:ea typeface="Calibri"/>
                  <a:cs typeface="Calibri"/>
                  <a:sym typeface="Calibri"/>
                </a:rPr>
                <a:t>Implement and test subsurface flow and macro-pore flow parameterizations in ELM-FATES</a:t>
              </a:r>
              <a:endParaRPr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800"/>
                <a:buAutoNum type="arabicPeriod"/>
              </a:pPr>
              <a:r>
                <a:rPr lang="en-US" b="0" i="0" u="none" strike="noStrike" cap="none" dirty="0">
                  <a:solidFill>
                    <a:srgbClr val="000000"/>
                  </a:solidFill>
                  <a:latin typeface="Calibri"/>
                  <a:ea typeface="Calibri"/>
                  <a:cs typeface="Calibri"/>
                  <a:sym typeface="Calibri"/>
                </a:rPr>
                <a:t>Benchmark ELM-FATES using meas</a:t>
              </a:r>
              <a:r>
                <a:rPr lang="en-US" dirty="0">
                  <a:latin typeface="Calibri"/>
                  <a:ea typeface="Calibri"/>
                  <a:cs typeface="Calibri"/>
                  <a:sym typeface="Calibri"/>
                </a:rPr>
                <a:t>ur</a:t>
              </a:r>
              <a:r>
                <a:rPr lang="en-US" b="0" i="0" u="none" strike="noStrike" cap="none" dirty="0">
                  <a:solidFill>
                    <a:srgbClr val="000000"/>
                  </a:solidFill>
                  <a:latin typeface="Calibri"/>
                  <a:ea typeface="Calibri"/>
                  <a:cs typeface="Calibri"/>
                  <a:sym typeface="Calibri"/>
                </a:rPr>
                <a:t>ements and </a:t>
              </a:r>
              <a:r>
                <a:rPr lang="en-US" b="0" i="0" u="none" strike="noStrike" cap="none" dirty="0" err="1">
                  <a:solidFill>
                    <a:srgbClr val="000000"/>
                  </a:solidFill>
                  <a:latin typeface="Calibri"/>
                  <a:ea typeface="Calibri"/>
                  <a:cs typeface="Calibri"/>
                  <a:sym typeface="Calibri"/>
                </a:rPr>
                <a:t>ParFlow</a:t>
              </a:r>
              <a:r>
                <a:rPr lang="en-US" b="0" i="0" u="none" strike="noStrike" cap="none" dirty="0">
                  <a:solidFill>
                    <a:srgbClr val="000000"/>
                  </a:solidFill>
                  <a:latin typeface="Calibri"/>
                  <a:ea typeface="Calibri"/>
                  <a:cs typeface="Calibri"/>
                  <a:sym typeface="Calibri"/>
                </a:rPr>
                <a:t> (3D)</a:t>
              </a:r>
            </a:p>
            <a:p>
              <a:pPr marL="342900" marR="0" lvl="0" indent="-342900" algn="l" rtl="0">
                <a:lnSpc>
                  <a:spcPct val="100000"/>
                </a:lnSpc>
                <a:spcBef>
                  <a:spcPts val="0"/>
                </a:spcBef>
                <a:spcAft>
                  <a:spcPts val="0"/>
                </a:spcAft>
                <a:buClr>
                  <a:srgbClr val="000000"/>
                </a:buClr>
                <a:buSzPts val="1800"/>
                <a:buAutoNum type="arabicPeriod"/>
              </a:pPr>
              <a:r>
                <a:rPr lang="en-US" dirty="0">
                  <a:solidFill>
                    <a:srgbClr val="000000"/>
                  </a:solidFill>
                  <a:latin typeface="Calibri"/>
                  <a:ea typeface="Calibri"/>
                  <a:cs typeface="Calibri"/>
                  <a:sym typeface="Calibri"/>
                </a:rPr>
                <a:t>Then coupled ELM-FATES-</a:t>
              </a:r>
              <a:r>
                <a:rPr lang="en-US" dirty="0" err="1">
                  <a:solidFill>
                    <a:srgbClr val="000000"/>
                  </a:solidFill>
                  <a:latin typeface="Calibri"/>
                  <a:ea typeface="Calibri"/>
                  <a:cs typeface="Calibri"/>
                  <a:sym typeface="Calibri"/>
                </a:rPr>
                <a:t>ParFlow</a:t>
              </a:r>
              <a:r>
                <a:rPr lang="en-US" dirty="0">
                  <a:solidFill>
                    <a:srgbClr val="000000"/>
                  </a:solidFill>
                  <a:latin typeface="Calibri"/>
                  <a:ea typeface="Calibri"/>
                  <a:cs typeface="Calibri"/>
                  <a:sym typeface="Calibri"/>
                </a:rPr>
                <a:t> for basin-scale simulations</a:t>
              </a:r>
              <a:endParaRPr b="0" i="0" u="none" strike="noStrike" cap="none" dirty="0">
                <a:solidFill>
                  <a:srgbClr val="000000"/>
                </a:solidFill>
                <a:latin typeface="Calibri"/>
                <a:ea typeface="Calibri"/>
                <a:cs typeface="Calibri"/>
                <a:sym typeface="Calibri"/>
              </a:endParaRPr>
            </a:p>
          </p:txBody>
        </p:sp>
      </p:grpSp>
      <p:sp>
        <p:nvSpPr>
          <p:cNvPr id="2" name="Rectangle 1"/>
          <p:cNvSpPr/>
          <p:nvPr/>
        </p:nvSpPr>
        <p:spPr>
          <a:xfrm>
            <a:off x="816454" y="1077855"/>
            <a:ext cx="2256588" cy="4832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50538" y="1532316"/>
            <a:ext cx="709268" cy="642234"/>
          </a:xfrm>
          <a:prstGeom prst="ellipse">
            <a:avLst/>
          </a:prstGeom>
          <a:solidFill>
            <a:schemeClr val="accent5">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1</a:t>
            </a:r>
          </a:p>
        </p:txBody>
      </p:sp>
      <p:sp>
        <p:nvSpPr>
          <p:cNvPr id="12" name="Oval 11"/>
          <p:cNvSpPr/>
          <p:nvPr/>
        </p:nvSpPr>
        <p:spPr>
          <a:xfrm>
            <a:off x="5781990" y="1211199"/>
            <a:ext cx="709268" cy="642234"/>
          </a:xfrm>
          <a:prstGeom prst="ellipse">
            <a:avLst/>
          </a:prstGeom>
          <a:solidFill>
            <a:schemeClr val="accent5">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2</a:t>
            </a:r>
          </a:p>
        </p:txBody>
      </p:sp>
      <p:sp>
        <p:nvSpPr>
          <p:cNvPr id="13" name="Oval 12"/>
          <p:cNvSpPr/>
          <p:nvPr/>
        </p:nvSpPr>
        <p:spPr>
          <a:xfrm>
            <a:off x="4771733" y="4137795"/>
            <a:ext cx="709268" cy="642234"/>
          </a:xfrm>
          <a:prstGeom prst="ellipse">
            <a:avLst/>
          </a:prstGeom>
          <a:solidFill>
            <a:schemeClr val="accent5">
              <a:lumMod val="7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3</a:t>
            </a:r>
          </a:p>
        </p:txBody>
      </p:sp>
      <p:sp>
        <p:nvSpPr>
          <p:cNvPr id="2677" name="Google Shape;2677;p259"/>
          <p:cNvSpPr txBox="1">
            <a:spLocks noGrp="1"/>
          </p:cNvSpPr>
          <p:nvPr>
            <p:ph type="title"/>
          </p:nvPr>
        </p:nvSpPr>
        <p:spPr>
          <a:xfrm>
            <a:off x="473705" y="288454"/>
            <a:ext cx="8303044" cy="774836"/>
          </a:xfrm>
          <a:prstGeom prst="rect">
            <a:avLst/>
          </a:prstGeom>
          <a:noFill/>
          <a:ln>
            <a:noFill/>
          </a:ln>
        </p:spPr>
        <p:txBody>
          <a:bodyPr spcFirstLastPara="1" wrap="square" lIns="91425" tIns="45700" rIns="91425" bIns="45700" anchor="ctr" anchorCtr="0">
            <a:noAutofit/>
          </a:bodyPr>
          <a:lstStyle/>
          <a:p>
            <a:pPr algn="ctr">
              <a:spcBef>
                <a:spcPts val="0"/>
              </a:spcBef>
              <a:buClr>
                <a:schemeClr val="dk1"/>
              </a:buClr>
              <a:buSzPts val="1100"/>
            </a:pPr>
            <a:r>
              <a:rPr lang="en-US" sz="1900" b="1" dirty="0">
                <a:latin typeface="Arial" panose="020B0604020202020204" pitchFamily="34" charset="0"/>
                <a:ea typeface="Raleway"/>
                <a:cs typeface="Arial" panose="020B0604020202020204" pitchFamily="34" charset="0"/>
                <a:sym typeface="Raleway"/>
              </a:rPr>
              <a:t>NGEE-Tropics: </a:t>
            </a:r>
            <a:r>
              <a:rPr lang="en-US" sz="1900" dirty="0">
                <a:latin typeface="Arial" panose="020B0604020202020204" pitchFamily="34" charset="0"/>
                <a:ea typeface="Raleway"/>
                <a:cs typeface="Arial" panose="020B0604020202020204" pitchFamily="34" charset="0"/>
                <a:sym typeface="Raleway"/>
              </a:rPr>
              <a:t>Use of</a:t>
            </a:r>
            <a:r>
              <a:rPr lang="en-US" sz="1900" b="1" dirty="0">
                <a:latin typeface="Arial" panose="020B0604020202020204" pitchFamily="34" charset="0"/>
                <a:ea typeface="Raleway"/>
                <a:cs typeface="Arial" panose="020B0604020202020204" pitchFamily="34" charset="0"/>
                <a:sym typeface="Raleway"/>
              </a:rPr>
              <a:t> ELM-FATES for Hydrology</a:t>
            </a:r>
            <a:br>
              <a:rPr lang="en-US" sz="2000" b="1" dirty="0">
                <a:latin typeface="Raleway"/>
                <a:ea typeface="Raleway"/>
                <a:cs typeface="Raleway"/>
                <a:sym typeface="Raleway"/>
              </a:rPr>
            </a:br>
            <a:br>
              <a:rPr lang="en-US" sz="800" b="1" dirty="0">
                <a:latin typeface="Raleway"/>
                <a:ea typeface="Raleway"/>
                <a:cs typeface="Raleway"/>
                <a:sym typeface="Raleway"/>
              </a:rPr>
            </a:br>
            <a:r>
              <a:rPr lang="en-US" sz="1600" b="0" dirty="0"/>
              <a:t>“How does </a:t>
            </a:r>
            <a:r>
              <a:rPr lang="en-US" sz="1600" dirty="0"/>
              <a:t>precipitation recycling </a:t>
            </a:r>
            <a:r>
              <a:rPr lang="en-US" sz="1600" b="0" dirty="0"/>
              <a:t>and the seasonal timing of precipitation respond to changes in CO2, warming, and deforestation?”</a:t>
            </a:r>
            <a:endParaRPr sz="1600" b="0" dirty="0">
              <a:latin typeface="Raleway"/>
              <a:ea typeface="Raleway"/>
              <a:cs typeface="Raleway"/>
              <a:sym typeface="Raleway"/>
            </a:endParaRPr>
          </a:p>
        </p:txBody>
      </p:sp>
    </p:spTree>
    <p:extLst>
      <p:ext uri="{BB962C8B-B14F-4D97-AF65-F5344CB8AC3E}">
        <p14:creationId xmlns:p14="http://schemas.microsoft.com/office/powerpoint/2010/main" val="146486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269"/>
          <p:cNvSpPr txBox="1">
            <a:spLocks noGrp="1"/>
          </p:cNvSpPr>
          <p:nvPr>
            <p:ph type="title"/>
          </p:nvPr>
        </p:nvSpPr>
        <p:spPr>
          <a:xfrm>
            <a:off x="0" y="1"/>
            <a:ext cx="9144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en-US" sz="2200" b="1" dirty="0">
                <a:latin typeface="Arial" panose="020B0604020202020204" pitchFamily="34" charset="0"/>
                <a:ea typeface="Raleway"/>
                <a:cs typeface="Arial" panose="020B0604020202020204" pitchFamily="34" charset="0"/>
                <a:sym typeface="Raleway"/>
              </a:rPr>
              <a:t>NGEE-Tropics: </a:t>
            </a:r>
            <a:br>
              <a:rPr lang="en-US" sz="2200" b="1" dirty="0">
                <a:latin typeface="Arial" panose="020B0604020202020204" pitchFamily="34" charset="0"/>
                <a:ea typeface="Raleway"/>
                <a:cs typeface="Arial" panose="020B0604020202020204" pitchFamily="34" charset="0"/>
                <a:sym typeface="Raleway"/>
              </a:rPr>
            </a:br>
            <a:r>
              <a:rPr lang="en-US" sz="2200" b="1" dirty="0">
                <a:latin typeface="Arial" panose="020B0604020202020204" pitchFamily="34" charset="0"/>
                <a:ea typeface="Raleway"/>
                <a:cs typeface="Arial" panose="020B0604020202020204" pitchFamily="34" charset="0"/>
                <a:sym typeface="Raleway"/>
              </a:rPr>
              <a:t>FATES coupled to E3SM experiments (longer term goal)</a:t>
            </a:r>
            <a:endParaRPr sz="2200" b="1" dirty="0">
              <a:latin typeface="Arial" panose="020B0604020202020204" pitchFamily="34" charset="0"/>
              <a:ea typeface="Raleway"/>
              <a:cs typeface="Arial" panose="020B0604020202020204" pitchFamily="34" charset="0"/>
              <a:sym typeface="Raleway"/>
            </a:endParaRPr>
          </a:p>
        </p:txBody>
      </p:sp>
      <p:sp>
        <p:nvSpPr>
          <p:cNvPr id="2796" name="Google Shape;2796;p269"/>
          <p:cNvSpPr txBox="1"/>
          <p:nvPr/>
        </p:nvSpPr>
        <p:spPr>
          <a:xfrm>
            <a:off x="312600" y="1024237"/>
            <a:ext cx="8811600" cy="29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000000"/>
                </a:solidFill>
                <a:latin typeface="Calibri"/>
                <a:ea typeface="Calibri"/>
                <a:cs typeface="Calibri"/>
                <a:sym typeface="Calibri"/>
              </a:rPr>
              <a:t>Why</a:t>
            </a:r>
            <a:r>
              <a:rPr lang="en-US" b="1" i="0" u="none" strike="noStrike" cap="none" dirty="0">
                <a:solidFill>
                  <a:srgbClr val="000000"/>
                </a:solidFill>
                <a:latin typeface="Calibri"/>
                <a:ea typeface="Calibri"/>
                <a:cs typeface="Calibri"/>
                <a:sym typeface="Calibri"/>
              </a:rPr>
              <a:t>:</a:t>
            </a:r>
            <a:r>
              <a:rPr lang="en-US" i="0" u="none" strike="noStrike" cap="none" dirty="0">
                <a:solidFill>
                  <a:srgbClr val="000000"/>
                </a:solidFill>
                <a:latin typeface="Calibri"/>
                <a:ea typeface="Calibri"/>
                <a:cs typeface="Calibri"/>
                <a:sym typeface="Calibri"/>
              </a:rPr>
              <a:t> Forest functioning in governing land-atmosphere hydrologic cycling </a:t>
            </a:r>
            <a:br>
              <a:rPr lang="en-US" i="0" u="none" strike="noStrike" cap="none" dirty="0">
                <a:solidFill>
                  <a:srgbClr val="000000"/>
                </a:solidFill>
                <a:latin typeface="Calibri"/>
                <a:ea typeface="Calibri"/>
                <a:cs typeface="Calibri"/>
                <a:sym typeface="Calibri"/>
              </a:rPr>
            </a:br>
            <a:endParaRPr dirty="0">
              <a:latin typeface="Calibri"/>
              <a:ea typeface="Calibri"/>
              <a:cs typeface="Calibri"/>
              <a:sym typeface="Calibri"/>
            </a:endParaRPr>
          </a:p>
          <a:p>
            <a:pPr marL="342900" marR="0" lvl="1" indent="-342900" algn="l" rtl="0">
              <a:lnSpc>
                <a:spcPct val="100000"/>
              </a:lnSpc>
              <a:spcBef>
                <a:spcPts val="0"/>
              </a:spcBef>
              <a:spcAft>
                <a:spcPts val="0"/>
              </a:spcAft>
              <a:buClr>
                <a:srgbClr val="000000"/>
              </a:buClr>
              <a:buSzPts val="2200"/>
              <a:buFont typeface="Calibri"/>
              <a:buChar char="•"/>
            </a:pPr>
            <a:r>
              <a:rPr lang="en-US" i="0" u="none" strike="noStrike" cap="none" dirty="0">
                <a:solidFill>
                  <a:srgbClr val="000000"/>
                </a:solidFill>
                <a:latin typeface="Calibri"/>
                <a:ea typeface="Calibri"/>
                <a:cs typeface="Calibri"/>
                <a:sym typeface="Calibri"/>
              </a:rPr>
              <a:t>How does representing </a:t>
            </a:r>
            <a:r>
              <a:rPr lang="en-US" b="1" i="0" u="none" strike="noStrike" cap="none" dirty="0">
                <a:solidFill>
                  <a:srgbClr val="000000"/>
                </a:solidFill>
                <a:latin typeface="Calibri"/>
                <a:ea typeface="Calibri"/>
                <a:cs typeface="Calibri"/>
                <a:sym typeface="Calibri"/>
              </a:rPr>
              <a:t>geographic variation in plant hydraulic traits</a:t>
            </a:r>
            <a:r>
              <a:rPr lang="en-US" i="0" u="none" strike="noStrike" cap="none" dirty="0">
                <a:solidFill>
                  <a:srgbClr val="000000"/>
                </a:solidFill>
                <a:latin typeface="Calibri"/>
                <a:ea typeface="Calibri"/>
                <a:cs typeface="Calibri"/>
                <a:sym typeface="Calibri"/>
              </a:rPr>
              <a:t> </a:t>
            </a:r>
            <a:r>
              <a:rPr lang="en-US" dirty="0">
                <a:latin typeface="Calibri"/>
                <a:ea typeface="Calibri"/>
                <a:cs typeface="Calibri"/>
                <a:sym typeface="Calibri"/>
              </a:rPr>
              <a:t>and forest structure</a:t>
            </a:r>
            <a:r>
              <a:rPr lang="en-US" i="0" u="none" strike="noStrike" cap="none" dirty="0">
                <a:solidFill>
                  <a:srgbClr val="000000"/>
                </a:solidFill>
                <a:latin typeface="Calibri"/>
                <a:ea typeface="Calibri"/>
                <a:cs typeface="Calibri"/>
                <a:sym typeface="Calibri"/>
              </a:rPr>
              <a:t> affect </a:t>
            </a:r>
            <a:r>
              <a:rPr lang="en-US" i="0" u="none" strike="noStrike" cap="none" dirty="0" err="1">
                <a:solidFill>
                  <a:srgbClr val="000000"/>
                </a:solidFill>
                <a:latin typeface="Calibri"/>
                <a:ea typeface="Calibri"/>
                <a:cs typeface="Calibri"/>
                <a:sym typeface="Calibri"/>
              </a:rPr>
              <a:t>hydroclimate</a:t>
            </a:r>
            <a:r>
              <a:rPr lang="en-US" i="0" u="none" strike="noStrike" cap="none" dirty="0">
                <a:solidFill>
                  <a:srgbClr val="000000"/>
                </a:solidFill>
                <a:latin typeface="Calibri"/>
                <a:ea typeface="Calibri"/>
                <a:cs typeface="Calibri"/>
                <a:sym typeface="Calibri"/>
              </a:rPr>
              <a:t>?</a:t>
            </a:r>
            <a:endParaRPr dirty="0">
              <a:latin typeface="Calibri"/>
              <a:ea typeface="Calibri"/>
              <a:cs typeface="Calibri"/>
              <a:sym typeface="Calibri"/>
            </a:endParaRPr>
          </a:p>
          <a:p>
            <a:pPr marL="342900" marR="0" lvl="1" indent="-342900" algn="l" rtl="0">
              <a:lnSpc>
                <a:spcPct val="100000"/>
              </a:lnSpc>
              <a:spcBef>
                <a:spcPts val="0"/>
              </a:spcBef>
              <a:spcAft>
                <a:spcPts val="0"/>
              </a:spcAft>
              <a:buClr>
                <a:srgbClr val="000000"/>
              </a:buClr>
              <a:buSzPts val="2200"/>
              <a:buFont typeface="Calibri"/>
              <a:buChar char="•"/>
            </a:pPr>
            <a:r>
              <a:rPr lang="en-US" i="0" u="none" strike="noStrike" cap="none" dirty="0">
                <a:solidFill>
                  <a:srgbClr val="000000"/>
                </a:solidFill>
                <a:latin typeface="Calibri"/>
                <a:ea typeface="Calibri"/>
                <a:cs typeface="Calibri"/>
                <a:sym typeface="Calibri"/>
              </a:rPr>
              <a:t>How does representing </a:t>
            </a:r>
            <a:r>
              <a:rPr lang="en-US" b="1" i="0" u="none" strike="noStrike" cap="none" dirty="0">
                <a:solidFill>
                  <a:srgbClr val="000000"/>
                </a:solidFill>
                <a:latin typeface="Calibri"/>
                <a:ea typeface="Calibri"/>
                <a:cs typeface="Calibri"/>
                <a:sym typeface="Calibri"/>
              </a:rPr>
              <a:t>seasonal cycles of leaf age phenology</a:t>
            </a:r>
            <a:r>
              <a:rPr lang="en-US" i="0" u="none" strike="noStrike" cap="none" dirty="0">
                <a:solidFill>
                  <a:srgbClr val="000000"/>
                </a:solidFill>
                <a:latin typeface="Calibri"/>
                <a:ea typeface="Calibri"/>
                <a:cs typeface="Calibri"/>
                <a:sym typeface="Calibri"/>
              </a:rPr>
              <a:t> affect </a:t>
            </a:r>
            <a:r>
              <a:rPr lang="en-US" i="0" u="none" strike="noStrike" cap="none" dirty="0" err="1">
                <a:solidFill>
                  <a:srgbClr val="000000"/>
                </a:solidFill>
                <a:latin typeface="Calibri"/>
                <a:ea typeface="Calibri"/>
                <a:cs typeface="Calibri"/>
                <a:sym typeface="Calibri"/>
              </a:rPr>
              <a:t>hydroclimate</a:t>
            </a:r>
            <a:r>
              <a:rPr lang="en-US" i="0" u="none" strike="noStrike" cap="none" dirty="0">
                <a:solidFill>
                  <a:srgbClr val="000000"/>
                </a:solidFill>
                <a:latin typeface="Calibri"/>
                <a:ea typeface="Calibri"/>
                <a:cs typeface="Calibri"/>
                <a:sym typeface="Calibri"/>
              </a:rPr>
              <a:t> and dry-&gt; wet season transition?</a:t>
            </a:r>
            <a:endParaRPr dirty="0">
              <a:latin typeface="Calibri"/>
              <a:ea typeface="Calibri"/>
              <a:cs typeface="Calibri"/>
              <a:sym typeface="Calibri"/>
            </a:endParaRPr>
          </a:p>
        </p:txBody>
      </p:sp>
      <p:pic>
        <p:nvPicPr>
          <p:cNvPr id="2797" name="Google Shape;2797;p269"/>
          <p:cNvPicPr preferRelativeResize="0"/>
          <p:nvPr/>
        </p:nvPicPr>
        <p:blipFill rotWithShape="1">
          <a:blip r:embed="rId3">
            <a:alphaModFix/>
          </a:blip>
          <a:srcRect r="50419" b="48320"/>
          <a:stretch/>
        </p:blipFill>
        <p:spPr>
          <a:xfrm>
            <a:off x="4327863" y="3726175"/>
            <a:ext cx="4509149" cy="2183602"/>
          </a:xfrm>
          <a:prstGeom prst="rect">
            <a:avLst/>
          </a:prstGeom>
          <a:noFill/>
          <a:ln>
            <a:noFill/>
          </a:ln>
        </p:spPr>
      </p:pic>
      <p:sp>
        <p:nvSpPr>
          <p:cNvPr id="2798" name="Google Shape;2798;p269"/>
          <p:cNvSpPr txBox="1"/>
          <p:nvPr/>
        </p:nvSpPr>
        <p:spPr>
          <a:xfrm>
            <a:off x="7023232" y="6371613"/>
            <a:ext cx="1388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i="1" u="none" strike="noStrike" cap="none" dirty="0">
                <a:solidFill>
                  <a:srgbClr val="000000"/>
                </a:solidFill>
                <a:latin typeface="Calibri"/>
                <a:ea typeface="Calibri"/>
                <a:cs typeface="Calibri"/>
                <a:sym typeface="Calibri"/>
              </a:rPr>
              <a:t>Wu et al. 2016</a:t>
            </a:r>
            <a:endParaRPr i="1" dirty="0">
              <a:latin typeface="Calibri"/>
              <a:ea typeface="Calibri"/>
              <a:cs typeface="Calibri"/>
              <a:sym typeface="Calibri"/>
            </a:endParaRPr>
          </a:p>
        </p:txBody>
      </p:sp>
      <p:grpSp>
        <p:nvGrpSpPr>
          <p:cNvPr id="2" name="Group 1"/>
          <p:cNvGrpSpPr/>
          <p:nvPr/>
        </p:nvGrpSpPr>
        <p:grpSpPr>
          <a:xfrm>
            <a:off x="439857" y="3020742"/>
            <a:ext cx="3737259" cy="3658671"/>
            <a:chOff x="786200" y="2211374"/>
            <a:chExt cx="4880910" cy="4659155"/>
          </a:xfrm>
        </p:grpSpPr>
        <p:pic>
          <p:nvPicPr>
            <p:cNvPr id="10" name="Google Shape;1308;p172"/>
            <p:cNvPicPr preferRelativeResize="0"/>
            <p:nvPr/>
          </p:nvPicPr>
          <p:blipFill rotWithShape="1">
            <a:blip r:embed="rId4">
              <a:alphaModFix/>
            </a:blip>
            <a:srcRect t="4996" r="69420" b="4978"/>
            <a:stretch/>
          </p:blipFill>
          <p:spPr>
            <a:xfrm>
              <a:off x="786200" y="2223903"/>
              <a:ext cx="2341389" cy="4646626"/>
            </a:xfrm>
            <a:prstGeom prst="rect">
              <a:avLst/>
            </a:prstGeom>
            <a:noFill/>
            <a:ln>
              <a:noFill/>
            </a:ln>
          </p:spPr>
        </p:pic>
        <p:pic>
          <p:nvPicPr>
            <p:cNvPr id="11" name="Google Shape;1308;p172"/>
            <p:cNvPicPr preferRelativeResize="0"/>
            <p:nvPr/>
          </p:nvPicPr>
          <p:blipFill rotWithShape="1">
            <a:blip r:embed="rId4">
              <a:alphaModFix/>
            </a:blip>
            <a:srcRect l="66833" t="4996" b="4978"/>
            <a:stretch/>
          </p:blipFill>
          <p:spPr>
            <a:xfrm>
              <a:off x="3127589" y="2211374"/>
              <a:ext cx="2539521" cy="4646626"/>
            </a:xfrm>
            <a:prstGeom prst="rect">
              <a:avLst/>
            </a:prstGeom>
            <a:noFill/>
            <a:ln>
              <a:noFill/>
            </a:ln>
          </p:spPr>
        </p:pic>
      </p:grpSp>
      <p:sp>
        <p:nvSpPr>
          <p:cNvPr id="3" name="TextBox 2"/>
          <p:cNvSpPr txBox="1"/>
          <p:nvPr/>
        </p:nvSpPr>
        <p:spPr>
          <a:xfrm>
            <a:off x="4107460" y="3008062"/>
            <a:ext cx="1567744" cy="369332"/>
          </a:xfrm>
          <a:prstGeom prst="rect">
            <a:avLst/>
          </a:prstGeom>
          <a:noFill/>
        </p:spPr>
        <p:txBody>
          <a:bodyPr wrap="none" rtlCol="0">
            <a:spAutoFit/>
          </a:bodyPr>
          <a:lstStyle/>
          <a:p>
            <a:r>
              <a:rPr lang="en-US" dirty="0">
                <a:solidFill>
                  <a:srgbClr val="3366FF"/>
                </a:solidFill>
              </a:rPr>
              <a:t>E3SM coupling</a:t>
            </a:r>
          </a:p>
        </p:txBody>
      </p:sp>
    </p:spTree>
    <p:extLst>
      <p:ext uri="{BB962C8B-B14F-4D97-AF65-F5344CB8AC3E}">
        <p14:creationId xmlns:p14="http://schemas.microsoft.com/office/powerpoint/2010/main" val="102784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grpSp>
        <p:nvGrpSpPr>
          <p:cNvPr id="2810" name="Google Shape;2810;p270"/>
          <p:cNvGrpSpPr/>
          <p:nvPr/>
        </p:nvGrpSpPr>
        <p:grpSpPr>
          <a:xfrm>
            <a:off x="365394" y="1228064"/>
            <a:ext cx="8272284" cy="2778882"/>
            <a:chOff x="254978" y="3121223"/>
            <a:chExt cx="8220807" cy="2734616"/>
          </a:xfrm>
        </p:grpSpPr>
        <p:sp>
          <p:nvSpPr>
            <p:cNvPr id="2811" name="Google Shape;2811;p270"/>
            <p:cNvSpPr txBox="1"/>
            <p:nvPr/>
          </p:nvSpPr>
          <p:spPr>
            <a:xfrm>
              <a:off x="861646" y="3121223"/>
              <a:ext cx="742070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sng" strike="noStrike" cap="none" dirty="0">
                  <a:solidFill>
                    <a:srgbClr val="000000"/>
                  </a:solidFill>
                  <a:latin typeface="Avenir"/>
                  <a:ea typeface="Avenir"/>
                  <a:cs typeface="Avenir"/>
                  <a:sym typeface="Avenir"/>
                </a:rPr>
                <a:t>Scenario</a:t>
              </a:r>
              <a:r>
                <a:rPr lang="en-US" sz="1700" b="0" i="0" u="none" strike="noStrike" cap="none" dirty="0">
                  <a:solidFill>
                    <a:srgbClr val="000000"/>
                  </a:solidFill>
                  <a:latin typeface="Avenir"/>
                  <a:ea typeface="Avenir"/>
                  <a:cs typeface="Avenir"/>
                  <a:sym typeface="Avenir"/>
                </a:rPr>
                <a:t>					</a:t>
              </a:r>
              <a:r>
                <a:rPr lang="en-US" sz="1700" b="0" i="0" u="sng" strike="noStrike" cap="none" dirty="0">
                  <a:solidFill>
                    <a:srgbClr val="000000"/>
                  </a:solidFill>
                  <a:latin typeface="Avenir"/>
                  <a:ea typeface="Avenir"/>
                  <a:cs typeface="Avenir"/>
                  <a:sym typeface="Avenir"/>
                </a:rPr>
                <a:t>Testing in Phases</a:t>
              </a:r>
              <a:endParaRPr sz="1700" dirty="0"/>
            </a:p>
          </p:txBody>
        </p:sp>
        <p:sp>
          <p:nvSpPr>
            <p:cNvPr id="2812" name="Google Shape;2812;p270"/>
            <p:cNvSpPr txBox="1"/>
            <p:nvPr/>
          </p:nvSpPr>
          <p:spPr>
            <a:xfrm>
              <a:off x="254978" y="3490555"/>
              <a:ext cx="3921368" cy="369332"/>
            </a:xfrm>
            <a:prstGeom prst="rect">
              <a:avLst/>
            </a:prstGeom>
            <a:solidFill>
              <a:srgbClr val="F2DAD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none" strike="noStrike" cap="none">
                  <a:solidFill>
                    <a:srgbClr val="000000"/>
                  </a:solidFill>
                  <a:latin typeface="Avenir"/>
                  <a:ea typeface="Avenir"/>
                  <a:cs typeface="Avenir"/>
                  <a:sym typeface="Avenir"/>
                </a:rPr>
                <a:t>E3SM-FATES “Standard”</a:t>
              </a:r>
              <a:endParaRPr sz="1700"/>
            </a:p>
          </p:txBody>
        </p:sp>
        <p:sp>
          <p:nvSpPr>
            <p:cNvPr id="2813" name="Google Shape;2813;p270"/>
            <p:cNvSpPr txBox="1"/>
            <p:nvPr/>
          </p:nvSpPr>
          <p:spPr>
            <a:xfrm>
              <a:off x="254978" y="4352616"/>
              <a:ext cx="3921368" cy="369332"/>
            </a:xfrm>
            <a:prstGeom prst="rect">
              <a:avLst/>
            </a:prstGeom>
            <a:solidFill>
              <a:srgbClr val="EAF1D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none" strike="noStrike" cap="none">
                  <a:solidFill>
                    <a:srgbClr val="000000"/>
                  </a:solidFill>
                  <a:latin typeface="Avenir"/>
                  <a:ea typeface="Avenir"/>
                  <a:cs typeface="Avenir"/>
                  <a:sym typeface="Avenir"/>
                </a:rPr>
                <a:t>E3SM-FATES-Hydro</a:t>
              </a:r>
              <a:endParaRPr sz="1700"/>
            </a:p>
          </p:txBody>
        </p:sp>
        <p:cxnSp>
          <p:nvCxnSpPr>
            <p:cNvPr id="2814" name="Google Shape;2814;p270"/>
            <p:cNvCxnSpPr>
              <a:stCxn id="2812" idx="3"/>
            </p:cNvCxnSpPr>
            <p:nvPr/>
          </p:nvCxnSpPr>
          <p:spPr>
            <a:xfrm>
              <a:off x="4176346" y="3675221"/>
              <a:ext cx="791400" cy="316500"/>
            </a:xfrm>
            <a:prstGeom prst="bentConnector3">
              <a:avLst>
                <a:gd name="adj1" fmla="val 50000"/>
              </a:avLst>
            </a:prstGeom>
            <a:noFill/>
            <a:ln w="25400" cap="flat" cmpd="sng">
              <a:solidFill>
                <a:schemeClr val="dk1"/>
              </a:solidFill>
              <a:prstDash val="solid"/>
              <a:round/>
              <a:headEnd type="none" w="sm" len="sm"/>
              <a:tailEnd type="triangle" w="med" len="med"/>
            </a:ln>
          </p:spPr>
        </p:cxnSp>
        <p:sp>
          <p:nvSpPr>
            <p:cNvPr id="2815" name="Google Shape;2815;p270"/>
            <p:cNvSpPr txBox="1"/>
            <p:nvPr/>
          </p:nvSpPr>
          <p:spPr>
            <a:xfrm>
              <a:off x="254978" y="5190814"/>
              <a:ext cx="3921368" cy="646331"/>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none" strike="noStrike" cap="none">
                  <a:solidFill>
                    <a:srgbClr val="000000"/>
                  </a:solidFill>
                  <a:latin typeface="Avenir"/>
                  <a:ea typeface="Avenir"/>
                  <a:cs typeface="Avenir"/>
                  <a:sym typeface="Avenir"/>
                </a:rPr>
                <a:t>E3SM-FATES-Hydro + dynamic leaf age phenology</a:t>
              </a:r>
              <a:endParaRPr sz="1700"/>
            </a:p>
          </p:txBody>
        </p:sp>
        <p:cxnSp>
          <p:nvCxnSpPr>
            <p:cNvPr id="2816" name="Google Shape;2816;p270"/>
            <p:cNvCxnSpPr/>
            <p:nvPr/>
          </p:nvCxnSpPr>
          <p:spPr>
            <a:xfrm rot="10800000" flipH="1">
              <a:off x="4176345" y="4000133"/>
              <a:ext cx="791400" cy="528300"/>
            </a:xfrm>
            <a:prstGeom prst="bentConnector3">
              <a:avLst>
                <a:gd name="adj1" fmla="val 50000"/>
              </a:avLst>
            </a:prstGeom>
            <a:noFill/>
            <a:ln w="25400" cap="flat" cmpd="sng">
              <a:solidFill>
                <a:schemeClr val="dk1"/>
              </a:solidFill>
              <a:prstDash val="solid"/>
              <a:round/>
              <a:headEnd type="none" w="sm" len="sm"/>
              <a:tailEnd type="none" w="sm" len="sm"/>
            </a:ln>
          </p:spPr>
        </p:cxnSp>
        <p:sp>
          <p:nvSpPr>
            <p:cNvPr id="2817" name="Google Shape;2817;p270"/>
            <p:cNvSpPr txBox="1"/>
            <p:nvPr/>
          </p:nvSpPr>
          <p:spPr>
            <a:xfrm>
              <a:off x="4967654" y="3602920"/>
              <a:ext cx="3508131"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none" strike="noStrike" cap="none" dirty="0">
                  <a:solidFill>
                    <a:srgbClr val="000000"/>
                  </a:solidFill>
                  <a:latin typeface="Avenir"/>
                  <a:ea typeface="Avenir"/>
                  <a:cs typeface="Avenir"/>
                  <a:sym typeface="Avenir"/>
                </a:rPr>
                <a:t>Assess role of plant hydraulics and hydraulic trait variation on simulations</a:t>
              </a:r>
              <a:endParaRPr sz="1700" b="0" i="0" u="none" strike="noStrike" cap="none" dirty="0">
                <a:solidFill>
                  <a:srgbClr val="000000"/>
                </a:solidFill>
                <a:latin typeface="Arial"/>
                <a:ea typeface="Arial"/>
                <a:cs typeface="Arial"/>
                <a:sym typeface="Arial"/>
              </a:endParaRPr>
            </a:p>
          </p:txBody>
        </p:sp>
        <p:cxnSp>
          <p:nvCxnSpPr>
            <p:cNvPr id="2818" name="Google Shape;2818;p270"/>
            <p:cNvCxnSpPr>
              <a:stCxn id="2813" idx="3"/>
            </p:cNvCxnSpPr>
            <p:nvPr/>
          </p:nvCxnSpPr>
          <p:spPr>
            <a:xfrm>
              <a:off x="4176346" y="4537282"/>
              <a:ext cx="395700" cy="808500"/>
            </a:xfrm>
            <a:prstGeom prst="bentConnector2">
              <a:avLst/>
            </a:prstGeom>
            <a:noFill/>
            <a:ln w="25400" cap="flat" cmpd="sng">
              <a:solidFill>
                <a:schemeClr val="dk1"/>
              </a:solidFill>
              <a:prstDash val="solid"/>
              <a:round/>
              <a:headEnd type="none" w="sm" len="sm"/>
              <a:tailEnd type="none" w="sm" len="sm"/>
            </a:ln>
          </p:spPr>
        </p:cxnSp>
        <p:cxnSp>
          <p:nvCxnSpPr>
            <p:cNvPr id="2819" name="Google Shape;2819;p270"/>
            <p:cNvCxnSpPr/>
            <p:nvPr/>
          </p:nvCxnSpPr>
          <p:spPr>
            <a:xfrm rot="10800000" flipH="1">
              <a:off x="4176346" y="5091193"/>
              <a:ext cx="791400" cy="383100"/>
            </a:xfrm>
            <a:prstGeom prst="bentConnector3">
              <a:avLst>
                <a:gd name="adj1" fmla="val 50000"/>
              </a:avLst>
            </a:prstGeom>
            <a:noFill/>
            <a:ln w="25400" cap="flat" cmpd="sng">
              <a:solidFill>
                <a:schemeClr val="dk1"/>
              </a:solidFill>
              <a:prstDash val="solid"/>
              <a:round/>
              <a:headEnd type="none" w="sm" len="sm"/>
              <a:tailEnd type="triangle" w="med" len="med"/>
            </a:ln>
          </p:spPr>
        </p:cxnSp>
        <p:sp>
          <p:nvSpPr>
            <p:cNvPr id="2820" name="Google Shape;2820;p270"/>
            <p:cNvSpPr txBox="1"/>
            <p:nvPr/>
          </p:nvSpPr>
          <p:spPr>
            <a:xfrm>
              <a:off x="4967653" y="4655510"/>
              <a:ext cx="3508131"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700" b="0" i="0" u="none" strike="noStrike" cap="none" dirty="0">
                  <a:solidFill>
                    <a:srgbClr val="000000"/>
                  </a:solidFill>
                  <a:latin typeface="Avenir"/>
                  <a:ea typeface="Avenir"/>
                  <a:cs typeface="Avenir"/>
                  <a:sym typeface="Avenir"/>
                </a:rPr>
                <a:t>Assess role of seasonal ramp-up of photosynthetic capacity during dry season to modify dry-to-wet season transition</a:t>
              </a:r>
              <a:endParaRPr sz="1700" b="0" i="0" u="none" strike="noStrike" cap="none" dirty="0">
                <a:solidFill>
                  <a:srgbClr val="000000"/>
                </a:solidFill>
                <a:latin typeface="Arial"/>
                <a:ea typeface="Arial"/>
                <a:cs typeface="Arial"/>
                <a:sym typeface="Arial"/>
              </a:endParaRPr>
            </a:p>
          </p:txBody>
        </p:sp>
      </p:grpSp>
      <p:sp>
        <p:nvSpPr>
          <p:cNvPr id="18" name="Google Shape;2794;p269"/>
          <p:cNvSpPr txBox="1">
            <a:spLocks noGrp="1"/>
          </p:cNvSpPr>
          <p:nvPr>
            <p:ph type="title"/>
          </p:nvPr>
        </p:nvSpPr>
        <p:spPr>
          <a:xfrm>
            <a:off x="0" y="178438"/>
            <a:ext cx="91440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en-US" sz="2000" b="1" dirty="0">
                <a:latin typeface="Raleway"/>
                <a:ea typeface="Raleway"/>
                <a:cs typeface="Raleway"/>
                <a:sym typeface="Raleway"/>
              </a:rPr>
              <a:t>NGEE-Tropics: </a:t>
            </a:r>
            <a:br>
              <a:rPr lang="en-US" sz="2000" b="1" dirty="0">
                <a:latin typeface="Raleway"/>
                <a:ea typeface="Raleway"/>
                <a:cs typeface="Raleway"/>
                <a:sym typeface="Raleway"/>
              </a:rPr>
            </a:br>
            <a:r>
              <a:rPr lang="en-US" sz="2000" b="1" dirty="0">
                <a:latin typeface="Raleway"/>
                <a:ea typeface="Raleway"/>
                <a:cs typeface="Raleway"/>
                <a:sym typeface="Raleway"/>
              </a:rPr>
              <a:t>FATES coupled to E3SM experiments (longer term goal)</a:t>
            </a:r>
            <a:endParaRPr sz="2000" b="1" dirty="0">
              <a:latin typeface="Raleway"/>
              <a:ea typeface="Raleway"/>
              <a:cs typeface="Raleway"/>
              <a:sym typeface="Raleway"/>
            </a:endParaRPr>
          </a:p>
        </p:txBody>
      </p:sp>
      <p:sp>
        <p:nvSpPr>
          <p:cNvPr id="20" name="Title 1"/>
          <p:cNvSpPr txBox="1">
            <a:spLocks/>
          </p:cNvSpPr>
          <p:nvPr/>
        </p:nvSpPr>
        <p:spPr>
          <a:xfrm>
            <a:off x="345107" y="4238747"/>
            <a:ext cx="8229600" cy="481660"/>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000" dirty="0"/>
              <a:t>Key Deliverables from NGEE-Tropics with FATES</a:t>
            </a:r>
          </a:p>
        </p:txBody>
      </p:sp>
      <p:sp>
        <p:nvSpPr>
          <p:cNvPr id="21" name="Content Placeholder 2"/>
          <p:cNvSpPr>
            <a:spLocks noGrp="1"/>
          </p:cNvSpPr>
          <p:nvPr>
            <p:ph idx="1"/>
          </p:nvPr>
        </p:nvSpPr>
        <p:spPr>
          <a:xfrm>
            <a:off x="345107" y="4782805"/>
            <a:ext cx="8229600" cy="2252485"/>
          </a:xfrm>
        </p:spPr>
        <p:txBody>
          <a:bodyPr/>
          <a:lstStyle/>
          <a:p>
            <a:pPr lvl="0"/>
            <a:r>
              <a:rPr lang="en-US" sz="1600" dirty="0">
                <a:latin typeface="Calibri"/>
                <a:ea typeface="Calibri"/>
                <a:cs typeface="Calibri"/>
                <a:sym typeface="Calibri"/>
              </a:rPr>
              <a:t>Improve modeling of</a:t>
            </a:r>
            <a:r>
              <a:rPr lang="en-US" sz="1600" dirty="0">
                <a:solidFill>
                  <a:srgbClr val="000000"/>
                </a:solidFill>
                <a:latin typeface="Calibri"/>
                <a:ea typeface="Calibri"/>
                <a:cs typeface="Calibri"/>
                <a:sym typeface="Calibri"/>
              </a:rPr>
              <a:t> landscape heterogeneity by including </a:t>
            </a:r>
            <a:r>
              <a:rPr lang="en-US" sz="1600" dirty="0" err="1">
                <a:solidFill>
                  <a:srgbClr val="000000"/>
                </a:solidFill>
                <a:latin typeface="Calibri"/>
                <a:ea typeface="Calibri"/>
                <a:cs typeface="Calibri"/>
                <a:sym typeface="Calibri"/>
              </a:rPr>
              <a:t>hillslope</a:t>
            </a:r>
            <a:r>
              <a:rPr lang="en-US" sz="1600" dirty="0">
                <a:solidFill>
                  <a:srgbClr val="000000"/>
                </a:solidFill>
                <a:latin typeface="Calibri"/>
                <a:ea typeface="Calibri"/>
                <a:cs typeface="Calibri"/>
                <a:sym typeface="Calibri"/>
              </a:rPr>
              <a:t> to continental scale soil hydrology and water table dynamics to improve ET. </a:t>
            </a:r>
          </a:p>
          <a:p>
            <a:r>
              <a:rPr lang="en-US" sz="1600" dirty="0">
                <a:solidFill>
                  <a:srgbClr val="000000"/>
                </a:solidFill>
                <a:latin typeface="Calibri"/>
                <a:ea typeface="Calibri"/>
                <a:cs typeface="Calibri"/>
                <a:sym typeface="Calibri"/>
              </a:rPr>
              <a:t>Well tested and constrained parameterizations of subsurface lateral flow and </a:t>
            </a:r>
            <a:r>
              <a:rPr lang="en-US" sz="1600" dirty="0" err="1">
                <a:solidFill>
                  <a:srgbClr val="000000"/>
                </a:solidFill>
                <a:latin typeface="Calibri"/>
                <a:ea typeface="Calibri"/>
                <a:cs typeface="Calibri"/>
                <a:sym typeface="Calibri"/>
              </a:rPr>
              <a:t>macropore</a:t>
            </a:r>
            <a:r>
              <a:rPr lang="en-US" sz="1600" dirty="0">
                <a:solidFill>
                  <a:srgbClr val="000000"/>
                </a:solidFill>
                <a:latin typeface="Calibri"/>
                <a:ea typeface="Calibri"/>
                <a:cs typeface="Calibri"/>
                <a:sym typeface="Calibri"/>
              </a:rPr>
              <a:t> flow in ELM for modeling drought response.</a:t>
            </a:r>
          </a:p>
          <a:p>
            <a:pPr lvl="0"/>
            <a:r>
              <a:rPr lang="en-US" sz="1600" dirty="0">
                <a:solidFill>
                  <a:srgbClr val="000000"/>
                </a:solidFill>
                <a:latin typeface="Calibri"/>
                <a:ea typeface="Calibri"/>
                <a:cs typeface="Calibri"/>
                <a:sym typeface="Calibri"/>
              </a:rPr>
              <a:t>Global scale coupled simulations using E3SM-FATES with and without plant hydraulic processes and dynamic leaf age phenology to assess the role of ecosystem processes on land-atmosphere exchange of water.</a:t>
            </a:r>
            <a:endParaRPr lang="en-US" sz="1600" dirty="0">
              <a:latin typeface="Calibri"/>
              <a:ea typeface="Calibri"/>
              <a:cs typeface="Calibri"/>
              <a:sym typeface="Calibri"/>
            </a:endParaRPr>
          </a:p>
          <a:p>
            <a:endParaRPr lang="en-US" sz="1600" dirty="0">
              <a:solidFill>
                <a:srgbClr val="000000"/>
              </a:solidFill>
              <a:latin typeface="Calibri"/>
              <a:ea typeface="Calibri"/>
              <a:cs typeface="Calibri"/>
              <a:sym typeface="Calibri"/>
            </a:endParaRPr>
          </a:p>
          <a:p>
            <a:endParaRPr lang="en-US" sz="1600" dirty="0"/>
          </a:p>
        </p:txBody>
      </p:sp>
    </p:spTree>
    <p:extLst>
      <p:ext uri="{BB962C8B-B14F-4D97-AF65-F5344CB8AC3E}">
        <p14:creationId xmlns:p14="http://schemas.microsoft.com/office/powerpoint/2010/main" val="1628214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572" y="922084"/>
            <a:ext cx="1676855" cy="533959"/>
          </a:xfrm>
        </p:spPr>
        <p:txBody>
          <a:bodyPr/>
          <a:lstStyle/>
          <a:p>
            <a:r>
              <a:rPr lang="en-US" sz="3200" dirty="0"/>
              <a:t>Thanks!</a:t>
            </a:r>
          </a:p>
        </p:txBody>
      </p:sp>
      <p:sp>
        <p:nvSpPr>
          <p:cNvPr id="3" name="Text Placeholder 2"/>
          <p:cNvSpPr>
            <a:spLocks noGrp="1"/>
          </p:cNvSpPr>
          <p:nvPr>
            <p:ph type="body" idx="1"/>
          </p:nvPr>
        </p:nvSpPr>
        <p:spPr/>
        <p:txBody>
          <a:bodyPr/>
          <a:lstStyle/>
          <a:p>
            <a:pPr marL="25400" indent="0" algn="ctr">
              <a:buNone/>
            </a:pPr>
            <a:r>
              <a:rPr lang="en-US" sz="2000" dirty="0">
                <a:hlinkClick r:id="rId2"/>
              </a:rPr>
              <a:t>jaholm@lbl.gov</a:t>
            </a:r>
            <a:endParaRPr lang="en-US" sz="2000" dirty="0"/>
          </a:p>
          <a:p>
            <a:pPr marL="25400" indent="0" algn="ctr">
              <a:buNone/>
            </a:pPr>
            <a:r>
              <a:rPr lang="en-US" sz="2000" dirty="0"/>
              <a:t>Lawrence Berkeley National Laboratory</a:t>
            </a:r>
          </a:p>
        </p:txBody>
      </p:sp>
      <p:pic>
        <p:nvPicPr>
          <p:cNvPr id="4" name="Picture 3" descr="lbnl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75" y="166845"/>
            <a:ext cx="1197913" cy="1022219"/>
          </a:xfrm>
          <a:prstGeom prst="rect">
            <a:avLst/>
          </a:prstGeom>
        </p:spPr>
      </p:pic>
      <p:pic>
        <p:nvPicPr>
          <p:cNvPr id="5" name="Picture 4" descr="NGEE-Tropics-Logo-with-tex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5" y="5809767"/>
            <a:ext cx="3292426" cy="834403"/>
          </a:xfrm>
          <a:prstGeom prst="rect">
            <a:avLst/>
          </a:prstGeom>
        </p:spPr>
      </p:pic>
      <p:pic>
        <p:nvPicPr>
          <p:cNvPr id="8" name="Picture 7"/>
          <p:cNvPicPr>
            <a:picLocks noChangeAspect="1"/>
          </p:cNvPicPr>
          <p:nvPr/>
        </p:nvPicPr>
        <p:blipFill>
          <a:blip r:embed="rId5"/>
          <a:stretch>
            <a:fillRect/>
          </a:stretch>
        </p:blipFill>
        <p:spPr>
          <a:xfrm>
            <a:off x="2008454" y="2549236"/>
            <a:ext cx="5279062" cy="3029743"/>
          </a:xfrm>
          <a:prstGeom prst="rect">
            <a:avLst/>
          </a:prstGeom>
        </p:spPr>
      </p:pic>
      <p:pic>
        <p:nvPicPr>
          <p:cNvPr id="9" name="Picture 8" descr="E3SM_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8370" y="5805877"/>
            <a:ext cx="1885232" cy="838293"/>
          </a:xfrm>
          <a:prstGeom prst="rect">
            <a:avLst/>
          </a:prstGeom>
        </p:spPr>
      </p:pic>
      <p:pic>
        <p:nvPicPr>
          <p:cNvPr id="12" name="Picture 11" descr="ncar-logo-spellout-me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8945" y="274638"/>
            <a:ext cx="1790478" cy="589366"/>
          </a:xfrm>
          <a:prstGeom prst="rect">
            <a:avLst/>
          </a:prstGeom>
        </p:spPr>
      </p:pic>
    </p:spTree>
    <p:extLst>
      <p:ext uri="{BB962C8B-B14F-4D97-AF65-F5344CB8AC3E}">
        <p14:creationId xmlns:p14="http://schemas.microsoft.com/office/powerpoint/2010/main" val="299831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597"/>
            <a:ext cx="8229600" cy="561558"/>
          </a:xfrm>
        </p:spPr>
        <p:txBody>
          <a:bodyPr/>
          <a:lstStyle/>
          <a:p>
            <a:pPr algn="ctr"/>
            <a:r>
              <a:rPr lang="en-US" dirty="0"/>
              <a:t>FATES in E3SMv2 ---- </a:t>
            </a:r>
            <a:br>
              <a:rPr lang="en-US" dirty="0"/>
            </a:br>
            <a:r>
              <a:rPr lang="en-US" dirty="0"/>
              <a:t>New (and some to be developed) Features</a:t>
            </a:r>
          </a:p>
        </p:txBody>
      </p:sp>
      <p:sp>
        <p:nvSpPr>
          <p:cNvPr id="3" name="Content Placeholder 2"/>
          <p:cNvSpPr>
            <a:spLocks noGrp="1"/>
          </p:cNvSpPr>
          <p:nvPr>
            <p:ph idx="1"/>
          </p:nvPr>
        </p:nvSpPr>
        <p:spPr>
          <a:xfrm>
            <a:off x="457200" y="1252144"/>
            <a:ext cx="8531138" cy="4114800"/>
          </a:xfrm>
        </p:spPr>
        <p:txBody>
          <a:bodyPr/>
          <a:lstStyle/>
          <a:p>
            <a:pPr lvl="1"/>
            <a:r>
              <a:rPr lang="en-US" sz="1800" dirty="0"/>
              <a:t>Co-existence of multiple competing PFTs spanning a trait space</a:t>
            </a:r>
          </a:p>
          <a:p>
            <a:pPr lvl="2"/>
            <a:r>
              <a:rPr lang="en-US" sz="1600" dirty="0"/>
              <a:t>Done by sensitivity to plant traits; and sensitivity to disturbance level and height-based light competition</a:t>
            </a:r>
          </a:p>
          <a:p>
            <a:pPr lvl="1"/>
            <a:r>
              <a:rPr lang="en-US" sz="1800" dirty="0"/>
              <a:t>Plant hydraulics</a:t>
            </a:r>
          </a:p>
          <a:p>
            <a:pPr lvl="2"/>
            <a:r>
              <a:rPr lang="en-US" sz="1600" dirty="0"/>
              <a:t>Testing and parameterization of hydraulic traits for all PFTs </a:t>
            </a:r>
          </a:p>
          <a:p>
            <a:pPr lvl="2"/>
            <a:r>
              <a:rPr lang="en-US" sz="1600" dirty="0"/>
              <a:t>Exploring vegetation and carbon effects from varying levels of saturated soils</a:t>
            </a:r>
          </a:p>
          <a:p>
            <a:pPr lvl="1"/>
            <a:r>
              <a:rPr lang="en-US" sz="1800" dirty="0"/>
              <a:t>Nutrient competition </a:t>
            </a:r>
          </a:p>
          <a:p>
            <a:pPr lvl="2"/>
            <a:r>
              <a:rPr lang="en-US" sz="1600" dirty="0"/>
              <a:t>Finalize testing nitrogen &amp; phosphorus cycling use arbitrary input values (smoke-test), then couple with both belowground ELM BGC code</a:t>
            </a:r>
          </a:p>
          <a:p>
            <a:pPr lvl="1"/>
            <a:r>
              <a:rPr lang="en-US" sz="1800" dirty="0"/>
              <a:t>Land-Use Land Cover Change</a:t>
            </a:r>
          </a:p>
          <a:p>
            <a:pPr lvl="2"/>
            <a:r>
              <a:rPr lang="en-US" sz="1650" dirty="0"/>
              <a:t>Creation of secondary forest patches, and time-since anthropogenic disturbance</a:t>
            </a:r>
          </a:p>
          <a:p>
            <a:pPr lvl="2"/>
            <a:r>
              <a:rPr lang="en-US" sz="1600" dirty="0"/>
              <a:t>Previously only primary forest patches</a:t>
            </a:r>
          </a:p>
          <a:p>
            <a:pPr lvl="2"/>
            <a:r>
              <a:rPr lang="en-US" sz="1600" dirty="0"/>
              <a:t>Need to set up land-use driver dataset to pass into FATES. First will be harvest dataset. </a:t>
            </a:r>
          </a:p>
          <a:p>
            <a:pPr lvl="2"/>
            <a:r>
              <a:rPr lang="en-US" sz="1600" dirty="0"/>
              <a:t>Create transition matrix in FATES to allow for changes to different land-use types; at the patch scale</a:t>
            </a:r>
          </a:p>
          <a:p>
            <a:pPr lvl="1"/>
            <a:r>
              <a:rPr lang="en-US" sz="1800" dirty="0"/>
              <a:t>Global PFT parameterization and UQ (boreal forests underway)</a:t>
            </a:r>
          </a:p>
          <a:p>
            <a:pPr lvl="1"/>
            <a:r>
              <a:rPr lang="en-US" sz="1800" dirty="0"/>
              <a:t>Higher resolution wind disturbance (NGEE-Tropics only)</a:t>
            </a:r>
          </a:p>
        </p:txBody>
      </p:sp>
    </p:spTree>
    <p:extLst>
      <p:ext uri="{BB962C8B-B14F-4D97-AF65-F5344CB8AC3E}">
        <p14:creationId xmlns:p14="http://schemas.microsoft.com/office/powerpoint/2010/main" val="2456561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3" name="Google Shape;2003;p210"/>
          <p:cNvSpPr txBox="1">
            <a:spLocks noGrp="1"/>
          </p:cNvSpPr>
          <p:nvPr>
            <p:ph type="body" idx="1"/>
          </p:nvPr>
        </p:nvSpPr>
        <p:spPr>
          <a:xfrm>
            <a:off x="243628" y="1240552"/>
            <a:ext cx="3544500" cy="4104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800"/>
              <a:buFont typeface="Times New Roman"/>
              <a:buChar char="•"/>
            </a:pPr>
            <a:r>
              <a:rPr lang="en-US" sz="1800" b="1" dirty="0"/>
              <a:t>Objective: </a:t>
            </a:r>
            <a:r>
              <a:rPr lang="en-US" sz="1800" dirty="0"/>
              <a:t>Improve model representation of water extraction at various depths in ELM-FATES.</a:t>
            </a:r>
          </a:p>
          <a:p>
            <a:pPr marL="285750" lvl="0" indent="-285750" algn="l" rtl="0">
              <a:lnSpc>
                <a:spcPct val="100000"/>
              </a:lnSpc>
              <a:spcBef>
                <a:spcPts val="0"/>
              </a:spcBef>
              <a:spcAft>
                <a:spcPts val="0"/>
              </a:spcAft>
              <a:buSzPts val="1800"/>
              <a:buFont typeface="Times New Roman"/>
              <a:buChar char="•"/>
            </a:pPr>
            <a:endParaRPr lang="en-US" dirty="0"/>
          </a:p>
          <a:p>
            <a:pPr marL="285750" lvl="0" indent="-285750" algn="l" rtl="0">
              <a:lnSpc>
                <a:spcPct val="100000"/>
              </a:lnSpc>
              <a:spcBef>
                <a:spcPts val="0"/>
              </a:spcBef>
              <a:spcAft>
                <a:spcPts val="0"/>
              </a:spcAft>
              <a:buSzPts val="1800"/>
              <a:buFont typeface="Times New Roman"/>
              <a:buChar char="•"/>
            </a:pPr>
            <a:r>
              <a:rPr lang="en-US" sz="1800" dirty="0"/>
              <a:t>Tracks water transport through new recruits, growth, and mortality of plants.</a:t>
            </a:r>
          </a:p>
          <a:p>
            <a:pPr marL="285750" lvl="0" indent="-285750" algn="l" rtl="0">
              <a:lnSpc>
                <a:spcPct val="100000"/>
              </a:lnSpc>
              <a:spcBef>
                <a:spcPts val="0"/>
              </a:spcBef>
              <a:spcAft>
                <a:spcPts val="0"/>
              </a:spcAft>
              <a:buSzPts val="1800"/>
              <a:buFont typeface="Times New Roman"/>
              <a:buChar char="•"/>
            </a:pPr>
            <a:endParaRPr lang="en-US" dirty="0"/>
          </a:p>
          <a:p>
            <a:pPr marL="285750" lvl="0" indent="-285750" algn="l" rtl="0">
              <a:lnSpc>
                <a:spcPct val="100000"/>
              </a:lnSpc>
              <a:spcBef>
                <a:spcPts val="0"/>
              </a:spcBef>
              <a:spcAft>
                <a:spcPts val="0"/>
              </a:spcAft>
              <a:buSzPts val="1800"/>
              <a:buFont typeface="Times New Roman"/>
              <a:buChar char="•"/>
            </a:pPr>
            <a:r>
              <a:rPr lang="en-US" sz="1800" dirty="0"/>
              <a:t>Improve plant mortality during water stress, droughts via hydraulic failure. </a:t>
            </a:r>
          </a:p>
          <a:p>
            <a:pPr marL="285750" lvl="0" indent="-285750" algn="l" rtl="0">
              <a:lnSpc>
                <a:spcPct val="100000"/>
              </a:lnSpc>
              <a:spcBef>
                <a:spcPts val="0"/>
              </a:spcBef>
              <a:spcAft>
                <a:spcPts val="0"/>
              </a:spcAft>
              <a:buSzPts val="1800"/>
              <a:buFont typeface="Times New Roman"/>
              <a:buChar char="•"/>
            </a:pPr>
            <a:endParaRPr lang="en-US" dirty="0"/>
          </a:p>
          <a:p>
            <a:pPr marL="285750" indent="-285750">
              <a:spcBef>
                <a:spcPts val="0"/>
              </a:spcBef>
              <a:buSzPts val="1800"/>
              <a:buFont typeface="Times New Roman"/>
              <a:buChar char="•"/>
            </a:pPr>
            <a:r>
              <a:rPr lang="en-US" dirty="0"/>
              <a:t>Vertical dynamics of plant water pools and conductivity.</a:t>
            </a:r>
            <a:endParaRPr lang="en-US" sz="1800" dirty="0"/>
          </a:p>
          <a:p>
            <a:pPr marL="0" lvl="0" indent="0" algn="l" rtl="0">
              <a:lnSpc>
                <a:spcPct val="100000"/>
              </a:lnSpc>
              <a:spcBef>
                <a:spcPts val="0"/>
              </a:spcBef>
              <a:spcAft>
                <a:spcPts val="0"/>
              </a:spcAft>
              <a:buSzPts val="1800"/>
              <a:buNone/>
            </a:pPr>
            <a:endParaRPr lang="en-US" sz="1800" dirty="0"/>
          </a:p>
          <a:p>
            <a:pPr marL="285750" indent="-285750">
              <a:spcBef>
                <a:spcPts val="0"/>
              </a:spcBef>
              <a:buSzPts val="1800"/>
              <a:buFont typeface="Times New Roman"/>
              <a:buChar char="•"/>
            </a:pPr>
            <a:r>
              <a:rPr lang="en-US" dirty="0"/>
              <a:t>FATES PFTs will be based on root morphological traits and dynamic rooting distributions.</a:t>
            </a:r>
          </a:p>
          <a:p>
            <a:pPr marL="285750" lvl="0" indent="-285750" algn="l" rtl="0">
              <a:lnSpc>
                <a:spcPct val="100000"/>
              </a:lnSpc>
              <a:spcBef>
                <a:spcPts val="0"/>
              </a:spcBef>
              <a:spcAft>
                <a:spcPts val="0"/>
              </a:spcAft>
              <a:buSzPts val="1800"/>
              <a:buFont typeface="Times New Roman"/>
              <a:buChar char="•"/>
            </a:pPr>
            <a:endParaRPr sz="1800" dirty="0"/>
          </a:p>
          <a:p>
            <a:pPr marL="285750" lvl="0" indent="-171450" algn="l" rtl="0">
              <a:lnSpc>
                <a:spcPct val="100000"/>
              </a:lnSpc>
              <a:spcBef>
                <a:spcPts val="0"/>
              </a:spcBef>
              <a:spcAft>
                <a:spcPts val="0"/>
              </a:spcAft>
              <a:buSzPts val="1800"/>
              <a:buFont typeface="Times New Roman"/>
              <a:buNone/>
            </a:pPr>
            <a:endParaRPr sz="1800" dirty="0"/>
          </a:p>
          <a:p>
            <a:pPr marL="457200" lvl="0" indent="-228600" algn="l" rtl="0">
              <a:lnSpc>
                <a:spcPct val="100000"/>
              </a:lnSpc>
              <a:spcBef>
                <a:spcPts val="0"/>
              </a:spcBef>
              <a:spcAft>
                <a:spcPts val="0"/>
              </a:spcAft>
              <a:buSzPts val="1600"/>
              <a:buFont typeface="Times New Roman"/>
              <a:buNone/>
            </a:pPr>
            <a:endParaRPr sz="1800" dirty="0"/>
          </a:p>
          <a:p>
            <a:pPr marL="228600" marR="0" lvl="0" indent="0" algn="l" rtl="0">
              <a:lnSpc>
                <a:spcPct val="100000"/>
              </a:lnSpc>
              <a:spcBef>
                <a:spcPts val="0"/>
              </a:spcBef>
              <a:spcAft>
                <a:spcPts val="0"/>
              </a:spcAft>
              <a:buSzPts val="2700"/>
              <a:buNone/>
            </a:pPr>
            <a:endParaRPr sz="1800" dirty="0">
              <a:solidFill>
                <a:srgbClr val="000000"/>
              </a:solidFill>
            </a:endParaRPr>
          </a:p>
        </p:txBody>
      </p:sp>
      <p:sp>
        <p:nvSpPr>
          <p:cNvPr id="2004" name="Google Shape;2004;p210"/>
          <p:cNvSpPr txBox="1">
            <a:spLocks noGrp="1"/>
          </p:cNvSpPr>
          <p:nvPr>
            <p:ph type="sldNum" idx="12"/>
          </p:nvPr>
        </p:nvSpPr>
        <p:spPr>
          <a:xfrm>
            <a:off x="6895704" y="6413426"/>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Arial"/>
              <a:buNone/>
            </a:pPr>
            <a:fld id="{00000000-1234-1234-1234-123412341234}" type="slidenum">
              <a:rPr lang="en-US"/>
              <a:t>3</a:t>
            </a:fld>
            <a:endParaRPr/>
          </a:p>
        </p:txBody>
      </p:sp>
      <p:sp>
        <p:nvSpPr>
          <p:cNvPr id="2005" name="Google Shape;2005;p210"/>
          <p:cNvSpPr txBox="1"/>
          <p:nvPr/>
        </p:nvSpPr>
        <p:spPr>
          <a:xfrm>
            <a:off x="3977047" y="6097282"/>
            <a:ext cx="47052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i="1" u="none" strike="noStrike" cap="none" dirty="0">
                <a:solidFill>
                  <a:srgbClr val="000000"/>
                </a:solidFill>
                <a:latin typeface="Calibri"/>
                <a:ea typeface="Calibri"/>
                <a:cs typeface="Calibri"/>
                <a:sym typeface="Calibri"/>
              </a:rPr>
              <a:t>Simplified FATES hydraulics schematic, Xu et al. in prep.</a:t>
            </a:r>
            <a:endParaRPr sz="1400" i="1" u="none" strike="noStrike" cap="none" dirty="0">
              <a:solidFill>
                <a:srgbClr val="000000"/>
              </a:solidFill>
              <a:latin typeface="Calibri"/>
              <a:ea typeface="Calibri"/>
              <a:cs typeface="Calibri"/>
              <a:sym typeface="Calibri"/>
            </a:endParaRPr>
          </a:p>
        </p:txBody>
      </p:sp>
      <p:sp>
        <p:nvSpPr>
          <p:cNvPr id="7" name="Title 1">
            <a:extLst>
              <a:ext uri="{FF2B5EF4-FFF2-40B4-BE49-F238E27FC236}">
                <a16:creationId xmlns:a16="http://schemas.microsoft.com/office/drawing/2014/main" id="{BCE1D10B-D681-B243-8E3B-E0B9FA53032B}"/>
              </a:ext>
            </a:extLst>
          </p:cNvPr>
          <p:cNvSpPr txBox="1">
            <a:spLocks/>
          </p:cNvSpPr>
          <p:nvPr/>
        </p:nvSpPr>
        <p:spPr>
          <a:xfrm>
            <a:off x="452647" y="460197"/>
            <a:ext cx="8229600" cy="518137"/>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r>
              <a:rPr lang="en-US" sz="2400" dirty="0"/>
              <a:t>Dynamic plant hydraulics and modeling plant available water </a:t>
            </a:r>
          </a:p>
        </p:txBody>
      </p:sp>
      <p:grpSp>
        <p:nvGrpSpPr>
          <p:cNvPr id="2" name="Group 1">
            <a:extLst>
              <a:ext uri="{FF2B5EF4-FFF2-40B4-BE49-F238E27FC236}">
                <a16:creationId xmlns:a16="http://schemas.microsoft.com/office/drawing/2014/main" id="{9EDB2CC3-889D-4D47-B37C-B7CEC187BE17}"/>
              </a:ext>
            </a:extLst>
          </p:cNvPr>
          <p:cNvGrpSpPr/>
          <p:nvPr/>
        </p:nvGrpSpPr>
        <p:grpSpPr>
          <a:xfrm>
            <a:off x="3895973" y="1060933"/>
            <a:ext cx="5248027" cy="4953750"/>
            <a:chOff x="3895973" y="1060933"/>
            <a:chExt cx="5248027" cy="4953750"/>
          </a:xfrm>
        </p:grpSpPr>
        <p:pic>
          <p:nvPicPr>
            <p:cNvPr id="2006" name="Google Shape;2006;p210"/>
            <p:cNvPicPr preferRelativeResize="0"/>
            <p:nvPr/>
          </p:nvPicPr>
          <p:blipFill rotWithShape="1">
            <a:blip r:embed="rId3">
              <a:alphaModFix/>
            </a:blip>
            <a:srcRect r="10381"/>
            <a:stretch/>
          </p:blipFill>
          <p:spPr>
            <a:xfrm>
              <a:off x="3895973" y="1060933"/>
              <a:ext cx="5133331" cy="4953750"/>
            </a:xfrm>
            <a:prstGeom prst="rect">
              <a:avLst/>
            </a:prstGeom>
            <a:noFill/>
            <a:ln>
              <a:noFill/>
            </a:ln>
          </p:spPr>
        </p:pic>
        <p:sp>
          <p:nvSpPr>
            <p:cNvPr id="4" name="TextBox 3">
              <a:extLst>
                <a:ext uri="{FF2B5EF4-FFF2-40B4-BE49-F238E27FC236}">
                  <a16:creationId xmlns:a16="http://schemas.microsoft.com/office/drawing/2014/main" id="{46E3E163-BBA9-4B4E-A759-FB6E1B29840A}"/>
                </a:ext>
              </a:extLst>
            </p:cNvPr>
            <p:cNvSpPr txBox="1"/>
            <p:nvPr/>
          </p:nvSpPr>
          <p:spPr>
            <a:xfrm>
              <a:off x="7656163" y="1813301"/>
              <a:ext cx="1487837" cy="523220"/>
            </a:xfrm>
            <a:prstGeom prst="rect">
              <a:avLst/>
            </a:prstGeom>
            <a:noFill/>
          </p:spPr>
          <p:txBody>
            <a:bodyPr wrap="square" rtlCol="0">
              <a:spAutoFit/>
            </a:bodyPr>
            <a:lstStyle/>
            <a:p>
              <a:r>
                <a:rPr lang="en-US" sz="1400" dirty="0">
                  <a:latin typeface="Courier" pitchFamily="2" charset="0"/>
                </a:rPr>
                <a:t>Stomatal conductance</a:t>
              </a:r>
            </a:p>
          </p:txBody>
        </p:sp>
        <p:sp>
          <p:nvSpPr>
            <p:cNvPr id="11" name="TextBox 10">
              <a:extLst>
                <a:ext uri="{FF2B5EF4-FFF2-40B4-BE49-F238E27FC236}">
                  <a16:creationId xmlns:a16="http://schemas.microsoft.com/office/drawing/2014/main" id="{E586B8E0-C7D6-8245-AEB2-0D30FB105ED3}"/>
                </a:ext>
              </a:extLst>
            </p:cNvPr>
            <p:cNvSpPr txBox="1"/>
            <p:nvPr/>
          </p:nvSpPr>
          <p:spPr>
            <a:xfrm>
              <a:off x="4334173" y="3386790"/>
              <a:ext cx="1640181" cy="1015663"/>
            </a:xfrm>
            <a:prstGeom prst="rect">
              <a:avLst/>
            </a:prstGeom>
            <a:solidFill>
              <a:schemeClr val="bg1"/>
            </a:solidFill>
          </p:spPr>
          <p:txBody>
            <a:bodyPr wrap="square" rtlCol="0">
              <a:spAutoFit/>
            </a:bodyPr>
            <a:lstStyle/>
            <a:p>
              <a:pPr algn="ctr"/>
              <a:r>
                <a:rPr lang="en-US" sz="1500" dirty="0">
                  <a:latin typeface="Courier" pitchFamily="2" charset="0"/>
                </a:rPr>
                <a:t>Water pools for lower stem &amp; Stem xylem </a:t>
              </a:r>
            </a:p>
          </p:txBody>
        </p:sp>
      </p:grpSp>
    </p:spTree>
    <p:extLst>
      <p:ext uri="{BB962C8B-B14F-4D97-AF65-F5344CB8AC3E}">
        <p14:creationId xmlns:p14="http://schemas.microsoft.com/office/powerpoint/2010/main" val="22816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552700"/>
            <a:ext cx="9144000" cy="1738116"/>
          </a:xfrm>
          <a:prstGeom prst="rect">
            <a:avLst/>
          </a:prstGeom>
        </p:spPr>
      </p:pic>
      <p:sp>
        <p:nvSpPr>
          <p:cNvPr id="7" name="Title 1">
            <a:extLst>
              <a:ext uri="{FF2B5EF4-FFF2-40B4-BE49-F238E27FC236}">
                <a16:creationId xmlns:a16="http://schemas.microsoft.com/office/drawing/2014/main" id="{BCE1D10B-D681-B243-8E3B-E0B9FA53032B}"/>
              </a:ext>
            </a:extLst>
          </p:cNvPr>
          <p:cNvSpPr txBox="1">
            <a:spLocks/>
          </p:cNvSpPr>
          <p:nvPr/>
        </p:nvSpPr>
        <p:spPr>
          <a:xfrm>
            <a:off x="452647" y="978333"/>
            <a:ext cx="8229600" cy="518137"/>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800" dirty="0"/>
              <a:t>ELM’s configurations of soil hydrology, plant hydraulics, and vegetation structure/dynamics</a:t>
            </a:r>
          </a:p>
        </p:txBody>
      </p:sp>
      <p:sp>
        <p:nvSpPr>
          <p:cNvPr id="9" name="TextBox 8"/>
          <p:cNvSpPr txBox="1"/>
          <p:nvPr/>
        </p:nvSpPr>
        <p:spPr>
          <a:xfrm>
            <a:off x="452647" y="6118805"/>
            <a:ext cx="4757582" cy="369332"/>
          </a:xfrm>
          <a:prstGeom prst="rect">
            <a:avLst/>
          </a:prstGeom>
          <a:noFill/>
        </p:spPr>
        <p:txBody>
          <a:bodyPr wrap="none" rtlCol="0">
            <a:spAutoFit/>
          </a:bodyPr>
          <a:lstStyle/>
          <a:p>
            <a:r>
              <a:rPr lang="en-US" dirty="0"/>
              <a:t>Help from </a:t>
            </a:r>
            <a:r>
              <a:rPr lang="en-US" dirty="0" err="1"/>
              <a:t>Gautam</a:t>
            </a:r>
            <a:r>
              <a:rPr lang="en-US" dirty="0"/>
              <a:t> </a:t>
            </a:r>
            <a:r>
              <a:rPr lang="en-US" dirty="0" err="1"/>
              <a:t>Bisht</a:t>
            </a:r>
            <a:r>
              <a:rPr lang="en-US" dirty="0"/>
              <a:t>, Ruby Leung, </a:t>
            </a:r>
            <a:r>
              <a:rPr lang="en-US" dirty="0" err="1"/>
              <a:t>Yilian</a:t>
            </a:r>
            <a:r>
              <a:rPr lang="en-US" dirty="0"/>
              <a:t> Fang</a:t>
            </a:r>
          </a:p>
        </p:txBody>
      </p:sp>
    </p:spTree>
    <p:extLst>
      <p:ext uri="{BB962C8B-B14F-4D97-AF65-F5344CB8AC3E}">
        <p14:creationId xmlns:p14="http://schemas.microsoft.com/office/powerpoint/2010/main" val="3842309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06"/>
        <p:cNvGrpSpPr/>
        <p:nvPr/>
      </p:nvGrpSpPr>
      <p:grpSpPr>
        <a:xfrm>
          <a:off x="0" y="0"/>
          <a:ext cx="0" cy="0"/>
          <a:chOff x="0" y="0"/>
          <a:chExt cx="0" cy="0"/>
        </a:xfrm>
      </p:grpSpPr>
      <p:sp>
        <p:nvSpPr>
          <p:cNvPr id="2407" name="Google Shape;2407;p242"/>
          <p:cNvSpPr txBox="1">
            <a:spLocks noGrp="1"/>
          </p:cNvSpPr>
          <p:nvPr>
            <p:ph type="title"/>
          </p:nvPr>
        </p:nvSpPr>
        <p:spPr>
          <a:xfrm>
            <a:off x="0" y="76201"/>
            <a:ext cx="9144000" cy="91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2800" b="1" dirty="0">
                <a:latin typeface="Arial" panose="020B0604020202020204" pitchFamily="34" charset="0"/>
                <a:ea typeface="Raleway"/>
                <a:cs typeface="Arial" panose="020B0604020202020204" pitchFamily="34" charset="0"/>
                <a:sym typeface="Raleway"/>
              </a:rPr>
              <a:t>Nutrient-Enabled ELM-FATES </a:t>
            </a:r>
            <a:endParaRPr sz="2800" b="1" dirty="0">
              <a:latin typeface="Arial" panose="020B0604020202020204" pitchFamily="34" charset="0"/>
              <a:ea typeface="Raleway"/>
              <a:cs typeface="Arial" panose="020B0604020202020204" pitchFamily="34" charset="0"/>
              <a:sym typeface="Raleway"/>
            </a:endParaRPr>
          </a:p>
        </p:txBody>
      </p:sp>
      <p:sp>
        <p:nvSpPr>
          <p:cNvPr id="2408" name="Google Shape;2408;p242"/>
          <p:cNvSpPr txBox="1">
            <a:spLocks noGrp="1"/>
          </p:cNvSpPr>
          <p:nvPr>
            <p:ph type="body" idx="1"/>
          </p:nvPr>
        </p:nvSpPr>
        <p:spPr>
          <a:xfrm>
            <a:off x="280970" y="857869"/>
            <a:ext cx="3966565" cy="3779100"/>
          </a:xfrm>
          <a:prstGeom prst="rect">
            <a:avLst/>
          </a:prstGeom>
          <a:noFill/>
        </p:spPr>
        <p:txBody>
          <a:bodyPr spcFirstLastPara="1" wrap="square" lIns="91425" tIns="45700" rIns="91425" bIns="45700" anchor="t" anchorCtr="0">
            <a:noAutofit/>
          </a:bodyPr>
          <a:lstStyle/>
          <a:p>
            <a:pPr marL="0" lvl="0" indent="0">
              <a:spcBef>
                <a:spcPts val="0"/>
              </a:spcBef>
              <a:buNone/>
            </a:pPr>
            <a:r>
              <a:rPr lang="en-US" dirty="0"/>
              <a:t>D</a:t>
            </a:r>
            <a:r>
              <a:rPr lang="en-US" sz="1800" dirty="0"/>
              <a:t>eveloped to be a </a:t>
            </a:r>
            <a:r>
              <a:rPr lang="en-US" b="1" dirty="0"/>
              <a:t>stand-alone </a:t>
            </a:r>
            <a:r>
              <a:rPr lang="en-US" sz="1800" b="1" dirty="0"/>
              <a:t>flexible </a:t>
            </a:r>
            <a:r>
              <a:rPr lang="en-US" sz="1800" dirty="0"/>
              <a:t>module to efficiently </a:t>
            </a:r>
            <a:r>
              <a:rPr lang="en-US" sz="1800" b="1" dirty="0"/>
              <a:t>test </a:t>
            </a:r>
            <a:r>
              <a:rPr lang="en-US" dirty="0">
                <a:latin typeface="Zapf Dingbats"/>
                <a:ea typeface="Zapf Dingbats"/>
                <a:cs typeface="Zapf Dingbats"/>
              </a:rPr>
              <a:t>✓</a:t>
            </a:r>
            <a:r>
              <a:rPr lang="en-US" sz="1800" b="1" dirty="0"/>
              <a:t>alternative representations of</a:t>
            </a:r>
            <a:r>
              <a:rPr lang="en-US" sz="1800" dirty="0"/>
              <a:t>: </a:t>
            </a:r>
            <a:endParaRPr sz="1800" dirty="0"/>
          </a:p>
          <a:p>
            <a:pPr marL="0" lvl="0" indent="0" algn="l" rtl="0">
              <a:spcBef>
                <a:spcPts val="0"/>
              </a:spcBef>
              <a:spcAft>
                <a:spcPts val="0"/>
              </a:spcAft>
              <a:buNone/>
            </a:pPr>
            <a:endParaRPr sz="1800" dirty="0"/>
          </a:p>
          <a:p>
            <a:pPr marL="457200" lvl="0" indent="-342900" algn="l" rtl="0">
              <a:lnSpc>
                <a:spcPct val="115000"/>
              </a:lnSpc>
              <a:spcBef>
                <a:spcPts val="0"/>
              </a:spcBef>
              <a:spcAft>
                <a:spcPts val="0"/>
              </a:spcAft>
              <a:buSzPts val="1800"/>
              <a:buFont typeface="Calibri"/>
              <a:buAutoNum type="arabicParenR"/>
            </a:pPr>
            <a:r>
              <a:rPr lang="en-US" sz="1800" dirty="0"/>
              <a:t>Allometry-aware </a:t>
            </a:r>
            <a:r>
              <a:rPr lang="en-US" sz="1800" b="1" dirty="0"/>
              <a:t>allocation </a:t>
            </a:r>
            <a:r>
              <a:rPr lang="en-US" sz="1800" dirty="0"/>
              <a:t>of C-N-P (PARTEH).</a:t>
            </a:r>
            <a:endParaRPr sz="1800" dirty="0"/>
          </a:p>
          <a:p>
            <a:pPr marL="457200" lvl="0" indent="-342900" algn="l" rtl="0">
              <a:lnSpc>
                <a:spcPct val="115000"/>
              </a:lnSpc>
              <a:spcBef>
                <a:spcPts val="0"/>
              </a:spcBef>
              <a:spcAft>
                <a:spcPts val="0"/>
              </a:spcAft>
              <a:buSzPts val="1800"/>
              <a:buFont typeface="Calibri"/>
              <a:buAutoNum type="arabicParenR"/>
            </a:pPr>
            <a:r>
              <a:rPr lang="en-US" sz="1800" dirty="0"/>
              <a:t>Add</a:t>
            </a:r>
            <a:r>
              <a:rPr lang="en-US" sz="1800" b="1" dirty="0"/>
              <a:t> fluxes</a:t>
            </a:r>
            <a:r>
              <a:rPr lang="en-US" sz="1800" dirty="0"/>
              <a:t> litter, plants to ELM’s </a:t>
            </a:r>
            <a:r>
              <a:rPr lang="en-US" dirty="0"/>
              <a:t>soil</a:t>
            </a:r>
            <a:r>
              <a:rPr lang="en-US" sz="1800" dirty="0"/>
              <a:t> BGC.</a:t>
            </a:r>
            <a:endParaRPr sz="1800" dirty="0"/>
          </a:p>
          <a:p>
            <a:pPr marL="457200" lvl="0" indent="-342900" algn="l" rtl="0">
              <a:lnSpc>
                <a:spcPct val="115000"/>
              </a:lnSpc>
              <a:spcBef>
                <a:spcPts val="0"/>
              </a:spcBef>
              <a:spcAft>
                <a:spcPts val="0"/>
              </a:spcAft>
              <a:buSzPts val="1800"/>
              <a:buFont typeface="Calibri"/>
              <a:buAutoNum type="arabicParenR"/>
            </a:pPr>
            <a:r>
              <a:rPr lang="en-US" sz="1800" dirty="0"/>
              <a:t>Plant nutrient </a:t>
            </a:r>
            <a:r>
              <a:rPr lang="en-US" sz="1800" b="1" dirty="0"/>
              <a:t>acquisition</a:t>
            </a:r>
            <a:r>
              <a:rPr lang="en-US" sz="1800" dirty="0"/>
              <a:t> coupled with </a:t>
            </a:r>
            <a:r>
              <a:rPr lang="en-US" dirty="0"/>
              <a:t>both</a:t>
            </a:r>
            <a:r>
              <a:rPr lang="en-US" sz="1800" dirty="0"/>
              <a:t> ELM’s ECA and RD BGC models.</a:t>
            </a:r>
          </a:p>
          <a:p>
            <a:pPr marL="757238" lvl="1" indent="-342900">
              <a:lnSpc>
                <a:spcPct val="115000"/>
              </a:lnSpc>
              <a:spcBef>
                <a:spcPts val="0"/>
              </a:spcBef>
              <a:buSzPts val="1800"/>
              <a:buFont typeface="Calibri"/>
              <a:buAutoNum type="arabicParenR"/>
            </a:pPr>
            <a:r>
              <a:rPr lang="en-US" dirty="0">
                <a:solidFill>
                  <a:srgbClr val="FF0000"/>
                </a:solidFill>
              </a:rPr>
              <a:t>Current phase </a:t>
            </a:r>
            <a:r>
              <a:rPr lang="en-US" dirty="0"/>
              <a:t>= testing reactive transport of C-N-P with simplified boundary conditions.</a:t>
            </a:r>
            <a:endParaRPr dirty="0"/>
          </a:p>
          <a:p>
            <a:pPr marL="457200" lvl="0" indent="-342900" algn="l" rtl="0">
              <a:lnSpc>
                <a:spcPct val="115000"/>
              </a:lnSpc>
              <a:spcBef>
                <a:spcPts val="0"/>
              </a:spcBef>
              <a:spcAft>
                <a:spcPts val="0"/>
              </a:spcAft>
              <a:buSzPts val="1800"/>
              <a:buFont typeface="Calibri"/>
              <a:buAutoNum type="arabicParenR"/>
            </a:pPr>
            <a:r>
              <a:rPr lang="en-US" sz="1800" b="1" dirty="0"/>
              <a:t>Leaf-level </a:t>
            </a:r>
            <a:r>
              <a:rPr lang="en-US" sz="1800" dirty="0"/>
              <a:t>nutrient function and controls (e.g. photosynthesis).</a:t>
            </a:r>
            <a:endParaRPr sz="1800" dirty="0"/>
          </a:p>
          <a:p>
            <a:pPr marL="457200" lvl="0" indent="-342900" algn="l" rtl="0">
              <a:lnSpc>
                <a:spcPct val="115000"/>
              </a:lnSpc>
              <a:spcBef>
                <a:spcPts val="0"/>
              </a:spcBef>
              <a:spcAft>
                <a:spcPts val="0"/>
              </a:spcAft>
              <a:buSzPts val="1800"/>
              <a:buFont typeface="Calibri"/>
              <a:buAutoNum type="arabicParenR"/>
            </a:pPr>
            <a:r>
              <a:rPr lang="en-US" sz="1800" dirty="0"/>
              <a:t>Soil nutrient adsorption/competition (NGEE-Tropics).  </a:t>
            </a:r>
            <a:endParaRPr sz="1800" dirty="0"/>
          </a:p>
          <a:p>
            <a:pPr marL="0" lvl="0" indent="0" algn="l" rtl="0">
              <a:spcBef>
                <a:spcPts val="0"/>
              </a:spcBef>
              <a:spcAft>
                <a:spcPts val="0"/>
              </a:spcAft>
              <a:buNone/>
            </a:pPr>
            <a:endParaRPr sz="1800" dirty="0"/>
          </a:p>
          <a:p>
            <a:pPr marL="0" lvl="0" indent="0" algn="l" rtl="0">
              <a:spcBef>
                <a:spcPts val="360"/>
              </a:spcBef>
              <a:spcAft>
                <a:spcPts val="0"/>
              </a:spcAft>
              <a:buNone/>
            </a:pPr>
            <a:endParaRPr sz="1800" dirty="0"/>
          </a:p>
        </p:txBody>
      </p:sp>
      <p:sp>
        <p:nvSpPr>
          <p:cNvPr id="2416" name="Google Shape;2416;p242"/>
          <p:cNvSpPr txBox="1">
            <a:spLocks noGrp="1"/>
          </p:cNvSpPr>
          <p:nvPr>
            <p:ph type="sldNum" idx="12"/>
          </p:nvPr>
        </p:nvSpPr>
        <p:spPr>
          <a:xfrm>
            <a:off x="6895704" y="6413426"/>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Arial"/>
              <a:buNone/>
            </a:pPr>
            <a:fld id="{00000000-1234-1234-1234-123412341234}" type="slidenum">
              <a:rPr lang="en-US"/>
              <a:t>5</a:t>
            </a:fld>
            <a:endParaRPr/>
          </a:p>
        </p:txBody>
      </p:sp>
      <p:grpSp>
        <p:nvGrpSpPr>
          <p:cNvPr id="5" name="Group 4">
            <a:extLst>
              <a:ext uri="{FF2B5EF4-FFF2-40B4-BE49-F238E27FC236}">
                <a16:creationId xmlns:a16="http://schemas.microsoft.com/office/drawing/2014/main" id="{D1F9513C-5127-A846-AC57-3854A03319DF}"/>
              </a:ext>
            </a:extLst>
          </p:cNvPr>
          <p:cNvGrpSpPr/>
          <p:nvPr/>
        </p:nvGrpSpPr>
        <p:grpSpPr>
          <a:xfrm>
            <a:off x="4575291" y="934357"/>
            <a:ext cx="4454013" cy="5641965"/>
            <a:chOff x="4575291" y="934357"/>
            <a:chExt cx="4454013" cy="5641965"/>
          </a:xfrm>
        </p:grpSpPr>
        <p:pic>
          <p:nvPicPr>
            <p:cNvPr id="2410" name="Google Shape;2410;p242"/>
            <p:cNvPicPr preferRelativeResize="0"/>
            <p:nvPr/>
          </p:nvPicPr>
          <p:blipFill rotWithShape="1">
            <a:blip r:embed="rId3">
              <a:alphaModFix/>
            </a:blip>
            <a:srcRect b="7679"/>
            <a:stretch/>
          </p:blipFill>
          <p:spPr>
            <a:xfrm>
              <a:off x="4575291" y="934357"/>
              <a:ext cx="4454013" cy="5296882"/>
            </a:xfrm>
            <a:prstGeom prst="rect">
              <a:avLst/>
            </a:prstGeom>
            <a:noFill/>
            <a:ln>
              <a:noFill/>
            </a:ln>
          </p:spPr>
        </p:pic>
        <p:sp>
          <p:nvSpPr>
            <p:cNvPr id="2411" name="Google Shape;2411;p242"/>
            <p:cNvSpPr txBox="1"/>
            <p:nvPr/>
          </p:nvSpPr>
          <p:spPr>
            <a:xfrm>
              <a:off x="7653578" y="5724389"/>
              <a:ext cx="1350000" cy="305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000" dirty="0">
                  <a:latin typeface="Arimo"/>
                  <a:ea typeface="Arimo"/>
                  <a:cs typeface="Arimo"/>
                  <a:sym typeface="Arimo"/>
                </a:rPr>
                <a:t>Phosphorus sorption</a:t>
              </a:r>
              <a:endParaRPr sz="1000" dirty="0">
                <a:latin typeface="Arimo"/>
                <a:ea typeface="Arimo"/>
                <a:cs typeface="Arimo"/>
                <a:sym typeface="Arimo"/>
              </a:endParaRPr>
            </a:p>
          </p:txBody>
        </p:sp>
        <p:sp>
          <p:nvSpPr>
            <p:cNvPr id="2412" name="Google Shape;2412;p242"/>
            <p:cNvSpPr txBox="1"/>
            <p:nvPr/>
          </p:nvSpPr>
          <p:spPr>
            <a:xfrm>
              <a:off x="4720389" y="1572243"/>
              <a:ext cx="403500" cy="3201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4</a:t>
              </a:r>
              <a:endParaRPr sz="1800" b="1"/>
            </a:p>
          </p:txBody>
        </p:sp>
        <p:sp>
          <p:nvSpPr>
            <p:cNvPr id="2413" name="Google Shape;2413;p242"/>
            <p:cNvSpPr txBox="1"/>
            <p:nvPr/>
          </p:nvSpPr>
          <p:spPr>
            <a:xfrm>
              <a:off x="4922139" y="5615314"/>
              <a:ext cx="403500" cy="3201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t>3</a:t>
              </a:r>
              <a:endParaRPr sz="1800" b="1" dirty="0"/>
            </a:p>
          </p:txBody>
        </p:sp>
        <p:sp>
          <p:nvSpPr>
            <p:cNvPr id="2414" name="Google Shape;2414;p242"/>
            <p:cNvSpPr txBox="1"/>
            <p:nvPr/>
          </p:nvSpPr>
          <p:spPr>
            <a:xfrm>
              <a:off x="5006289" y="3328693"/>
              <a:ext cx="403500" cy="3201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2</a:t>
              </a:r>
              <a:endParaRPr sz="1800" b="1"/>
            </a:p>
          </p:txBody>
        </p:sp>
        <p:sp>
          <p:nvSpPr>
            <p:cNvPr id="2415" name="Google Shape;2415;p242"/>
            <p:cNvSpPr txBox="1"/>
            <p:nvPr/>
          </p:nvSpPr>
          <p:spPr>
            <a:xfrm>
              <a:off x="8011389" y="3134693"/>
              <a:ext cx="403500" cy="3201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1</a:t>
              </a:r>
              <a:endParaRPr sz="1800" b="1"/>
            </a:p>
          </p:txBody>
        </p:sp>
        <p:sp>
          <p:nvSpPr>
            <p:cNvPr id="2420" name="Google Shape;2420;p242"/>
            <p:cNvSpPr txBox="1"/>
            <p:nvPr/>
          </p:nvSpPr>
          <p:spPr>
            <a:xfrm>
              <a:off x="8106714" y="5275104"/>
              <a:ext cx="403500" cy="3201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t>5</a:t>
              </a:r>
              <a:endParaRPr sz="1800" b="1"/>
            </a:p>
          </p:txBody>
        </p:sp>
        <p:sp>
          <p:nvSpPr>
            <p:cNvPr id="17" name="Google Shape;1466;p186">
              <a:extLst>
                <a:ext uri="{FF2B5EF4-FFF2-40B4-BE49-F238E27FC236}">
                  <a16:creationId xmlns:a16="http://schemas.microsoft.com/office/drawing/2014/main" id="{B8BE75A2-BBC7-1B49-BA10-ACB63B6550EC}"/>
                </a:ext>
              </a:extLst>
            </p:cNvPr>
            <p:cNvSpPr txBox="1"/>
            <p:nvPr/>
          </p:nvSpPr>
          <p:spPr>
            <a:xfrm>
              <a:off x="5392317" y="6174022"/>
              <a:ext cx="2865066" cy="4023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i="1" dirty="0">
                  <a:latin typeface="Avenir"/>
                  <a:ea typeface="Avenir"/>
                  <a:cs typeface="Avenir"/>
                  <a:sym typeface="Avenir"/>
                </a:rPr>
                <a:t>See Knox et al. poster</a:t>
              </a:r>
              <a:endParaRPr b="1" i="1" dirty="0">
                <a:latin typeface="Avenir"/>
                <a:ea typeface="Avenir"/>
                <a:cs typeface="Avenir"/>
                <a:sym typeface="Avenir"/>
              </a:endParaRPr>
            </a:p>
          </p:txBody>
        </p:sp>
        <p:sp>
          <p:nvSpPr>
            <p:cNvPr id="2" name="Rectangle 1"/>
            <p:cNvSpPr/>
            <p:nvPr/>
          </p:nvSpPr>
          <p:spPr>
            <a:xfrm>
              <a:off x="7508131" y="2787712"/>
              <a:ext cx="609531" cy="584776"/>
            </a:xfrm>
            <a:prstGeom prst="rect">
              <a:avLst/>
            </a:prstGeom>
          </p:spPr>
          <p:txBody>
            <a:bodyPr wrap="square">
              <a:spAutoFit/>
            </a:bodyPr>
            <a:lstStyle/>
            <a:p>
              <a:r>
                <a:rPr lang="en-US" sz="3200" dirty="0">
                  <a:solidFill>
                    <a:schemeClr val="accent3">
                      <a:lumMod val="75000"/>
                    </a:schemeClr>
                  </a:solidFill>
                  <a:latin typeface="Zapf Dingbats"/>
                  <a:ea typeface="Zapf Dingbats"/>
                  <a:cs typeface="Zapf Dingbats"/>
                </a:rPr>
                <a:t>✓</a:t>
              </a:r>
              <a:endParaRPr lang="en-US" sz="3200" dirty="0">
                <a:solidFill>
                  <a:schemeClr val="accent3">
                    <a:lumMod val="75000"/>
                  </a:schemeClr>
                </a:solidFill>
              </a:endParaRPr>
            </a:p>
          </p:txBody>
        </p:sp>
        <p:sp>
          <p:nvSpPr>
            <p:cNvPr id="15" name="Rectangle 14"/>
            <p:cNvSpPr/>
            <p:nvPr/>
          </p:nvSpPr>
          <p:spPr>
            <a:xfrm>
              <a:off x="5409789" y="3036305"/>
              <a:ext cx="609531" cy="584776"/>
            </a:xfrm>
            <a:prstGeom prst="rect">
              <a:avLst/>
            </a:prstGeom>
          </p:spPr>
          <p:txBody>
            <a:bodyPr wrap="square">
              <a:spAutoFit/>
            </a:bodyPr>
            <a:lstStyle/>
            <a:p>
              <a:r>
                <a:rPr lang="en-US" sz="3200" dirty="0">
                  <a:solidFill>
                    <a:schemeClr val="accent3">
                      <a:lumMod val="75000"/>
                    </a:schemeClr>
                  </a:solidFill>
                  <a:latin typeface="Zapf Dingbats"/>
                  <a:ea typeface="Zapf Dingbats"/>
                  <a:cs typeface="Zapf Dingbats"/>
                </a:rPr>
                <a:t>✓</a:t>
              </a:r>
              <a:endParaRPr lang="en-US" sz="3200" dirty="0">
                <a:solidFill>
                  <a:schemeClr val="accent3">
                    <a:lumMod val="75000"/>
                  </a:schemeClr>
                </a:solidFill>
              </a:endParaRPr>
            </a:p>
          </p:txBody>
        </p:sp>
        <p:sp>
          <p:nvSpPr>
            <p:cNvPr id="3" name="Oval 2"/>
            <p:cNvSpPr/>
            <p:nvPr/>
          </p:nvSpPr>
          <p:spPr>
            <a:xfrm>
              <a:off x="5409789" y="4636969"/>
              <a:ext cx="2601600" cy="108742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0187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PP_avgyr25-26_gC_iclm50fates-leafage-test1-f45.c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906"/>
            <a:ext cx="5362381" cy="3996685"/>
          </a:xfrm>
          <a:prstGeom prst="rect">
            <a:avLst/>
          </a:prstGeom>
        </p:spPr>
      </p:pic>
      <p:sp>
        <p:nvSpPr>
          <p:cNvPr id="7" name="TextBox 6"/>
          <p:cNvSpPr txBox="1"/>
          <p:nvPr/>
        </p:nvSpPr>
        <p:spPr>
          <a:xfrm>
            <a:off x="1700832" y="3867925"/>
            <a:ext cx="1713442" cy="307777"/>
          </a:xfrm>
          <a:prstGeom prst="rect">
            <a:avLst/>
          </a:prstGeom>
          <a:solidFill>
            <a:schemeClr val="bg1"/>
          </a:solidFill>
        </p:spPr>
        <p:txBody>
          <a:bodyPr wrap="none" rtlCol="0">
            <a:spAutoFit/>
          </a:bodyPr>
          <a:lstStyle/>
          <a:p>
            <a:r>
              <a:rPr lang="en-US" sz="1400" dirty="0"/>
              <a:t>Mean 3.4 (</a:t>
            </a:r>
            <a:r>
              <a:rPr lang="en-US" sz="1400" dirty="0" err="1"/>
              <a:t>gC</a:t>
            </a:r>
            <a:r>
              <a:rPr lang="en-US" sz="1400" dirty="0"/>
              <a:t> /m2/d)</a:t>
            </a:r>
          </a:p>
        </p:txBody>
      </p:sp>
      <p:pic>
        <p:nvPicPr>
          <p:cNvPr id="5" name="Picture 4" descr="NPP_diff_MODIS_iclm50fates-leafage-test1-f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513" y="3047875"/>
            <a:ext cx="4830487" cy="3451349"/>
          </a:xfrm>
          <a:prstGeom prst="rect">
            <a:avLst/>
          </a:prstGeom>
        </p:spPr>
      </p:pic>
      <p:sp>
        <p:nvSpPr>
          <p:cNvPr id="8" name="TextBox 7"/>
          <p:cNvSpPr txBox="1"/>
          <p:nvPr/>
        </p:nvSpPr>
        <p:spPr>
          <a:xfrm>
            <a:off x="5913010" y="6312767"/>
            <a:ext cx="1802860" cy="307777"/>
          </a:xfrm>
          <a:prstGeom prst="rect">
            <a:avLst/>
          </a:prstGeom>
          <a:solidFill>
            <a:schemeClr val="bg1"/>
          </a:solidFill>
        </p:spPr>
        <p:txBody>
          <a:bodyPr wrap="none" rtlCol="0">
            <a:spAutoFit/>
          </a:bodyPr>
          <a:lstStyle/>
          <a:p>
            <a:r>
              <a:rPr lang="en-US" sz="1400" dirty="0"/>
              <a:t>Mean +2.1 (</a:t>
            </a:r>
            <a:r>
              <a:rPr lang="en-US" sz="1400" dirty="0" err="1"/>
              <a:t>gC</a:t>
            </a:r>
            <a:r>
              <a:rPr lang="en-US" sz="1400" dirty="0"/>
              <a:t> /m2/d)</a:t>
            </a:r>
          </a:p>
        </p:txBody>
      </p:sp>
      <p:sp>
        <p:nvSpPr>
          <p:cNvPr id="9" name="TextBox 8"/>
          <p:cNvSpPr txBox="1"/>
          <p:nvPr/>
        </p:nvSpPr>
        <p:spPr>
          <a:xfrm>
            <a:off x="868382" y="5253051"/>
            <a:ext cx="3323652" cy="830997"/>
          </a:xfrm>
          <a:prstGeom prst="rect">
            <a:avLst/>
          </a:prstGeom>
          <a:noFill/>
        </p:spPr>
        <p:txBody>
          <a:bodyPr wrap="square" rtlCol="0">
            <a:spAutoFit/>
          </a:bodyPr>
          <a:lstStyle/>
          <a:p>
            <a:pPr algn="r"/>
            <a:r>
              <a:rPr lang="en-US" sz="2400" dirty="0"/>
              <a:t>High NPP bias in FATES compared to MODIS</a:t>
            </a:r>
          </a:p>
        </p:txBody>
      </p:sp>
      <p:sp>
        <p:nvSpPr>
          <p:cNvPr id="10" name="TextBox 9">
            <a:extLst>
              <a:ext uri="{FF2B5EF4-FFF2-40B4-BE49-F238E27FC236}">
                <a16:creationId xmlns:a16="http://schemas.microsoft.com/office/drawing/2014/main" id="{9E637A48-EF4A-9743-AD02-6C672A0B08F1}"/>
              </a:ext>
            </a:extLst>
          </p:cNvPr>
          <p:cNvSpPr txBox="1"/>
          <p:nvPr/>
        </p:nvSpPr>
        <p:spPr>
          <a:xfrm>
            <a:off x="521192" y="71404"/>
            <a:ext cx="4770280" cy="369332"/>
          </a:xfrm>
          <a:prstGeom prst="rect">
            <a:avLst/>
          </a:prstGeom>
          <a:solidFill>
            <a:schemeClr val="bg1"/>
          </a:solidFill>
        </p:spPr>
        <p:txBody>
          <a:bodyPr wrap="none" rtlCol="0">
            <a:spAutoFit/>
          </a:bodyPr>
          <a:lstStyle/>
          <a:p>
            <a:r>
              <a:rPr lang="en-US" dirty="0"/>
              <a:t>Net Primary Productivity ELM-FATES (</a:t>
            </a:r>
            <a:r>
              <a:rPr lang="en-US" dirty="0" err="1"/>
              <a:t>gC</a:t>
            </a:r>
            <a:r>
              <a:rPr lang="en-US" dirty="0"/>
              <a:t> m</a:t>
            </a:r>
            <a:r>
              <a:rPr lang="en-US" baseline="30000" dirty="0"/>
              <a:t>-2</a:t>
            </a:r>
            <a:r>
              <a:rPr lang="en-US" dirty="0"/>
              <a:t> d</a:t>
            </a:r>
            <a:r>
              <a:rPr lang="en-US" baseline="30000" dirty="0"/>
              <a:t>-1</a:t>
            </a:r>
            <a:r>
              <a:rPr lang="en-US" dirty="0"/>
              <a:t>)</a:t>
            </a:r>
          </a:p>
        </p:txBody>
      </p:sp>
      <p:sp>
        <p:nvSpPr>
          <p:cNvPr id="11" name="TextBox 10">
            <a:extLst>
              <a:ext uri="{FF2B5EF4-FFF2-40B4-BE49-F238E27FC236}">
                <a16:creationId xmlns:a16="http://schemas.microsoft.com/office/drawing/2014/main" id="{1F8B7182-9A06-984F-814B-EC9BF5F70451}"/>
              </a:ext>
            </a:extLst>
          </p:cNvPr>
          <p:cNvSpPr txBox="1"/>
          <p:nvPr/>
        </p:nvSpPr>
        <p:spPr>
          <a:xfrm>
            <a:off x="5718873" y="440736"/>
            <a:ext cx="3316638" cy="2031325"/>
          </a:xfrm>
          <a:prstGeom prst="rect">
            <a:avLst/>
          </a:prstGeom>
          <a:noFill/>
        </p:spPr>
        <p:txBody>
          <a:bodyPr wrap="square" rtlCol="0">
            <a:spAutoFit/>
          </a:bodyPr>
          <a:lstStyle/>
          <a:p>
            <a:r>
              <a:rPr lang="en-US" b="1" dirty="0"/>
              <a:t>Global ELM-FATES Simulations with plant demography and dynamic trait-based competition. </a:t>
            </a:r>
          </a:p>
          <a:p>
            <a:pPr marL="285750" indent="-285750">
              <a:buFont typeface="Arial" panose="020B0604020202020204" pitchFamily="34" charset="0"/>
              <a:buChar char="•"/>
            </a:pPr>
            <a:r>
              <a:rPr lang="en-US" dirty="0"/>
              <a:t>Coarse global simulations for initial testing.</a:t>
            </a:r>
          </a:p>
          <a:p>
            <a:pPr marL="285750" indent="-285750">
              <a:buFont typeface="Arial" panose="020B0604020202020204" pitchFamily="34" charset="0"/>
              <a:buChar char="•"/>
            </a:pPr>
            <a:r>
              <a:rPr lang="en-US" dirty="0"/>
              <a:t>13 PFTs</a:t>
            </a:r>
          </a:p>
        </p:txBody>
      </p:sp>
    </p:spTree>
    <p:extLst>
      <p:ext uri="{BB962C8B-B14F-4D97-AF65-F5344CB8AC3E}">
        <p14:creationId xmlns:p14="http://schemas.microsoft.com/office/powerpoint/2010/main" val="2820600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LAI_avgyr25-26_iclm50fates-leafage-test1-f45.c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731343" cy="3850746"/>
          </a:xfrm>
          <a:prstGeom prst="rect">
            <a:avLst/>
          </a:prstGeom>
        </p:spPr>
      </p:pic>
      <p:sp>
        <p:nvSpPr>
          <p:cNvPr id="7" name="TextBox 6">
            <a:extLst>
              <a:ext uri="{FF2B5EF4-FFF2-40B4-BE49-F238E27FC236}">
                <a16:creationId xmlns:a16="http://schemas.microsoft.com/office/drawing/2014/main" id="{9807EF46-2D8F-A848-BB42-4A49910FC8A6}"/>
              </a:ext>
            </a:extLst>
          </p:cNvPr>
          <p:cNvSpPr txBox="1"/>
          <p:nvPr/>
        </p:nvSpPr>
        <p:spPr>
          <a:xfrm>
            <a:off x="1704814" y="30998"/>
            <a:ext cx="2698816" cy="369332"/>
          </a:xfrm>
          <a:prstGeom prst="rect">
            <a:avLst/>
          </a:prstGeom>
          <a:solidFill>
            <a:schemeClr val="bg1"/>
          </a:solidFill>
        </p:spPr>
        <p:txBody>
          <a:bodyPr wrap="none" rtlCol="0">
            <a:spAutoFit/>
          </a:bodyPr>
          <a:lstStyle/>
          <a:p>
            <a:r>
              <a:rPr lang="en-US" dirty="0"/>
              <a:t>Leaf Area Index ELM-FATES</a:t>
            </a:r>
          </a:p>
        </p:txBody>
      </p:sp>
      <p:sp>
        <p:nvSpPr>
          <p:cNvPr id="8" name="TextBox 7">
            <a:extLst>
              <a:ext uri="{FF2B5EF4-FFF2-40B4-BE49-F238E27FC236}">
                <a16:creationId xmlns:a16="http://schemas.microsoft.com/office/drawing/2014/main" id="{B944782A-37B4-7B4D-B402-8522919D5933}"/>
              </a:ext>
            </a:extLst>
          </p:cNvPr>
          <p:cNvSpPr txBox="1"/>
          <p:nvPr/>
        </p:nvSpPr>
        <p:spPr>
          <a:xfrm>
            <a:off x="2136867" y="3686186"/>
            <a:ext cx="1390124" cy="307777"/>
          </a:xfrm>
          <a:prstGeom prst="rect">
            <a:avLst/>
          </a:prstGeom>
          <a:solidFill>
            <a:schemeClr val="bg1"/>
          </a:solidFill>
        </p:spPr>
        <p:txBody>
          <a:bodyPr wrap="none" rtlCol="0">
            <a:spAutoFit/>
          </a:bodyPr>
          <a:lstStyle/>
          <a:p>
            <a:r>
              <a:rPr lang="en-US" sz="1400" dirty="0"/>
              <a:t>Global Mean 3.2</a:t>
            </a:r>
          </a:p>
        </p:txBody>
      </p:sp>
      <p:sp>
        <p:nvSpPr>
          <p:cNvPr id="9" name="TextBox 8"/>
          <p:cNvSpPr txBox="1"/>
          <p:nvPr/>
        </p:nvSpPr>
        <p:spPr>
          <a:xfrm>
            <a:off x="347087" y="5129593"/>
            <a:ext cx="3538177" cy="830997"/>
          </a:xfrm>
          <a:prstGeom prst="rect">
            <a:avLst/>
          </a:prstGeom>
          <a:noFill/>
        </p:spPr>
        <p:txBody>
          <a:bodyPr wrap="square" rtlCol="0">
            <a:spAutoFit/>
          </a:bodyPr>
          <a:lstStyle/>
          <a:p>
            <a:pPr algn="r"/>
            <a:r>
              <a:rPr lang="en-US" sz="2400" dirty="0"/>
              <a:t>Also high LAI bias in FATES compared to MODIS</a:t>
            </a:r>
          </a:p>
        </p:txBody>
      </p:sp>
      <p:pic>
        <p:nvPicPr>
          <p:cNvPr id="5" name="Picture 4" descr="TLAI_diff_iclm50fates-leafage-test1-f45.c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216" y="3406877"/>
            <a:ext cx="4954784" cy="3328996"/>
          </a:xfrm>
          <a:prstGeom prst="rect">
            <a:avLst/>
          </a:prstGeom>
        </p:spPr>
      </p:pic>
    </p:spTree>
    <p:extLst>
      <p:ext uri="{BB962C8B-B14F-4D97-AF65-F5344CB8AC3E}">
        <p14:creationId xmlns:p14="http://schemas.microsoft.com/office/powerpoint/2010/main" val="289729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258-E1FB-2C44-A7FF-9BD56698D2F3}"/>
              </a:ext>
            </a:extLst>
          </p:cNvPr>
          <p:cNvSpPr>
            <a:spLocks noGrp="1"/>
          </p:cNvSpPr>
          <p:nvPr>
            <p:ph type="title"/>
          </p:nvPr>
        </p:nvSpPr>
        <p:spPr>
          <a:xfrm>
            <a:off x="457200" y="160158"/>
            <a:ext cx="8229600" cy="570465"/>
          </a:xfrm>
        </p:spPr>
        <p:txBody>
          <a:bodyPr/>
          <a:lstStyle/>
          <a:p>
            <a:pPr algn="ctr"/>
            <a:r>
              <a:rPr lang="en-US" sz="2400" dirty="0"/>
              <a:t>First steps of LULCC capabilities in ELM-FATES</a:t>
            </a:r>
          </a:p>
        </p:txBody>
      </p:sp>
      <p:sp>
        <p:nvSpPr>
          <p:cNvPr id="3" name="Content Placeholder 2">
            <a:extLst>
              <a:ext uri="{FF2B5EF4-FFF2-40B4-BE49-F238E27FC236}">
                <a16:creationId xmlns:a16="http://schemas.microsoft.com/office/drawing/2014/main" id="{9BF60E99-240E-9542-978F-E0F0D125A826}"/>
              </a:ext>
            </a:extLst>
          </p:cNvPr>
          <p:cNvSpPr>
            <a:spLocks noGrp="1"/>
          </p:cNvSpPr>
          <p:nvPr>
            <p:ph idx="1"/>
          </p:nvPr>
        </p:nvSpPr>
        <p:spPr>
          <a:xfrm>
            <a:off x="447944" y="1000033"/>
            <a:ext cx="8229600" cy="942297"/>
          </a:xfrm>
        </p:spPr>
        <p:txBody>
          <a:bodyPr/>
          <a:lstStyle/>
          <a:p>
            <a:r>
              <a:rPr lang="en-US" dirty="0"/>
              <a:t>FATES has secondary forest patches, which track their own area, biomass, time-since-anthropogenic disturbance, and time-since-natural disturbance (it can have both)</a:t>
            </a:r>
          </a:p>
          <a:p>
            <a:r>
              <a:rPr lang="en-US" dirty="0"/>
              <a:t>Uses an existing logging module to generate the anthropogenic disturbance that creates a secondary forest</a:t>
            </a:r>
          </a:p>
        </p:txBody>
      </p:sp>
      <p:pic>
        <p:nvPicPr>
          <p:cNvPr id="1032" name="Picture 8" descr="https://docs.google.com/drawings/u/1/d/sKB5W1I_OgGTxVIYI1pUIXA/image?w=370&amp;h=282&amp;rev=128&amp;ac=1&amp;parent=1a6M6bOuNs263xkvcAoAk21BVxY74XFdutjib019jtnI">
            <a:extLst>
              <a:ext uri="{FF2B5EF4-FFF2-40B4-BE49-F238E27FC236}">
                <a16:creationId xmlns:a16="http://schemas.microsoft.com/office/drawing/2014/main" id="{8AFFBEBC-551F-1B4B-8902-A7D2222D6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244" y="2660414"/>
            <a:ext cx="46990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50B4CE-CC12-5A41-80D2-53C42C5FBD01}"/>
              </a:ext>
            </a:extLst>
          </p:cNvPr>
          <p:cNvSpPr txBox="1"/>
          <p:nvPr/>
        </p:nvSpPr>
        <p:spPr>
          <a:xfrm>
            <a:off x="7392692" y="4451114"/>
            <a:ext cx="1580827" cy="1200329"/>
          </a:xfrm>
          <a:prstGeom prst="rect">
            <a:avLst/>
          </a:prstGeom>
          <a:noFill/>
        </p:spPr>
        <p:txBody>
          <a:bodyPr wrap="square" rtlCol="0">
            <a:spAutoFit/>
          </a:bodyPr>
          <a:lstStyle/>
          <a:p>
            <a:r>
              <a:rPr lang="en-US" dirty="0"/>
              <a:t>Only secondary patches can fuse together</a:t>
            </a:r>
          </a:p>
        </p:txBody>
      </p:sp>
      <p:sp>
        <p:nvSpPr>
          <p:cNvPr id="10" name="TextBox 9">
            <a:extLst>
              <a:ext uri="{FF2B5EF4-FFF2-40B4-BE49-F238E27FC236}">
                <a16:creationId xmlns:a16="http://schemas.microsoft.com/office/drawing/2014/main" id="{CA7D3976-1DBB-A948-8F33-B3B50ADED657}"/>
              </a:ext>
            </a:extLst>
          </p:cNvPr>
          <p:cNvSpPr txBox="1"/>
          <p:nvPr/>
        </p:nvSpPr>
        <p:spPr>
          <a:xfrm>
            <a:off x="207722" y="3695755"/>
            <a:ext cx="1580827" cy="923330"/>
          </a:xfrm>
          <a:prstGeom prst="rect">
            <a:avLst/>
          </a:prstGeom>
          <a:noFill/>
        </p:spPr>
        <p:txBody>
          <a:bodyPr wrap="square" rtlCol="0">
            <a:spAutoFit/>
          </a:bodyPr>
          <a:lstStyle/>
          <a:p>
            <a:pPr algn="r"/>
            <a:r>
              <a:rPr lang="en-US" dirty="0"/>
              <a:t>Only primary patches can fuse together</a:t>
            </a:r>
          </a:p>
        </p:txBody>
      </p:sp>
      <p:cxnSp>
        <p:nvCxnSpPr>
          <p:cNvPr id="7" name="Straight Arrow Connector 6">
            <a:extLst>
              <a:ext uri="{FF2B5EF4-FFF2-40B4-BE49-F238E27FC236}">
                <a16:creationId xmlns:a16="http://schemas.microsoft.com/office/drawing/2014/main" id="{67567DEE-CBA9-9A47-BCE0-95E42FD80FBC}"/>
              </a:ext>
            </a:extLst>
          </p:cNvPr>
          <p:cNvCxnSpPr/>
          <p:nvPr/>
        </p:nvCxnSpPr>
        <p:spPr>
          <a:xfrm>
            <a:off x="6912244" y="4742481"/>
            <a:ext cx="480448" cy="308797"/>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E67F031-973B-2840-9195-6AF0D8A1EFDD}"/>
              </a:ext>
            </a:extLst>
          </p:cNvPr>
          <p:cNvCxnSpPr>
            <a:cxnSpLocks/>
          </p:cNvCxnSpPr>
          <p:nvPr/>
        </p:nvCxnSpPr>
        <p:spPr>
          <a:xfrm flipV="1">
            <a:off x="7000068" y="5279878"/>
            <a:ext cx="392624" cy="447765"/>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A10CFB1-81D9-CE4E-81C0-D52499B9EF1A}"/>
              </a:ext>
            </a:extLst>
          </p:cNvPr>
          <p:cNvCxnSpPr>
            <a:cxnSpLocks/>
          </p:cNvCxnSpPr>
          <p:nvPr/>
        </p:nvCxnSpPr>
        <p:spPr>
          <a:xfrm flipH="1">
            <a:off x="1732796" y="3182315"/>
            <a:ext cx="449452" cy="513440"/>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ED8B677-C0D5-2A4E-8288-B461E3DB4E2B}"/>
              </a:ext>
            </a:extLst>
          </p:cNvPr>
          <p:cNvCxnSpPr>
            <a:cxnSpLocks/>
          </p:cNvCxnSpPr>
          <p:nvPr/>
        </p:nvCxnSpPr>
        <p:spPr>
          <a:xfrm flipH="1" flipV="1">
            <a:off x="1629474" y="4935740"/>
            <a:ext cx="404248" cy="513440"/>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3C30667E-9F76-044D-AADC-4CB95EA947B1}"/>
              </a:ext>
            </a:extLst>
          </p:cNvPr>
          <p:cNvCxnSpPr>
            <a:cxnSpLocks/>
          </p:cNvCxnSpPr>
          <p:nvPr/>
        </p:nvCxnSpPr>
        <p:spPr>
          <a:xfrm flipH="1">
            <a:off x="1897251" y="4208490"/>
            <a:ext cx="343762" cy="0"/>
          </a:xfrm>
          <a:prstGeom prst="straightConnector1">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8ED35E7-D012-124E-A159-E99CBC765DB8}"/>
              </a:ext>
            </a:extLst>
          </p:cNvPr>
          <p:cNvCxnSpPr>
            <a:cxnSpLocks/>
          </p:cNvCxnSpPr>
          <p:nvPr/>
        </p:nvCxnSpPr>
        <p:spPr>
          <a:xfrm flipH="1">
            <a:off x="3905575" y="3078224"/>
            <a:ext cx="573437" cy="7461"/>
          </a:xfrm>
          <a:prstGeom prst="straightConnector1">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B66BDBB-18EF-7441-8811-91862A0CEE1F}"/>
              </a:ext>
            </a:extLst>
          </p:cNvPr>
          <p:cNvCxnSpPr>
            <a:cxnSpLocks/>
          </p:cNvCxnSpPr>
          <p:nvPr/>
        </p:nvCxnSpPr>
        <p:spPr>
          <a:xfrm flipV="1">
            <a:off x="4479011" y="3315928"/>
            <a:ext cx="1" cy="565684"/>
          </a:xfrm>
          <a:prstGeom prst="straightConnector1">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396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16"/>
            <a:ext cx="8229600" cy="637547"/>
          </a:xfrm>
        </p:spPr>
        <p:txBody>
          <a:bodyPr/>
          <a:lstStyle/>
          <a:p>
            <a:r>
              <a:rPr lang="en-US" dirty="0"/>
              <a:t>Towards improving global application of FATES</a:t>
            </a:r>
          </a:p>
        </p:txBody>
      </p:sp>
      <p:sp>
        <p:nvSpPr>
          <p:cNvPr id="3" name="Content Placeholder 2"/>
          <p:cNvSpPr>
            <a:spLocks noGrp="1"/>
          </p:cNvSpPr>
          <p:nvPr>
            <p:ph idx="1"/>
          </p:nvPr>
        </p:nvSpPr>
        <p:spPr>
          <a:xfrm>
            <a:off x="457200" y="964983"/>
            <a:ext cx="8229600" cy="4114800"/>
          </a:xfrm>
        </p:spPr>
        <p:txBody>
          <a:bodyPr/>
          <a:lstStyle/>
          <a:p>
            <a:r>
              <a:rPr lang="en-US" dirty="0"/>
              <a:t>Local Case Studies: Successfully simulating boreal forests. </a:t>
            </a:r>
          </a:p>
        </p:txBody>
      </p:sp>
      <p:pic>
        <p:nvPicPr>
          <p:cNvPr id="4" name="Picture 24" descr="Bonaza birc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454" y="1557129"/>
            <a:ext cx="3255329" cy="2441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5" descr="Bonanza Spru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069" y="3723588"/>
            <a:ext cx="3669846" cy="275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11"/>
          <p:cNvGrpSpPr>
            <a:grpSpLocks/>
          </p:cNvGrpSpPr>
          <p:nvPr/>
        </p:nvGrpSpPr>
        <p:grpSpPr bwMode="auto">
          <a:xfrm>
            <a:off x="4872915" y="1851422"/>
            <a:ext cx="4271085" cy="2621187"/>
            <a:chOff x="12192000" y="13792200"/>
            <a:chExt cx="6372228" cy="4286929"/>
          </a:xfrm>
        </p:grpSpPr>
        <p:pic>
          <p:nvPicPr>
            <p:cNvPr id="7" name="Picture 9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38320" y="14249400"/>
              <a:ext cx="5674592" cy="3659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14249581" y="13792200"/>
              <a:ext cx="2057581" cy="982757"/>
            </a:xfrm>
            <a:prstGeom prst="rect">
              <a:avLst/>
            </a:prstGeom>
            <a:solidFill>
              <a:schemeClr val="accent5">
                <a:lumMod val="20000"/>
                <a:lumOff val="80000"/>
              </a:schemeClr>
            </a:solidFill>
            <a:ln>
              <a:solidFill>
                <a:srgbClr val="404040"/>
              </a:solidFill>
            </a:ln>
          </p:spPr>
          <p:txBody>
            <a:bodyPr>
              <a:spAutoFit/>
            </a:bodyPr>
            <a:lstStyle/>
            <a:p>
              <a:pPr algn="ctr">
                <a:defRPr/>
              </a:pPr>
              <a:r>
                <a:rPr lang="en-US" sz="1600" b="0" dirty="0"/>
                <a:t>more water vapor</a:t>
              </a:r>
            </a:p>
          </p:txBody>
        </p:sp>
        <p:sp>
          <p:nvSpPr>
            <p:cNvPr id="9" name="TextBox 8"/>
            <p:cNvSpPr txBox="1"/>
            <p:nvPr/>
          </p:nvSpPr>
          <p:spPr>
            <a:xfrm>
              <a:off x="14478201" y="15844523"/>
              <a:ext cx="1367424" cy="553702"/>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1600" b="0" dirty="0"/>
                <a:t>warming</a:t>
              </a:r>
            </a:p>
          </p:txBody>
        </p:sp>
        <p:sp>
          <p:nvSpPr>
            <p:cNvPr id="10" name="TextBox 9"/>
            <p:cNvSpPr txBox="1"/>
            <p:nvPr/>
          </p:nvSpPr>
          <p:spPr>
            <a:xfrm>
              <a:off x="14230528" y="17525427"/>
              <a:ext cx="2066217" cy="553702"/>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1600" b="0" dirty="0"/>
                <a:t>darker surface</a:t>
              </a:r>
            </a:p>
          </p:txBody>
        </p:sp>
        <p:sp>
          <p:nvSpPr>
            <p:cNvPr id="11" name="TextBox 10"/>
            <p:cNvSpPr txBox="1"/>
            <p:nvPr/>
          </p:nvSpPr>
          <p:spPr>
            <a:xfrm>
              <a:off x="12192000" y="15696907"/>
              <a:ext cx="1752754" cy="982757"/>
            </a:xfrm>
            <a:prstGeom prst="rect">
              <a:avLst/>
            </a:prstGeom>
            <a:solidFill>
              <a:schemeClr val="accent5">
                <a:lumMod val="20000"/>
                <a:lumOff val="80000"/>
              </a:schemeClr>
            </a:solidFill>
            <a:ln w="28575" cmpd="sng">
              <a:solidFill>
                <a:srgbClr val="008000"/>
              </a:solidFill>
            </a:ln>
          </p:spPr>
          <p:txBody>
            <a:bodyPr>
              <a:spAutoFit/>
            </a:bodyPr>
            <a:lstStyle/>
            <a:p>
              <a:pPr algn="ctr">
                <a:defRPr/>
              </a:pPr>
              <a:r>
                <a:rPr lang="en-US" sz="1600" b="0" dirty="0"/>
                <a:t>1) more vegetation</a:t>
              </a:r>
            </a:p>
          </p:txBody>
        </p:sp>
        <p:sp>
          <p:nvSpPr>
            <p:cNvPr id="12" name="TextBox 11"/>
            <p:cNvSpPr txBox="1"/>
            <p:nvPr/>
          </p:nvSpPr>
          <p:spPr>
            <a:xfrm>
              <a:off x="17297849" y="15773096"/>
              <a:ext cx="1266379" cy="553702"/>
            </a:xfrm>
            <a:prstGeom prst="rect">
              <a:avLst/>
            </a:prstGeom>
            <a:solidFill>
              <a:schemeClr val="accent5">
                <a:lumMod val="20000"/>
                <a:lumOff val="80000"/>
              </a:schemeClr>
            </a:solidFill>
            <a:ln>
              <a:solidFill>
                <a:srgbClr val="404040"/>
              </a:solidFill>
            </a:ln>
          </p:spPr>
          <p:txBody>
            <a:bodyPr wrap="none">
              <a:spAutoFit/>
            </a:bodyPr>
            <a:lstStyle/>
            <a:p>
              <a:pPr>
                <a:defRPr/>
              </a:pPr>
              <a:r>
                <a:rPr lang="en-US" sz="1600" b="0" dirty="0"/>
                <a:t>ice melt</a:t>
              </a:r>
            </a:p>
          </p:txBody>
        </p:sp>
        <p:sp>
          <p:nvSpPr>
            <p:cNvPr id="13" name="TextBox 12"/>
            <p:cNvSpPr txBox="1"/>
            <p:nvPr/>
          </p:nvSpPr>
          <p:spPr>
            <a:xfrm>
              <a:off x="15697508" y="14833441"/>
              <a:ext cx="1371720" cy="1057069"/>
            </a:xfrm>
            <a:prstGeom prst="rect">
              <a:avLst/>
            </a:prstGeom>
            <a:solidFill>
              <a:schemeClr val="accent5">
                <a:lumMod val="20000"/>
                <a:lumOff val="80000"/>
              </a:schemeClr>
            </a:solidFill>
            <a:ln>
              <a:solidFill>
                <a:srgbClr val="404040"/>
              </a:solidFill>
            </a:ln>
          </p:spPr>
          <p:txBody>
            <a:bodyPr>
              <a:spAutoFit/>
            </a:bodyPr>
            <a:lstStyle/>
            <a:p>
              <a:pPr algn="ctr">
                <a:defRPr/>
              </a:pPr>
              <a:r>
                <a:rPr lang="en-US" sz="1200" b="0" dirty="0"/>
                <a:t>more productive biosphere</a:t>
              </a:r>
            </a:p>
          </p:txBody>
        </p:sp>
      </p:grpSp>
      <p:sp>
        <p:nvSpPr>
          <p:cNvPr id="14" name="TextBox 13"/>
          <p:cNvSpPr txBox="1"/>
          <p:nvPr/>
        </p:nvSpPr>
        <p:spPr>
          <a:xfrm>
            <a:off x="7123043" y="4472609"/>
            <a:ext cx="1847381" cy="369332"/>
          </a:xfrm>
          <a:prstGeom prst="rect">
            <a:avLst/>
          </a:prstGeom>
          <a:noFill/>
        </p:spPr>
        <p:txBody>
          <a:bodyPr wrap="none" rtlCol="0">
            <a:spAutoFit/>
          </a:bodyPr>
          <a:lstStyle/>
          <a:p>
            <a:r>
              <a:rPr lang="en-US" dirty="0"/>
              <a:t>Swann et al. 2010</a:t>
            </a:r>
          </a:p>
        </p:txBody>
      </p:sp>
      <p:sp>
        <p:nvSpPr>
          <p:cNvPr id="15" name="TextBox 14"/>
          <p:cNvSpPr txBox="1"/>
          <p:nvPr/>
        </p:nvSpPr>
        <p:spPr>
          <a:xfrm flipH="1">
            <a:off x="92095" y="4679362"/>
            <a:ext cx="1110974" cy="923330"/>
          </a:xfrm>
          <a:prstGeom prst="rect">
            <a:avLst/>
          </a:prstGeom>
          <a:noFill/>
        </p:spPr>
        <p:txBody>
          <a:bodyPr wrap="square" rtlCol="0">
            <a:spAutoFit/>
          </a:bodyPr>
          <a:lstStyle/>
          <a:p>
            <a:r>
              <a:rPr lang="en-US" dirty="0"/>
              <a:t>White and Black Spruce</a:t>
            </a:r>
          </a:p>
        </p:txBody>
      </p:sp>
      <p:sp>
        <p:nvSpPr>
          <p:cNvPr id="16" name="TextBox 15"/>
          <p:cNvSpPr txBox="1"/>
          <p:nvPr/>
        </p:nvSpPr>
        <p:spPr>
          <a:xfrm flipH="1">
            <a:off x="3502317" y="1596971"/>
            <a:ext cx="926114" cy="923330"/>
          </a:xfrm>
          <a:prstGeom prst="rect">
            <a:avLst/>
          </a:prstGeom>
          <a:noFill/>
        </p:spPr>
        <p:txBody>
          <a:bodyPr wrap="square" rtlCol="0">
            <a:spAutoFit/>
          </a:bodyPr>
          <a:lstStyle/>
          <a:p>
            <a:r>
              <a:rPr lang="en-US" dirty="0"/>
              <a:t>Popular and Birch</a:t>
            </a:r>
          </a:p>
        </p:txBody>
      </p:sp>
      <p:sp>
        <p:nvSpPr>
          <p:cNvPr id="17" name="TextBox 16"/>
          <p:cNvSpPr txBox="1"/>
          <p:nvPr/>
        </p:nvSpPr>
        <p:spPr>
          <a:xfrm flipH="1">
            <a:off x="4960702" y="5105471"/>
            <a:ext cx="4105984" cy="1477328"/>
          </a:xfrm>
          <a:prstGeom prst="rect">
            <a:avLst/>
          </a:prstGeom>
          <a:noFill/>
        </p:spPr>
        <p:txBody>
          <a:bodyPr wrap="square" rtlCol="0">
            <a:spAutoFit/>
          </a:bodyPr>
          <a:lstStyle/>
          <a:p>
            <a:pPr algn="ctr"/>
            <a:r>
              <a:rPr lang="en-US" dirty="0"/>
              <a:t>How are water and carbon cycling impacted with shifts to more </a:t>
            </a:r>
            <a:r>
              <a:rPr lang="en-US" u="sng" dirty="0"/>
              <a:t>evergreen</a:t>
            </a:r>
            <a:r>
              <a:rPr lang="en-US" dirty="0"/>
              <a:t> (under warming) or </a:t>
            </a:r>
            <a:r>
              <a:rPr lang="en-US" b="1" u="sng" dirty="0"/>
              <a:t>deciduous</a:t>
            </a:r>
            <a:r>
              <a:rPr lang="en-US" dirty="0"/>
              <a:t> (under drying, fires, changes in nutrient availability)?</a:t>
            </a:r>
          </a:p>
        </p:txBody>
      </p:sp>
      <p:sp>
        <p:nvSpPr>
          <p:cNvPr id="18" name="TextBox 17"/>
          <p:cNvSpPr txBox="1"/>
          <p:nvPr/>
        </p:nvSpPr>
        <p:spPr>
          <a:xfrm flipH="1">
            <a:off x="6405277" y="1387852"/>
            <a:ext cx="1282940" cy="338554"/>
          </a:xfrm>
          <a:prstGeom prst="rect">
            <a:avLst/>
          </a:prstGeom>
          <a:noFill/>
        </p:spPr>
        <p:txBody>
          <a:bodyPr wrap="square" rtlCol="0">
            <a:spAutoFit/>
          </a:bodyPr>
          <a:lstStyle/>
          <a:p>
            <a:r>
              <a:rPr lang="en-US" sz="1600" b="1" u="sng" dirty="0">
                <a:solidFill>
                  <a:srgbClr val="008000"/>
                </a:solidFill>
              </a:rPr>
              <a:t>Motivation:</a:t>
            </a:r>
          </a:p>
        </p:txBody>
      </p:sp>
    </p:spTree>
    <p:extLst>
      <p:ext uri="{BB962C8B-B14F-4D97-AF65-F5344CB8AC3E}">
        <p14:creationId xmlns:p14="http://schemas.microsoft.com/office/powerpoint/2010/main" val="3812582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13688</TotalTime>
  <Words>1506</Words>
  <Application>Microsoft Macintosh PowerPoint</Application>
  <PresentationFormat>On-screen Show (4:3)</PresentationFormat>
  <Paragraphs>165</Paragraphs>
  <Slides>18</Slides>
  <Notes>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Arimo</vt:lpstr>
      <vt:lpstr>Avenir</vt:lpstr>
      <vt:lpstr>Calibri</vt:lpstr>
      <vt:lpstr>Courier</vt:lpstr>
      <vt:lpstr>Raleway</vt:lpstr>
      <vt:lpstr>Times New Roman</vt:lpstr>
      <vt:lpstr>Zapf Dingbats</vt:lpstr>
      <vt:lpstr>Office Theme</vt:lpstr>
      <vt:lpstr>Custom Design</vt:lpstr>
      <vt:lpstr>ELM-FATES – Updates, progress, and cool things with demographic modeling</vt:lpstr>
      <vt:lpstr>FATES in E3SMv2 ----  New (and some to be developed) Features</vt:lpstr>
      <vt:lpstr>PowerPoint Presentation</vt:lpstr>
      <vt:lpstr>PowerPoint Presentation</vt:lpstr>
      <vt:lpstr>Nutrient-Enabled ELM-FATES </vt:lpstr>
      <vt:lpstr>PowerPoint Presentation</vt:lpstr>
      <vt:lpstr>PowerPoint Presentation</vt:lpstr>
      <vt:lpstr>First steps of LULCC capabilities in ELM-FATES</vt:lpstr>
      <vt:lpstr>Towards improving global application of FATES</vt:lpstr>
      <vt:lpstr>First Look -- Simulations of Boreal Mixed Forests in Alaska (Evergreen tree, deciduous tree, deciduous shrub)</vt:lpstr>
      <vt:lpstr>“Simplistic” but Informative Hydrology Experiments:   1) Default FATES (no plant hydraulics); 2) FATES-Hydro runs; 3) decreased &amp; increased soil moisture (warming/drying &amp; permafrost thawing) via changing surface runoff.</vt:lpstr>
      <vt:lpstr>Change in Mortality Rates for a Mixed Boreal Forest when Accounting for Plant Hydraulics</vt:lpstr>
      <vt:lpstr>Future Plans…</vt:lpstr>
      <vt:lpstr>FATES Coordination and Liaison-ing with NGEE-Tropics</vt:lpstr>
      <vt:lpstr>NGEE-Tropics: Use of ELM-FATES for Hydrology  “How does precipitation recycling and the seasonal timing of precipitation respond to changes in CO2, warming, and deforestation?”</vt:lpstr>
      <vt:lpstr>NGEE-Tropics:  FATES coupled to E3SM experiments (longer term goal)</vt:lpstr>
      <vt:lpstr>NGEE-Tropics:  FATES coupled to E3SM experiments (longer term goal)</vt:lpstr>
      <vt:lpstr>Thanks!</vt:lpstr>
    </vt:vector>
  </TitlesOfParts>
  <Company>Pacific Northwest National Laboratory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Microsoft Office User</cp:lastModifiedBy>
  <cp:revision>103</cp:revision>
  <dcterms:created xsi:type="dcterms:W3CDTF">2014-12-04T00:15:55Z</dcterms:created>
  <dcterms:modified xsi:type="dcterms:W3CDTF">2019-11-20T18:57:29Z</dcterms:modified>
</cp:coreProperties>
</file>