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669" r:id="rId2"/>
    <p:sldId id="670" r:id="rId3"/>
    <p:sldId id="671" r:id="rId4"/>
    <p:sldId id="672" r:id="rId5"/>
    <p:sldId id="305" r:id="rId6"/>
    <p:sldId id="306" r:id="rId7"/>
    <p:sldId id="912" r:id="rId8"/>
    <p:sldId id="673" r:id="rId9"/>
    <p:sldId id="313" r:id="rId10"/>
    <p:sldId id="674" r:id="rId11"/>
    <p:sldId id="675" r:id="rId12"/>
    <p:sldId id="911" r:id="rId13"/>
    <p:sldId id="315" r:id="rId14"/>
    <p:sldId id="314" r:id="rId15"/>
    <p:sldId id="913" r:id="rId16"/>
    <p:sldId id="259" r:id="rId17"/>
    <p:sldId id="676" r:id="rId18"/>
    <p:sldId id="334" r:id="rId19"/>
    <p:sldId id="335" r:id="rId20"/>
    <p:sldId id="677" r:id="rId21"/>
    <p:sldId id="678" r:id="rId22"/>
    <p:sldId id="679" r:id="rId23"/>
    <p:sldId id="680" r:id="rId24"/>
    <p:sldId id="681" r:id="rId25"/>
    <p:sldId id="682" r:id="rId26"/>
    <p:sldId id="316" r:id="rId27"/>
    <p:sldId id="683" r:id="rId28"/>
    <p:sldId id="687" r:id="rId29"/>
    <p:sldId id="685" r:id="rId30"/>
    <p:sldId id="686" r:id="rId31"/>
    <p:sldId id="909" r:id="rId32"/>
    <p:sldId id="311" r:id="rId33"/>
    <p:sldId id="312" r:id="rId34"/>
    <p:sldId id="910" r:id="rId35"/>
    <p:sldId id="256" r:id="rId36"/>
    <p:sldId id="257" r:id="rId37"/>
    <p:sldId id="258" r:id="rId38"/>
    <p:sldId id="692" r:id="rId39"/>
    <p:sldId id="693" r:id="rId40"/>
    <p:sldId id="694" r:id="rId41"/>
    <p:sldId id="695" r:id="rId42"/>
    <p:sldId id="696" r:id="rId43"/>
    <p:sldId id="697" r:id="rId44"/>
    <p:sldId id="310" r:id="rId45"/>
    <p:sldId id="698" r:id="rId46"/>
    <p:sldId id="699" r:id="rId47"/>
    <p:sldId id="288" r:id="rId48"/>
    <p:sldId id="281" r:id="rId49"/>
    <p:sldId id="302" r:id="rId50"/>
    <p:sldId id="906" r:id="rId51"/>
    <p:sldId id="907" r:id="rId52"/>
    <p:sldId id="908" r:id="rId53"/>
    <p:sldId id="317" r:id="rId54"/>
    <p:sldId id="289" r:id="rId55"/>
    <p:sldId id="268" r:id="rId56"/>
    <p:sldId id="905" r:id="rId57"/>
    <p:sldId id="34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Yuying" initials="ZY" lastIdx="1" clrIdx="0">
    <p:extLst>
      <p:ext uri="{19B8F6BF-5375-455C-9EA6-DF929625EA0E}">
        <p15:presenceInfo xmlns:p15="http://schemas.microsoft.com/office/powerpoint/2012/main" userId="S::zhang24@llnl.gov::be25b691-7f99-4c5d-8022-50bcdea52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070F"/>
    <a:srgbClr val="EC3027"/>
    <a:srgbClr val="DD8F26"/>
    <a:srgbClr val="E4D2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3395C-C3A6-3B4F-A650-B41C2DF252AD}" v="1" dt="2019-11-08T19:55:29.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895"/>
  </p:normalViewPr>
  <p:slideViewPr>
    <p:cSldViewPr snapToGrid="0" snapToObjects="1">
      <p:cViewPr varScale="1">
        <p:scale>
          <a:sx n="85" d="100"/>
          <a:sy n="85" d="100"/>
        </p:scale>
        <p:origin x="208" y="5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3D208-4EE9-BB47-BB22-C3F7F27CFF10}" type="datetimeFigureOut">
              <a:rPr lang="en-US" smtClean="0"/>
              <a:t>11/20/19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01946-D4E1-BE47-B73A-D6705C1481B4}" type="slidenum">
              <a:rPr lang="en-US" smtClean="0"/>
              <a:t>‹#›</a:t>
            </a:fld>
            <a:endParaRPr lang="en-US" dirty="0"/>
          </a:p>
        </p:txBody>
      </p:sp>
    </p:spTree>
    <p:extLst>
      <p:ext uri="{BB962C8B-B14F-4D97-AF65-F5344CB8AC3E}">
        <p14:creationId xmlns:p14="http://schemas.microsoft.com/office/powerpoint/2010/main" val="275726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01946-D4E1-BE47-B73A-D6705C148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991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Schematic diagram of aerosol-related processes, denoted by blue boxes in clear air, stratiform cloud (shaded area on the right), convective cloud (shaded area on the left), or ice cloud (shaded area on the upper left) in E3SMv1. Compared to E3SMv0, there are newly added processes (i.e., cloud-base activation and secondary activation in convective cloud; resuspension of aerosols to the coarse mode; aerosol linked to ice nucleation) or old ones that are affected by individual new treatments in E3SMv1. The new treatments are listed in the legend at the bottom and are marked on the processes that are directly modified or added, as detailed in Section 2. The aging process (i.e., primary-carbon mode particles transferred to accumulation mode through condensation and coagulation) is not explicitly depicted here. The diffusion/impaction scavenging process (i.e., capture of interstitial aerosol particles by precipitation particles through Brownian diffusion and inertial impaction, which occurs both in clear air and clouds) is referred to as below-cloud scavenging in previous MAM aerosol studies (e.g., Liu et al., 2012; Wang et al., 2013). </a:t>
            </a:r>
            <a:endParaRPr lang="en-US" dirty="0"/>
          </a:p>
        </p:txBody>
      </p:sp>
      <p:sp>
        <p:nvSpPr>
          <p:cNvPr id="4" name="Slide Number Placeholder 3"/>
          <p:cNvSpPr>
            <a:spLocks noGrp="1"/>
          </p:cNvSpPr>
          <p:nvPr>
            <p:ph type="sldNum" sz="quarter" idx="5"/>
          </p:nvPr>
        </p:nvSpPr>
        <p:spPr/>
        <p:txBody>
          <a:bodyPr/>
          <a:lstStyle/>
          <a:p>
            <a:fld id="{1FD2B8DA-DE2A-DA47-B250-1D225FCB18CF}" type="slidenum">
              <a:rPr lang="en-US" smtClean="0"/>
              <a:t>30</a:t>
            </a:fld>
            <a:endParaRPr lang="en-US"/>
          </a:p>
        </p:txBody>
      </p:sp>
    </p:spTree>
    <p:extLst>
      <p:ext uri="{BB962C8B-B14F-4D97-AF65-F5344CB8AC3E}">
        <p14:creationId xmlns:p14="http://schemas.microsoft.com/office/powerpoint/2010/main" val="3336778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694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1208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2018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01946-D4E1-BE47-B73A-D6705C1481B4}" type="slidenum">
              <a:rPr lang="en-US" smtClean="0"/>
              <a:t>49</a:t>
            </a:fld>
            <a:endParaRPr lang="en-US" dirty="0"/>
          </a:p>
        </p:txBody>
      </p:sp>
    </p:spTree>
    <p:extLst>
      <p:ext uri="{BB962C8B-B14F-4D97-AF65-F5344CB8AC3E}">
        <p14:creationId xmlns:p14="http://schemas.microsoft.com/office/powerpoint/2010/main" val="1457457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01946-D4E1-BE47-B73A-D6705C1481B4}" type="slidenum">
              <a:rPr lang="en-US" smtClean="0"/>
              <a:t>50</a:t>
            </a:fld>
            <a:endParaRPr lang="en-US" dirty="0"/>
          </a:p>
        </p:txBody>
      </p:sp>
    </p:spTree>
    <p:extLst>
      <p:ext uri="{BB962C8B-B14F-4D97-AF65-F5344CB8AC3E}">
        <p14:creationId xmlns:p14="http://schemas.microsoft.com/office/powerpoint/2010/main" val="4283002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01946-D4E1-BE47-B73A-D6705C1481B4}" type="slidenum">
              <a:rPr lang="en-US" smtClean="0"/>
              <a:t>51</a:t>
            </a:fld>
            <a:endParaRPr lang="en-US" dirty="0"/>
          </a:p>
        </p:txBody>
      </p:sp>
    </p:spTree>
    <p:extLst>
      <p:ext uri="{BB962C8B-B14F-4D97-AF65-F5344CB8AC3E}">
        <p14:creationId xmlns:p14="http://schemas.microsoft.com/office/powerpoint/2010/main" val="514785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01946-D4E1-BE47-B73A-D6705C1481B4}" type="slidenum">
              <a:rPr lang="en-US" smtClean="0"/>
              <a:t>52</a:t>
            </a:fld>
            <a:endParaRPr lang="en-US" dirty="0"/>
          </a:p>
        </p:txBody>
      </p:sp>
    </p:spTree>
    <p:extLst>
      <p:ext uri="{BB962C8B-B14F-4D97-AF65-F5344CB8AC3E}">
        <p14:creationId xmlns:p14="http://schemas.microsoft.com/office/powerpoint/2010/main" val="3080941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01946-D4E1-BE47-B73A-D6705C1481B4}" type="slidenum">
              <a:rPr lang="en-US" smtClean="0"/>
              <a:t>53</a:t>
            </a:fld>
            <a:endParaRPr lang="en-US" dirty="0"/>
          </a:p>
        </p:txBody>
      </p:sp>
    </p:spTree>
    <p:extLst>
      <p:ext uri="{BB962C8B-B14F-4D97-AF65-F5344CB8AC3E}">
        <p14:creationId xmlns:p14="http://schemas.microsoft.com/office/powerpoint/2010/main" val="2338611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66B826-A0C1-E84A-9AE7-DF3B4CA31F7D}"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206424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01946-D4E1-BE47-B73A-D6705C148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473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702F43-B4E3-BA4B-839E-AEF6549881F6}" type="slidenum">
              <a:rPr lang="en-US" smtClean="0"/>
              <a:t>55</a:t>
            </a:fld>
            <a:endParaRPr lang="en-US"/>
          </a:p>
        </p:txBody>
      </p:sp>
    </p:spTree>
    <p:extLst>
      <p:ext uri="{BB962C8B-B14F-4D97-AF65-F5344CB8AC3E}">
        <p14:creationId xmlns:p14="http://schemas.microsoft.com/office/powerpoint/2010/main" val="4100546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9305A485-7AAC-D042-BCD7-5613B55C131E}" type="slidenum">
              <a:rPr lang="en-US" smtClean="0"/>
              <a:t>56</a:t>
            </a:fld>
            <a:endParaRPr lang="en-US"/>
          </a:p>
        </p:txBody>
      </p:sp>
    </p:spTree>
    <p:extLst>
      <p:ext uri="{BB962C8B-B14F-4D97-AF65-F5344CB8AC3E}">
        <p14:creationId xmlns:p14="http://schemas.microsoft.com/office/powerpoint/2010/main" val="2524610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01946-D4E1-BE47-B73A-D6705C1481B4}" type="slidenum">
              <a:rPr lang="en-US" smtClean="0"/>
              <a:t>57</a:t>
            </a:fld>
            <a:endParaRPr lang="en-US" dirty="0"/>
          </a:p>
        </p:txBody>
      </p:sp>
    </p:spTree>
    <p:extLst>
      <p:ext uri="{BB962C8B-B14F-4D97-AF65-F5344CB8AC3E}">
        <p14:creationId xmlns:p14="http://schemas.microsoft.com/office/powerpoint/2010/main" val="580844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01946-D4E1-BE47-B73A-D6705C148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35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01946-D4E1-BE47-B73A-D6705C148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38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01946-D4E1-BE47-B73A-D6705C1481B4}" type="slidenum">
              <a:rPr lang="en-US" smtClean="0"/>
              <a:t>5</a:t>
            </a:fld>
            <a:endParaRPr lang="en-US" dirty="0"/>
          </a:p>
        </p:txBody>
      </p:sp>
    </p:spTree>
    <p:extLst>
      <p:ext uri="{BB962C8B-B14F-4D97-AF65-F5344CB8AC3E}">
        <p14:creationId xmlns:p14="http://schemas.microsoft.com/office/powerpoint/2010/main" val="1219987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01946-D4E1-BE47-B73A-D6705C1481B4}" type="slidenum">
              <a:rPr lang="en-US" smtClean="0"/>
              <a:t>6</a:t>
            </a:fld>
            <a:endParaRPr lang="en-US" dirty="0"/>
          </a:p>
        </p:txBody>
      </p:sp>
    </p:spTree>
    <p:extLst>
      <p:ext uri="{BB962C8B-B14F-4D97-AF65-F5344CB8AC3E}">
        <p14:creationId xmlns:p14="http://schemas.microsoft.com/office/powerpoint/2010/main" val="2243738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panels are showing annual mean so4 concentration with unit g/kg.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D2B8DA-DE2A-DA47-B250-1D225FCB18CF}" type="slidenum">
              <a:rPr lang="en-US" smtClean="0"/>
              <a:t>21</a:t>
            </a:fld>
            <a:endParaRPr lang="en-US"/>
          </a:p>
        </p:txBody>
      </p:sp>
    </p:spTree>
    <p:extLst>
      <p:ext uri="{BB962C8B-B14F-4D97-AF65-F5344CB8AC3E}">
        <p14:creationId xmlns:p14="http://schemas.microsoft.com/office/powerpoint/2010/main" val="161335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panels are showing annual mean so4 concentration with unit g/kg.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D2B8DA-DE2A-DA47-B250-1D225FCB18CF}" type="slidenum">
              <a:rPr lang="en-US" smtClean="0"/>
              <a:t>22</a:t>
            </a:fld>
            <a:endParaRPr lang="en-US"/>
          </a:p>
        </p:txBody>
      </p:sp>
    </p:spTree>
    <p:extLst>
      <p:ext uri="{BB962C8B-B14F-4D97-AF65-F5344CB8AC3E}">
        <p14:creationId xmlns:p14="http://schemas.microsoft.com/office/powerpoint/2010/main" val="177164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 on the dust work:</a:t>
            </a:r>
          </a:p>
          <a:p>
            <a:pPr marL="228600" indent="-228600">
              <a:buAutoNum type="arabicPeriod"/>
            </a:pPr>
            <a:r>
              <a:rPr lang="en-US" dirty="0"/>
              <a:t>Published the paper on the iron dissolution model (MIMI v1.0) from dust and combustion sources through collaboration with the Cornell/</a:t>
            </a:r>
            <a:r>
              <a:rPr lang="en-US" dirty="0" err="1"/>
              <a:t>Mahowald</a:t>
            </a:r>
            <a:r>
              <a:rPr lang="en-US" dirty="0"/>
              <a:t> university funded E3SM project </a:t>
            </a:r>
          </a:p>
          <a:p>
            <a:pPr marL="228600" indent="-228600">
              <a:buAutoNum type="arabicPeriod"/>
            </a:pPr>
            <a:r>
              <a:rPr lang="en-US" dirty="0"/>
              <a:t>Figure 1: shows the improved dust shortwave absorption in V2 from V1, compared with the recent AERONET </a:t>
            </a:r>
            <a:r>
              <a:rPr lang="en-US" dirty="0" err="1"/>
              <a:t>obs</a:t>
            </a:r>
            <a:r>
              <a:rPr lang="en-US" dirty="0"/>
              <a:t> (this data set will be added to the e3sm </a:t>
            </a:r>
            <a:r>
              <a:rPr lang="en-US" dirty="0" err="1"/>
              <a:t>atmos</a:t>
            </a:r>
            <a:r>
              <a:rPr lang="en-US" dirty="0"/>
              <a:t> diagnostics) </a:t>
            </a:r>
          </a:p>
          <a:p>
            <a:pPr marL="228600" indent="-228600">
              <a:buAutoNum type="arabicPeriod"/>
            </a:pPr>
            <a:r>
              <a:rPr lang="en-US" dirty="0"/>
              <a:t>Figure 2 &amp; Figure 3 are on the new dust emission scheme being added to the model. It calculates soil erodibility for dust generation online based on predicted soil states from land model, rather than using a fixed map as in V1 model, enabling a close coupling between land and atmospheric processes. Figure 3 shows this new scheme predicts dust emissions in high latitudes (&gt;60N and &lt;60S) related to the </a:t>
            </a:r>
            <a:r>
              <a:rPr lang="en-US"/>
              <a:t>glaciation processes, </a:t>
            </a:r>
            <a:r>
              <a:rPr lang="en-US" dirty="0"/>
              <a:t>which may have important implications on the high-latitude cloud formation. </a:t>
            </a:r>
          </a:p>
        </p:txBody>
      </p:sp>
      <p:sp>
        <p:nvSpPr>
          <p:cNvPr id="4" name="Slide Number Placeholder 3"/>
          <p:cNvSpPr>
            <a:spLocks noGrp="1"/>
          </p:cNvSpPr>
          <p:nvPr>
            <p:ph type="sldNum" sz="quarter" idx="5"/>
          </p:nvPr>
        </p:nvSpPr>
        <p:spPr/>
        <p:txBody>
          <a:bodyPr/>
          <a:lstStyle/>
          <a:p>
            <a:fld id="{1FD2B8DA-DE2A-DA47-B250-1D225FCB18CF}" type="slidenum">
              <a:rPr lang="en-US" smtClean="0"/>
              <a:t>28</a:t>
            </a:fld>
            <a:endParaRPr lang="en-US"/>
          </a:p>
        </p:txBody>
      </p:sp>
    </p:spTree>
    <p:extLst>
      <p:ext uri="{BB962C8B-B14F-4D97-AF65-F5344CB8AC3E}">
        <p14:creationId xmlns:p14="http://schemas.microsoft.com/office/powerpoint/2010/main" val="2484365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914400" y="2743200"/>
            <a:ext cx="10363200" cy="1371600"/>
          </a:xfrm>
        </p:spPr>
        <p:txBody>
          <a:bodyPr anchor="b" anchorCtr="0"/>
          <a:lstStyle/>
          <a:p>
            <a:r>
              <a:rPr lang="en-US" dirty="0"/>
              <a:t>Click to edit Master title style</a:t>
            </a:r>
          </a:p>
        </p:txBody>
      </p:sp>
      <p:sp>
        <p:nvSpPr>
          <p:cNvPr id="3" name="Subtitle 2"/>
          <p:cNvSpPr>
            <a:spLocks noGrp="1"/>
          </p:cNvSpPr>
          <p:nvPr>
            <p:ph type="subTitle" idx="1"/>
          </p:nvPr>
        </p:nvSpPr>
        <p:spPr>
          <a:xfrm>
            <a:off x="914400" y="4343400"/>
            <a:ext cx="10363200" cy="1752600"/>
          </a:xfrm>
        </p:spPr>
        <p:txBody>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FFE9975-C960-C441-A95D-E879884DDE4A}" type="datetimeFigureOut">
              <a:rPr lang="en-US" smtClean="0"/>
              <a:t>11/20/19</a:t>
            </a:fld>
            <a:endParaRPr lang="en-US" dirty="0"/>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dirty="0"/>
          </a:p>
        </p:txBody>
      </p:sp>
    </p:spTree>
    <p:extLst>
      <p:ext uri="{BB962C8B-B14F-4D97-AF65-F5344CB8AC3E}">
        <p14:creationId xmlns:p14="http://schemas.microsoft.com/office/powerpoint/2010/main" val="234304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FFE9975-C960-C441-A95D-E879884DDE4A}" type="datetimeFigureOut">
              <a:rPr lang="en-US" smtClean="0"/>
              <a:t>11/20/19</a:t>
            </a:fld>
            <a:endParaRPr lang="en-US" dirty="0"/>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dirty="0"/>
          </a:p>
        </p:txBody>
      </p:sp>
    </p:spTree>
    <p:extLst>
      <p:ext uri="{BB962C8B-B14F-4D97-AF65-F5344CB8AC3E}">
        <p14:creationId xmlns:p14="http://schemas.microsoft.com/office/powerpoint/2010/main" val="335029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45920"/>
            <a:ext cx="51816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645920"/>
            <a:ext cx="51816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FFE9975-C960-C441-A95D-E879884DDE4A}" type="datetimeFigureOut">
              <a:rPr lang="en-US" smtClean="0"/>
              <a:t>11/20/19</a:t>
            </a:fld>
            <a:endParaRPr lang="en-US" dirty="0"/>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dirty="0"/>
          </a:p>
        </p:txBody>
      </p:sp>
    </p:spTree>
    <p:extLst>
      <p:ext uri="{BB962C8B-B14F-4D97-AF65-F5344CB8AC3E}">
        <p14:creationId xmlns:p14="http://schemas.microsoft.com/office/powerpoint/2010/main" val="3312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645920"/>
            <a:ext cx="51816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31720"/>
            <a:ext cx="51816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00800" y="1645920"/>
            <a:ext cx="51816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00800" y="2331720"/>
            <a:ext cx="51816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FFE9975-C960-C441-A95D-E879884DDE4A}" type="datetimeFigureOut">
              <a:rPr lang="en-US" smtClean="0"/>
              <a:t>11/20/19</a:t>
            </a:fld>
            <a:endParaRPr lang="en-US" dirty="0"/>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dirty="0"/>
          </a:p>
        </p:txBody>
      </p:sp>
    </p:spTree>
    <p:extLst>
      <p:ext uri="{BB962C8B-B14F-4D97-AF65-F5344CB8AC3E}">
        <p14:creationId xmlns:p14="http://schemas.microsoft.com/office/powerpoint/2010/main" val="189961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FE9975-C960-C441-A95D-E879884DDE4A}" type="datetimeFigureOut">
              <a:rPr lang="en-US" smtClean="0"/>
              <a:t>11/20/19</a:t>
            </a:fld>
            <a:endParaRPr lang="en-US" dirty="0"/>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dirty="0"/>
          </a:p>
        </p:txBody>
      </p:sp>
    </p:spTree>
    <p:extLst>
      <p:ext uri="{BB962C8B-B14F-4D97-AF65-F5344CB8AC3E}">
        <p14:creationId xmlns:p14="http://schemas.microsoft.com/office/powerpoint/2010/main" val="127021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11/20/19</a:t>
            </a:fld>
            <a:endParaRPr lang="en-US" dirty="0"/>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dirty="0"/>
          </a:p>
        </p:txBody>
      </p:sp>
    </p:spTree>
    <p:extLst>
      <p:ext uri="{BB962C8B-B14F-4D97-AF65-F5344CB8AC3E}">
        <p14:creationId xmlns:p14="http://schemas.microsoft.com/office/powerpoint/2010/main" val="39387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822960"/>
            <a:ext cx="4267200" cy="1828800"/>
          </a:xfrm>
        </p:spPr>
        <p:txBody>
          <a:bodyPr anchor="t" anchorCtr="0"/>
          <a:lstStyle>
            <a:lvl1pPr algn="l">
              <a:defRPr sz="3600" b="1"/>
            </a:lvl1pPr>
          </a:lstStyle>
          <a:p>
            <a:r>
              <a:rPr lang="en-US" dirty="0"/>
              <a:t>Click to edit Master title style</a:t>
            </a:r>
          </a:p>
        </p:txBody>
      </p:sp>
      <p:sp>
        <p:nvSpPr>
          <p:cNvPr id="3" name="Content Placeholder 2"/>
          <p:cNvSpPr>
            <a:spLocks noGrp="1"/>
          </p:cNvSpPr>
          <p:nvPr>
            <p:ph idx="1"/>
          </p:nvPr>
        </p:nvSpPr>
        <p:spPr>
          <a:xfrm>
            <a:off x="5181600" y="822960"/>
            <a:ext cx="6400800" cy="493776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2834640"/>
            <a:ext cx="4267200" cy="29260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11/20/19</a:t>
            </a:fld>
            <a:endParaRPr lang="en-US" dirty="0"/>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dirty="0"/>
          </a:p>
        </p:txBody>
      </p:sp>
    </p:spTree>
    <p:extLst>
      <p:ext uri="{BB962C8B-B14F-4D97-AF65-F5344CB8AC3E}">
        <p14:creationId xmlns:p14="http://schemas.microsoft.com/office/powerpoint/2010/main" val="20590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0"/>
            <a:ext cx="10972800" cy="594360"/>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609600" y="685800"/>
            <a:ext cx="109728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09600" y="5212080"/>
            <a:ext cx="109728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11/20/19</a:t>
            </a:fld>
            <a:endParaRPr lang="en-US" dirty="0"/>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dirty="0"/>
          </a:p>
        </p:txBody>
      </p:sp>
    </p:spTree>
    <p:extLst>
      <p:ext uri="{BB962C8B-B14F-4D97-AF65-F5344CB8AC3E}">
        <p14:creationId xmlns:p14="http://schemas.microsoft.com/office/powerpoint/2010/main" val="35432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320"/>
            <a:ext cx="10972800" cy="109728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645920"/>
            <a:ext cx="10972800" cy="41148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181600" y="6357008"/>
            <a:ext cx="1828800" cy="137160"/>
          </a:xfrm>
          <a:prstGeom prst="rect">
            <a:avLst/>
          </a:prstGeom>
        </p:spPr>
        <p:txBody>
          <a:bodyPr vert="horz" lIns="0" tIns="0" rIns="0" bIns="0" rtlCol="0" anchor="t" anchorCtr="0"/>
          <a:lstStyle>
            <a:lvl1pPr algn="ctr">
              <a:defRPr sz="700">
                <a:solidFill>
                  <a:schemeClr val="tx1">
                    <a:tint val="75000"/>
                  </a:schemeClr>
                </a:solidFill>
                <a:latin typeface="Arial"/>
                <a:cs typeface="Arial"/>
              </a:defRPr>
            </a:lvl1pPr>
          </a:lstStyle>
          <a:p>
            <a:fld id="{9FFE9975-C960-C441-A95D-E879884DDE4A}" type="datetimeFigureOut">
              <a:rPr lang="en-US" smtClean="0"/>
              <a:pPr/>
              <a:t>11/20/19</a:t>
            </a:fld>
            <a:endParaRPr lang="en-US" dirty="0"/>
          </a:p>
        </p:txBody>
      </p:sp>
      <p:sp>
        <p:nvSpPr>
          <p:cNvPr id="6" name="Slide Number Placeholder 5"/>
          <p:cNvSpPr>
            <a:spLocks noGrp="1"/>
          </p:cNvSpPr>
          <p:nvPr>
            <p:ph type="sldNum" sz="quarter" idx="4"/>
          </p:nvPr>
        </p:nvSpPr>
        <p:spPr>
          <a:xfrm>
            <a:off x="5181600" y="6504908"/>
            <a:ext cx="1828800" cy="137160"/>
          </a:xfrm>
          <a:prstGeom prst="rect">
            <a:avLst/>
          </a:prstGeom>
        </p:spPr>
        <p:txBody>
          <a:bodyPr vert="horz" lIns="0" tIns="0" rIns="0" bIns="0" rtlCol="0" anchor="b" anchorCtr="0"/>
          <a:lstStyle>
            <a:lvl1pPr algn="ctr">
              <a:defRPr sz="800">
                <a:solidFill>
                  <a:schemeClr val="tx1">
                    <a:tint val="75000"/>
                  </a:schemeClr>
                </a:solidFill>
                <a:latin typeface="Arial"/>
                <a:cs typeface="Arial"/>
              </a:defRPr>
            </a:lvl1pPr>
          </a:lstStyle>
          <a:p>
            <a:fld id="{06896CD2-FB3A-5340-99F8-A4C5A2774A87}" type="slidenum">
              <a:rPr lang="en-US" smtClean="0"/>
              <a:pPr/>
              <a:t>‹#›</a:t>
            </a:fld>
            <a:endParaRPr lang="en-US" dirty="0"/>
          </a:p>
        </p:txBody>
      </p:sp>
      <p:pic>
        <p:nvPicPr>
          <p:cNvPr id="7" name="Picture 6">
            <a:extLst>
              <a:ext uri="{FF2B5EF4-FFF2-40B4-BE49-F238E27FC236}">
                <a16:creationId xmlns:a16="http://schemas.microsoft.com/office/drawing/2014/main" id="{EC73BB62-E7BD-394F-AF02-0A171ED3ACC6}"/>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p:titleStyle>
    <p:body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jp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jp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jpg"/><Relationship Id="rId5" Type="http://schemas.openxmlformats.org/officeDocument/2006/relationships/image" Target="../media/image37.png"/><Relationship Id="rId10" Type="http://schemas.openxmlformats.org/officeDocument/2006/relationships/image" Target="../media/image41.jpg"/><Relationship Id="rId4" Type="http://schemas.openxmlformats.org/officeDocument/2006/relationships/image" Target="../media/image36.png"/><Relationship Id="rId9" Type="http://schemas.openxmlformats.org/officeDocument/2006/relationships/image" Target="NUL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tiff"/><Relationship Id="rId12"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3740" y="184934"/>
            <a:ext cx="9134046" cy="1371600"/>
          </a:xfrm>
        </p:spPr>
        <p:txBody>
          <a:bodyPr/>
          <a:lstStyle/>
          <a:p>
            <a:r>
              <a:rPr lang="en-US" dirty="0"/>
              <a:t>E3SM Next Generation Development (NGD) of Atmospheric Physics</a:t>
            </a:r>
          </a:p>
        </p:txBody>
      </p:sp>
      <p:sp>
        <p:nvSpPr>
          <p:cNvPr id="3" name="Subtitle 2"/>
          <p:cNvSpPr>
            <a:spLocks noGrp="1"/>
          </p:cNvSpPr>
          <p:nvPr>
            <p:ph type="subTitle" idx="1"/>
          </p:nvPr>
        </p:nvSpPr>
        <p:spPr>
          <a:xfrm>
            <a:off x="1801966" y="2224450"/>
            <a:ext cx="8244091" cy="947544"/>
          </a:xfrm>
        </p:spPr>
        <p:txBody>
          <a:bodyPr/>
          <a:lstStyle/>
          <a:p>
            <a:pPr algn="ctr"/>
            <a:r>
              <a:rPr lang="en-US" sz="2800" dirty="0">
                <a:solidFill>
                  <a:schemeClr val="tx1">
                    <a:lumMod val="65000"/>
                    <a:lumOff val="35000"/>
                  </a:schemeClr>
                </a:solidFill>
              </a:rPr>
              <a:t>Shaocheng Xie</a:t>
            </a:r>
          </a:p>
          <a:p>
            <a:pPr algn="ctr"/>
            <a:r>
              <a:rPr lang="en-US" sz="2800" dirty="0">
                <a:solidFill>
                  <a:schemeClr val="tx1">
                    <a:lumMod val="65000"/>
                    <a:lumOff val="35000"/>
                  </a:schemeClr>
                </a:solidFill>
              </a:rPr>
              <a:t>Lawrence Livermore National Laboratory</a:t>
            </a:r>
          </a:p>
          <a:p>
            <a:pPr algn="ctr"/>
            <a:endParaRPr lang="en-US" sz="1400" dirty="0"/>
          </a:p>
        </p:txBody>
      </p:sp>
      <p:sp>
        <p:nvSpPr>
          <p:cNvPr id="4" name="Rectangle 3">
            <a:extLst>
              <a:ext uri="{FF2B5EF4-FFF2-40B4-BE49-F238E27FC236}">
                <a16:creationId xmlns:a16="http://schemas.microsoft.com/office/drawing/2014/main" id="{D68729D8-485A-0C40-861B-543953D0E9B5}"/>
              </a:ext>
            </a:extLst>
          </p:cNvPr>
          <p:cNvSpPr/>
          <p:nvPr/>
        </p:nvSpPr>
        <p:spPr>
          <a:xfrm>
            <a:off x="4167706" y="6211401"/>
            <a:ext cx="4532082"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Work from LLNL is performed under the auspices of the US DOE by LLNL under Contract DE-AC52-07NA27344. LLNL-PRES- 777474</a:t>
            </a:r>
          </a:p>
        </p:txBody>
      </p:sp>
      <p:sp>
        <p:nvSpPr>
          <p:cNvPr id="6" name="Subtitle 2">
            <a:extLst>
              <a:ext uri="{FF2B5EF4-FFF2-40B4-BE49-F238E27FC236}">
                <a16:creationId xmlns:a16="http://schemas.microsoft.com/office/drawing/2014/main" id="{3E45CD9C-B990-794D-96C3-BF0BDA2AF112}"/>
              </a:ext>
            </a:extLst>
          </p:cNvPr>
          <p:cNvSpPr txBox="1">
            <a:spLocks/>
          </p:cNvSpPr>
          <p:nvPr/>
        </p:nvSpPr>
        <p:spPr>
          <a:xfrm>
            <a:off x="6496242" y="3773587"/>
            <a:ext cx="4150391" cy="1180174"/>
          </a:xfrm>
          <a:prstGeom prst="rect">
            <a:avLst/>
          </a:prstGeom>
        </p:spPr>
        <p:txBody>
          <a:bodyPr vert="horz" lIns="0" tIns="0" rIns="0" bIns="0" rtlCol="0">
            <a:noAutofit/>
          </a:bodyPr>
          <a:lstStyle>
            <a:lvl1pPr marL="0" indent="0" algn="l" defTabSz="457200" rtl="0" eaLnBrk="1" latinLnBrk="0" hangingPunct="1">
              <a:spcBef>
                <a:spcPct val="20000"/>
              </a:spcBef>
              <a:buClr>
                <a:schemeClr val="accent1">
                  <a:lumMod val="75000"/>
                </a:schemeClr>
              </a:buClr>
              <a:buFont typeface="Arial"/>
              <a:buNone/>
              <a:defRPr sz="2000" kern="1200">
                <a:solidFill>
                  <a:schemeClr val="tx1">
                    <a:tint val="75000"/>
                  </a:schemeClr>
                </a:solidFill>
                <a:latin typeface="Arial"/>
                <a:ea typeface="+mn-ea"/>
                <a:cs typeface="Arial"/>
              </a:defRPr>
            </a:lvl1pPr>
            <a:lvl2pPr marL="457200" indent="0" algn="ctr" defTabSz="457200" rtl="0" eaLnBrk="1" latinLnBrk="0" hangingPunct="1">
              <a:spcBef>
                <a:spcPct val="20000"/>
              </a:spcBef>
              <a:buClr>
                <a:schemeClr val="accent1">
                  <a:lumMod val="75000"/>
                </a:schemeClr>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chemeClr val="accent1">
                  <a:lumMod val="75000"/>
                </a:schemeClr>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chemeClr val="accent1">
                  <a:lumMod val="75000"/>
                </a:schemeClr>
              </a:buClr>
              <a:buFont typeface="Arial"/>
              <a:buNone/>
              <a:defRPr sz="16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chemeClr val="accent1">
                  <a:lumMod val="75000"/>
                </a:schemeClr>
              </a:buClr>
              <a:buFont typeface="Arial"/>
              <a:buNone/>
              <a:defRPr sz="16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100" b="0" i="0" u="none" strike="noStrike" kern="1200" cap="none" spc="0" normalizeH="0" baseline="0" noProof="0" dirty="0">
              <a:ln>
                <a:noFill/>
              </a:ln>
              <a:solidFill>
                <a:prstClr val="black">
                  <a:tint val="75000"/>
                </a:prstClr>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600" b="0" i="0" u="none" strike="noStrike" kern="1200" cap="none" spc="0" normalizeH="0" baseline="0" noProof="0" dirty="0">
              <a:ln>
                <a:noFill/>
              </a:ln>
              <a:solidFill>
                <a:prstClr val="black">
                  <a:tint val="75000"/>
                </a:prstClr>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6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7" name="Subtitle 2">
            <a:extLst>
              <a:ext uri="{FF2B5EF4-FFF2-40B4-BE49-F238E27FC236}">
                <a16:creationId xmlns:a16="http://schemas.microsoft.com/office/drawing/2014/main" id="{A618042B-5A56-4E43-AD79-DDA9B3AD73FC}"/>
              </a:ext>
            </a:extLst>
          </p:cNvPr>
          <p:cNvSpPr txBox="1">
            <a:spLocks/>
          </p:cNvSpPr>
          <p:nvPr/>
        </p:nvSpPr>
        <p:spPr>
          <a:xfrm>
            <a:off x="1056953" y="3171994"/>
            <a:ext cx="6221505" cy="4100110"/>
          </a:xfrm>
          <a:prstGeom prst="rect">
            <a:avLst/>
          </a:prstGeom>
        </p:spPr>
        <p:txBody>
          <a:bodyPr vert="horz" lIns="0" tIns="0" rIns="0" bIns="0" rtlCol="0">
            <a:noAutofit/>
          </a:bodyPr>
          <a:lstStyle>
            <a:lvl1pPr marL="0" indent="0" algn="l" defTabSz="457200" rtl="0" eaLnBrk="1" latinLnBrk="0" hangingPunct="1">
              <a:spcBef>
                <a:spcPct val="20000"/>
              </a:spcBef>
              <a:buClr>
                <a:schemeClr val="accent1">
                  <a:lumMod val="75000"/>
                </a:schemeClr>
              </a:buClr>
              <a:buFont typeface="Arial"/>
              <a:buNone/>
              <a:defRPr sz="2000" kern="1200">
                <a:solidFill>
                  <a:schemeClr val="tx1">
                    <a:tint val="75000"/>
                  </a:schemeClr>
                </a:solidFill>
                <a:latin typeface="Arial"/>
                <a:ea typeface="+mn-ea"/>
                <a:cs typeface="Arial"/>
              </a:defRPr>
            </a:lvl1pPr>
            <a:lvl2pPr marL="457200" indent="0" algn="ctr" defTabSz="457200" rtl="0" eaLnBrk="1" latinLnBrk="0" hangingPunct="1">
              <a:spcBef>
                <a:spcPct val="20000"/>
              </a:spcBef>
              <a:buClr>
                <a:schemeClr val="accent1">
                  <a:lumMod val="75000"/>
                </a:schemeClr>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chemeClr val="accent1">
                  <a:lumMod val="75000"/>
                </a:schemeClr>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chemeClr val="accent1">
                  <a:lumMod val="75000"/>
                </a:schemeClr>
              </a:buClr>
              <a:buFont typeface="Arial"/>
              <a:buNone/>
              <a:defRPr sz="16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chemeClr val="accent1">
                  <a:lumMod val="75000"/>
                </a:schemeClr>
              </a:buClr>
              <a:buFont typeface="Arial"/>
              <a:buNone/>
              <a:defRPr sz="16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a:endParaRPr>
          </a:p>
          <a:p>
            <a:pPr marL="0" marR="0" lvl="0" indent="0" algn="l" defTabSz="457200" rtl="0" eaLnBrk="1" fontAlgn="auto" latinLnBrk="0" hangingPunct="1">
              <a:lnSpc>
                <a:spcPct val="100000"/>
              </a:lnSpc>
              <a:spcBef>
                <a:spcPts val="1200"/>
              </a:spcBef>
              <a:spcAft>
                <a:spcPts val="0"/>
              </a:spcAft>
              <a:buClr>
                <a:srgbClr val="4F81BD">
                  <a:lumMod val="75000"/>
                </a:srgbClr>
              </a:buClr>
              <a:buSzTx/>
              <a:buFont typeface="Arial"/>
              <a:buNone/>
              <a:tabLst/>
              <a:defRPr/>
            </a:pPr>
            <a:r>
              <a:rPr kumimoji="0" lang="en-US" sz="2000" b="1" i="0" u="none" strike="noStrike" kern="1200" cap="none" spc="0" normalizeH="0" baseline="0" noProof="0" dirty="0">
                <a:ln>
                  <a:noFill/>
                </a:ln>
                <a:solidFill>
                  <a:srgbClr val="4F81BD"/>
                </a:solidFill>
                <a:effectLst/>
                <a:uLnTx/>
                <a:uFillTx/>
                <a:latin typeface="Arial"/>
                <a:ea typeface="+mn-ea"/>
                <a:cs typeface="Arial"/>
              </a:rPr>
              <a:t>DOE LAB Staff</a:t>
            </a:r>
          </a:p>
          <a:p>
            <a:pPr marL="241300" marR="0" lvl="0" indent="-241300" algn="l" defTabSz="457200" rtl="0" eaLnBrk="1" fontAlgn="auto" latinLnBrk="0" hangingPunct="1">
              <a:lnSpc>
                <a:spcPct val="100000"/>
              </a:lnSpc>
              <a:spcBef>
                <a:spcPts val="1200"/>
              </a:spcBef>
              <a:spcAft>
                <a:spcPts val="0"/>
              </a:spcAft>
              <a:buClr>
                <a:srgbClr val="4F81BD">
                  <a:lumMod val="75000"/>
                </a:srgbClr>
              </a:buClr>
              <a:buSzTx/>
              <a:buFont typeface="Arial"/>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Arial"/>
              </a:rPr>
              <a:t>LLNL</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Shaocheng Xie, Chris Teri, Philip Cameron-Smith, </a:t>
            </a:r>
            <a:r>
              <a:rPr kumimoji="0" lang="en-US" sz="1800" b="0" i="0" u="none" strike="noStrike" kern="1200" cap="none" spc="0" normalizeH="0" baseline="0" noProof="0" dirty="0" err="1">
                <a:ln>
                  <a:noFill/>
                </a:ln>
                <a:solidFill>
                  <a:prstClr val="black">
                    <a:lumMod val="65000"/>
                    <a:lumOff val="35000"/>
                  </a:prstClr>
                </a:solidFill>
                <a:effectLst/>
                <a:uLnTx/>
                <a:uFillTx/>
                <a:latin typeface="Arial"/>
                <a:ea typeface="+mn-ea"/>
                <a:cs typeface="Arial"/>
              </a:rPr>
              <a:t>Yuying</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Zhang, Chris </a:t>
            </a:r>
            <a:r>
              <a:rPr kumimoji="0" lang="en-US" sz="1800" b="0" i="0" u="none" strike="noStrike" kern="1200" cap="none" spc="0" normalizeH="0" baseline="0" noProof="0" dirty="0" err="1">
                <a:ln>
                  <a:noFill/>
                </a:ln>
                <a:solidFill>
                  <a:prstClr val="black">
                    <a:lumMod val="65000"/>
                    <a:lumOff val="35000"/>
                  </a:prstClr>
                </a:solidFill>
                <a:effectLst/>
                <a:uLnTx/>
                <a:uFillTx/>
                <a:latin typeface="Arial"/>
                <a:ea typeface="+mn-ea"/>
                <a:cs typeface="Arial"/>
              </a:rPr>
              <a:t>Golaz</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Qi Tang </a:t>
            </a:r>
          </a:p>
          <a:p>
            <a:pPr marL="241300" marR="0" lvl="0" indent="-241300" algn="l" defTabSz="457200" rtl="0" eaLnBrk="1" fontAlgn="auto" latinLnBrk="0" hangingPunct="1">
              <a:lnSpc>
                <a:spcPct val="100000"/>
              </a:lnSpc>
              <a:spcBef>
                <a:spcPts val="1200"/>
              </a:spcBef>
              <a:spcAft>
                <a:spcPts val="0"/>
              </a:spcAft>
              <a:buClr>
                <a:srgbClr val="4F81BD">
                  <a:lumMod val="75000"/>
                </a:srgbClr>
              </a:buClr>
              <a:buSzTx/>
              <a:buFont typeface="Arial"/>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Arial"/>
              </a:rPr>
              <a:t>PNNL</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a:t>
            </a:r>
            <a:r>
              <a:rPr kumimoji="0" lang="en-US" sz="1800" b="0" i="0" u="none" strike="noStrike" kern="1200" cap="none" spc="0" normalizeH="0" baseline="0" noProof="0" dirty="0" err="1">
                <a:ln>
                  <a:noFill/>
                </a:ln>
                <a:solidFill>
                  <a:prstClr val="black">
                    <a:lumMod val="65000"/>
                    <a:lumOff val="35000"/>
                  </a:prstClr>
                </a:solidFill>
                <a:effectLst/>
                <a:uLnTx/>
                <a:uFillTx/>
                <a:latin typeface="Arial"/>
                <a:ea typeface="+mn-ea"/>
                <a:cs typeface="Arial"/>
              </a:rPr>
              <a:t>Hailong</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Wang, </a:t>
            </a:r>
            <a:r>
              <a:rPr kumimoji="0" lang="en-US" sz="1800" b="0" i="0" u="none" strike="noStrike" kern="1200" cap="none" spc="0" normalizeH="0" baseline="0" noProof="0" dirty="0" err="1">
                <a:ln>
                  <a:noFill/>
                </a:ln>
                <a:solidFill>
                  <a:prstClr val="black">
                    <a:lumMod val="65000"/>
                    <a:lumOff val="35000"/>
                  </a:prstClr>
                </a:solidFill>
                <a:effectLst/>
                <a:uLnTx/>
                <a:uFillTx/>
                <a:latin typeface="Arial"/>
                <a:ea typeface="+mn-ea"/>
                <a:cs typeface="Arial"/>
              </a:rPr>
              <a:t>Jiwen</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Fan, Manish Shrivastava, Po-</a:t>
            </a:r>
            <a:r>
              <a:rPr kumimoji="0" lang="en-US" sz="1800" b="0" i="0" u="none" strike="noStrike" kern="1200" cap="none" spc="0" normalizeH="0" baseline="0" noProof="0" dirty="0" err="1">
                <a:ln>
                  <a:noFill/>
                </a:ln>
                <a:solidFill>
                  <a:prstClr val="black">
                    <a:lumMod val="65000"/>
                    <a:lumOff val="35000"/>
                  </a:prstClr>
                </a:solidFill>
                <a:effectLst/>
                <a:uLnTx/>
                <a:uFillTx/>
                <a:latin typeface="Arial"/>
                <a:ea typeface="+mn-ea"/>
                <a:cs typeface="Arial"/>
              </a:rPr>
              <a:t>Lun</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Ma, Yun Qian, Kai Zhang, 2 Postdocs</a:t>
            </a:r>
          </a:p>
          <a:p>
            <a:pPr marL="0" marR="0" lvl="0" indent="0" algn="l" defTabSz="457200" rtl="0" eaLnBrk="1" fontAlgn="auto" latinLnBrk="0" hangingPunct="1">
              <a:lnSpc>
                <a:spcPct val="100000"/>
              </a:lnSpc>
              <a:spcBef>
                <a:spcPts val="1200"/>
              </a:spcBef>
              <a:spcAft>
                <a:spcPts val="0"/>
              </a:spcAft>
              <a:buClr>
                <a:srgbClr val="4F81BD">
                  <a:lumMod val="75000"/>
                </a:srgbClr>
              </a:buClr>
              <a:buSzTx/>
              <a:buFont typeface="Arial"/>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Arial"/>
              </a:rPr>
              <a:t>ANL</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Yan Feng  </a:t>
            </a:r>
          </a:p>
          <a:p>
            <a:pPr marL="0" marR="0" lvl="0" indent="0" algn="l" defTabSz="457200" rtl="0" eaLnBrk="1" fontAlgn="auto" latinLnBrk="0" hangingPunct="1">
              <a:lnSpc>
                <a:spcPct val="100000"/>
              </a:lnSpc>
              <a:spcBef>
                <a:spcPts val="1200"/>
              </a:spcBef>
              <a:spcAft>
                <a:spcPts val="0"/>
              </a:spcAft>
              <a:buClr>
                <a:srgbClr val="4F81BD">
                  <a:lumMod val="75000"/>
                </a:srgbClr>
              </a:buClr>
              <a:buSzTx/>
              <a:buFont typeface="Arial"/>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Arial"/>
              </a:rPr>
              <a:t>BNL</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a:t>
            </a:r>
            <a:r>
              <a:rPr kumimoji="0" lang="en-US" sz="1800" b="0" i="0" u="none" strike="noStrike" kern="1200" cap="none" spc="0" normalizeH="0" baseline="0" noProof="0" dirty="0" err="1">
                <a:ln>
                  <a:noFill/>
                </a:ln>
                <a:solidFill>
                  <a:prstClr val="black">
                    <a:lumMod val="65000"/>
                    <a:lumOff val="35000"/>
                  </a:prstClr>
                </a:solidFill>
                <a:effectLst/>
                <a:uLnTx/>
                <a:uFillTx/>
                <a:latin typeface="Arial"/>
                <a:ea typeface="+mn-ea"/>
                <a:cs typeface="Arial"/>
              </a:rPr>
              <a:t>Wuyin</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Lin</a:t>
            </a: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8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8" name="Subtitle 2">
            <a:extLst>
              <a:ext uri="{FF2B5EF4-FFF2-40B4-BE49-F238E27FC236}">
                <a16:creationId xmlns:a16="http://schemas.microsoft.com/office/drawing/2014/main" id="{87A8D05A-138C-834E-A09E-B23E93D0DC9C}"/>
              </a:ext>
            </a:extLst>
          </p:cNvPr>
          <p:cNvSpPr txBox="1">
            <a:spLocks/>
          </p:cNvSpPr>
          <p:nvPr/>
        </p:nvSpPr>
        <p:spPr>
          <a:xfrm>
            <a:off x="8036089" y="3346198"/>
            <a:ext cx="3653887" cy="2690999"/>
          </a:xfrm>
          <a:prstGeom prst="rect">
            <a:avLst/>
          </a:prstGeom>
        </p:spPr>
        <p:txBody>
          <a:bodyPr vert="horz" lIns="0" tIns="0" rIns="0" bIns="0" rtlCol="0">
            <a:noAutofit/>
          </a:bodyPr>
          <a:lstStyle>
            <a:lvl1pPr marL="0" indent="0" algn="l" defTabSz="457200" rtl="0" eaLnBrk="1" latinLnBrk="0" hangingPunct="1">
              <a:spcBef>
                <a:spcPct val="20000"/>
              </a:spcBef>
              <a:buClr>
                <a:schemeClr val="accent1">
                  <a:lumMod val="75000"/>
                </a:schemeClr>
              </a:buClr>
              <a:buFont typeface="Arial"/>
              <a:buNone/>
              <a:defRPr sz="2000" kern="1200">
                <a:solidFill>
                  <a:schemeClr val="tx1">
                    <a:tint val="75000"/>
                  </a:schemeClr>
                </a:solidFill>
                <a:latin typeface="Arial"/>
                <a:ea typeface="+mn-ea"/>
                <a:cs typeface="Arial"/>
              </a:defRPr>
            </a:lvl1pPr>
            <a:lvl2pPr marL="457200" indent="0" algn="ctr" defTabSz="457200" rtl="0" eaLnBrk="1" latinLnBrk="0" hangingPunct="1">
              <a:spcBef>
                <a:spcPct val="20000"/>
              </a:spcBef>
              <a:buClr>
                <a:schemeClr val="accent1">
                  <a:lumMod val="75000"/>
                </a:schemeClr>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chemeClr val="accent1">
                  <a:lumMod val="75000"/>
                </a:schemeClr>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chemeClr val="accent1">
                  <a:lumMod val="75000"/>
                </a:schemeClr>
              </a:buClr>
              <a:buFont typeface="Arial"/>
              <a:buNone/>
              <a:defRPr sz="16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chemeClr val="accent1">
                  <a:lumMod val="75000"/>
                </a:schemeClr>
              </a:buClr>
              <a:buFont typeface="Arial"/>
              <a:buNone/>
              <a:defRPr sz="16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100" b="0" i="0" u="none" strike="noStrike" kern="1200" cap="none" spc="0" normalizeH="0" baseline="0" noProof="0" dirty="0">
                <a:ln>
                  <a:noFill/>
                </a:ln>
                <a:solidFill>
                  <a:prstClr val="black">
                    <a:tint val="75000"/>
                  </a:prstClr>
                </a:solidFill>
                <a:effectLst/>
                <a:uLnTx/>
                <a:uFillTx/>
                <a:latin typeface="Arial"/>
                <a:ea typeface="+mn-ea"/>
                <a:cs typeface="Arial"/>
              </a:rPr>
              <a:t>\</a:t>
            </a:r>
            <a:endParaRPr kumimoji="0" lang="en-US" sz="1600" b="0" i="0" u="none" strike="noStrike" kern="1200" cap="none" spc="0" normalizeH="0" baseline="0" noProof="0" dirty="0">
              <a:ln>
                <a:noFill/>
              </a:ln>
              <a:solidFill>
                <a:prstClr val="black">
                  <a:tint val="75000"/>
                </a:prstClr>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1200"/>
              </a:spcAft>
              <a:buClr>
                <a:srgbClr val="4F81BD">
                  <a:lumMod val="75000"/>
                </a:srgbClr>
              </a:buClr>
              <a:buSzTx/>
              <a:buFont typeface="Arial"/>
              <a:buNone/>
              <a:tabLst/>
              <a:defRPr/>
            </a:pPr>
            <a:r>
              <a:rPr kumimoji="0" lang="en-US" sz="1800" b="1" i="0" u="none" strike="noStrike" kern="1200" cap="none" spc="0" normalizeH="0" baseline="0" noProof="0" dirty="0">
                <a:ln>
                  <a:noFill/>
                </a:ln>
                <a:solidFill>
                  <a:srgbClr val="4F81BD"/>
                </a:solidFill>
                <a:effectLst/>
                <a:uLnTx/>
                <a:uFillTx/>
                <a:latin typeface="Arial"/>
                <a:ea typeface="+mn-ea"/>
                <a:cs typeface="Arial"/>
              </a:rPr>
              <a:t>Collaborators</a:t>
            </a:r>
          </a:p>
          <a:p>
            <a:pPr marL="0" marR="0" lvl="0" indent="0" algn="l" defTabSz="457200" rtl="0" eaLnBrk="1" fontAlgn="auto" latinLnBrk="0" hangingPunct="1">
              <a:lnSpc>
                <a:spcPct val="100000"/>
              </a:lnSpc>
              <a:spcBef>
                <a:spcPts val="0"/>
              </a:spcBef>
              <a:spcAft>
                <a:spcPts val="600"/>
              </a:spcAft>
              <a:buClr>
                <a:srgbClr val="4F81BD">
                  <a:lumMod val="75000"/>
                </a:srgbClr>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Arial"/>
              </a:rPr>
              <a:t>Vince Larson (UWM)</a:t>
            </a:r>
          </a:p>
          <a:p>
            <a:pPr marL="0" marR="0" lvl="0" indent="0" algn="l" defTabSz="457200" rtl="0" eaLnBrk="1" fontAlgn="auto" latinLnBrk="0" hangingPunct="1">
              <a:lnSpc>
                <a:spcPct val="100000"/>
              </a:lnSpc>
              <a:spcBef>
                <a:spcPts val="0"/>
              </a:spcBef>
              <a:spcAft>
                <a:spcPts val="600"/>
              </a:spcAft>
              <a:buClr>
                <a:srgbClr val="4F81BD">
                  <a:lumMod val="75000"/>
                </a:srgbClr>
              </a:buClr>
              <a:buSzTx/>
              <a:buFont typeface="Arial"/>
              <a:buNone/>
              <a:tabLst/>
              <a:defRPr/>
            </a:pPr>
            <a:r>
              <a:rPr kumimoji="0" lang="en-US" sz="1600" b="0" i="0" u="none" strike="noStrike" kern="1200" cap="none" spc="0" normalizeH="0" baseline="0" noProof="0" dirty="0" err="1">
                <a:ln>
                  <a:noFill/>
                </a:ln>
                <a:solidFill>
                  <a:prstClr val="black">
                    <a:lumMod val="65000"/>
                    <a:lumOff val="35000"/>
                  </a:prstClr>
                </a:solidFill>
                <a:effectLst/>
                <a:uLnTx/>
                <a:uFillTx/>
                <a:latin typeface="Arial"/>
                <a:ea typeface="+mn-ea"/>
                <a:cs typeface="Arial"/>
              </a:rPr>
              <a:t>Xiaohong</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Liu (UW)</a:t>
            </a:r>
          </a:p>
          <a:p>
            <a:pPr marL="0" marR="0" lvl="0" indent="0" algn="l" defTabSz="457200" rtl="0" eaLnBrk="1" fontAlgn="auto" latinLnBrk="0" hangingPunct="1">
              <a:lnSpc>
                <a:spcPct val="100000"/>
              </a:lnSpc>
              <a:spcBef>
                <a:spcPts val="0"/>
              </a:spcBef>
              <a:spcAft>
                <a:spcPts val="600"/>
              </a:spcAft>
              <a:buClr>
                <a:srgbClr val="4F81BD">
                  <a:lumMod val="75000"/>
                </a:srgbClr>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Arial"/>
              </a:rPr>
              <a:t>Michael Prather (UCI)</a:t>
            </a:r>
          </a:p>
          <a:p>
            <a:pPr marL="0" marR="0" lvl="0" indent="0" algn="l" defTabSz="457200" rtl="0" eaLnBrk="1" fontAlgn="auto" latinLnBrk="0" hangingPunct="1">
              <a:lnSpc>
                <a:spcPct val="100000"/>
              </a:lnSpc>
              <a:spcBef>
                <a:spcPts val="0"/>
              </a:spcBef>
              <a:spcAft>
                <a:spcPts val="600"/>
              </a:spcAft>
              <a:buClr>
                <a:srgbClr val="4F81BD">
                  <a:lumMod val="75000"/>
                </a:srgbClr>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Arial"/>
              </a:rPr>
              <a:t>Jadwiga (</a:t>
            </a:r>
            <a:r>
              <a:rPr kumimoji="0" lang="en-US" sz="1600" b="0" i="0" u="none" strike="noStrike" kern="1200" cap="none" spc="0" normalizeH="0" baseline="0" noProof="0" dirty="0" err="1">
                <a:ln>
                  <a:noFill/>
                </a:ln>
                <a:solidFill>
                  <a:prstClr val="black">
                    <a:lumMod val="65000"/>
                    <a:lumOff val="35000"/>
                  </a:prstClr>
                </a:solidFill>
                <a:effectLst/>
                <a:uLnTx/>
                <a:uFillTx/>
                <a:latin typeface="Arial"/>
                <a:ea typeface="+mn-ea"/>
                <a:cs typeface="Arial"/>
              </a:rPr>
              <a:t>Yaga</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Richter (NCAR)</a:t>
            </a:r>
          </a:p>
          <a:p>
            <a:pPr marL="0" marR="0" lvl="0" indent="0" algn="l" defTabSz="457200" rtl="0" eaLnBrk="1" fontAlgn="auto" latinLnBrk="0" hangingPunct="1">
              <a:lnSpc>
                <a:spcPct val="100000"/>
              </a:lnSpc>
              <a:spcBef>
                <a:spcPts val="0"/>
              </a:spcBef>
              <a:spcAft>
                <a:spcPts val="600"/>
              </a:spcAft>
              <a:buClr>
                <a:srgbClr val="4F81BD">
                  <a:lumMod val="75000"/>
                </a:srgbClr>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Arial"/>
              </a:rPr>
              <a:t>Joao Teixeira (JPL/UCLA)</a:t>
            </a:r>
          </a:p>
          <a:p>
            <a:pPr marL="0" marR="0" lvl="0" indent="0" algn="l" defTabSz="457200" rtl="0" eaLnBrk="1" fontAlgn="auto" latinLnBrk="0" hangingPunct="1">
              <a:lnSpc>
                <a:spcPct val="100000"/>
              </a:lnSpc>
              <a:spcBef>
                <a:spcPts val="0"/>
              </a:spcBef>
              <a:spcAft>
                <a:spcPts val="600"/>
              </a:spcAft>
              <a:buClr>
                <a:srgbClr val="4F81BD">
                  <a:lumMod val="75000"/>
                </a:srgbClr>
              </a:buClr>
              <a:buSzTx/>
              <a:buFont typeface="Arial"/>
              <a:buNone/>
              <a:tabLst/>
              <a:defRPr/>
            </a:pPr>
            <a:r>
              <a:rPr kumimoji="0" lang="en-US" sz="1600" b="0" i="0" u="none" strike="noStrike" kern="1200" cap="none" spc="0" normalizeH="0" baseline="0" noProof="0" dirty="0" err="1">
                <a:ln>
                  <a:noFill/>
                </a:ln>
                <a:solidFill>
                  <a:prstClr val="black">
                    <a:lumMod val="65000"/>
                    <a:lumOff val="35000"/>
                  </a:prstClr>
                </a:solidFill>
                <a:effectLst/>
                <a:uLnTx/>
                <a:uFillTx/>
                <a:latin typeface="Arial"/>
                <a:ea typeface="+mn-ea"/>
                <a:cs typeface="Arial"/>
              </a:rPr>
              <a:t>Guang</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Zhang (SCRIPPS/UCSD)</a:t>
            </a:r>
          </a:p>
        </p:txBody>
      </p:sp>
    </p:spTree>
    <p:extLst>
      <p:ext uri="{BB962C8B-B14F-4D97-AF65-F5344CB8AC3E}">
        <p14:creationId xmlns:p14="http://schemas.microsoft.com/office/powerpoint/2010/main" val="110678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553854" y="414880"/>
            <a:ext cx="6559577" cy="438581"/>
          </a:xfrm>
        </p:spPr>
        <p:txBody>
          <a:bodyPr/>
          <a:lstStyle/>
          <a:p>
            <a:pPr>
              <a:spcBef>
                <a:spcPts val="0"/>
              </a:spcBef>
            </a:pPr>
            <a:r>
              <a:rPr lang="en-US" sz="3200" dirty="0"/>
              <a:t>Progress Highlight</a:t>
            </a:r>
          </a:p>
        </p:txBody>
      </p:sp>
      <p:sp>
        <p:nvSpPr>
          <p:cNvPr id="15" name="TextBox 14">
            <a:extLst>
              <a:ext uri="{FF2B5EF4-FFF2-40B4-BE49-F238E27FC236}">
                <a16:creationId xmlns:a16="http://schemas.microsoft.com/office/drawing/2014/main" id="{4DC75A7A-50B0-424D-988C-48661E071071}"/>
              </a:ext>
            </a:extLst>
          </p:cNvPr>
          <p:cNvSpPr txBox="1"/>
          <p:nvPr/>
        </p:nvSpPr>
        <p:spPr>
          <a:xfrm>
            <a:off x="7828559" y="391796"/>
            <a:ext cx="3226956" cy="646331"/>
          </a:xfrm>
          <a:prstGeom prst="rect">
            <a:avLst/>
          </a:prstGeom>
          <a:noFill/>
        </p:spPr>
        <p:txBody>
          <a:bodyPr wrap="square" rtlCol="0">
            <a:spAutoFit/>
          </a:bodyPr>
          <a:lstStyle/>
          <a:p>
            <a:pPr defTabSz="342900">
              <a:defRPr/>
            </a:pPr>
            <a:r>
              <a:rPr lang="en-US" b="1" dirty="0">
                <a:solidFill>
                  <a:srgbClr val="4F81BD"/>
                </a:solidFill>
                <a:latin typeface="Arial" panose="020B0604020202020204" pitchFamily="34" charset="0"/>
                <a:cs typeface="Arial" panose="020B0604020202020204" pitchFamily="34" charset="0"/>
              </a:rPr>
              <a:t>Michael Prather (UC Irvine)</a:t>
            </a:r>
          </a:p>
          <a:p>
            <a:pPr defTabSz="342900">
              <a:defRPr/>
            </a:pPr>
            <a:r>
              <a:rPr lang="en-US" b="1" dirty="0">
                <a:solidFill>
                  <a:srgbClr val="4F81BD"/>
                </a:solidFill>
                <a:latin typeface="Arial" panose="020B0604020202020204" pitchFamily="34" charset="0"/>
                <a:cs typeface="Arial" panose="020B0604020202020204" pitchFamily="34" charset="0"/>
              </a:rPr>
              <a:t>Juno Hsu (UC Irvine)</a:t>
            </a:r>
          </a:p>
        </p:txBody>
      </p:sp>
      <p:grpSp>
        <p:nvGrpSpPr>
          <p:cNvPr id="16" name="Group 15"/>
          <p:cNvGrpSpPr/>
          <p:nvPr/>
        </p:nvGrpSpPr>
        <p:grpSpPr>
          <a:xfrm>
            <a:off x="4321507" y="1613108"/>
            <a:ext cx="4145880" cy="2880862"/>
            <a:chOff x="1967837" y="740533"/>
            <a:chExt cx="6057744" cy="5350099"/>
          </a:xfrm>
        </p:grpSpPr>
        <p:grpSp>
          <p:nvGrpSpPr>
            <p:cNvPr id="17" name="Group 16"/>
            <p:cNvGrpSpPr/>
            <p:nvPr/>
          </p:nvGrpSpPr>
          <p:grpSpPr>
            <a:xfrm>
              <a:off x="1967837" y="740533"/>
              <a:ext cx="6057744" cy="5350099"/>
              <a:chOff x="796582" y="695457"/>
              <a:chExt cx="6057744" cy="5350099"/>
            </a:xfrm>
          </p:grpSpPr>
          <p:pic>
            <p:nvPicPr>
              <p:cNvPr id="19" name="Picture 18"/>
              <p:cNvPicPr>
                <a:picLocks noChangeAspect="1"/>
              </p:cNvPicPr>
              <p:nvPr/>
            </p:nvPicPr>
            <p:blipFill>
              <a:blip r:embed="rId2"/>
              <a:stretch>
                <a:fillRect/>
              </a:stretch>
            </p:blipFill>
            <p:spPr>
              <a:xfrm>
                <a:off x="796582" y="695457"/>
                <a:ext cx="6057744" cy="5350099"/>
              </a:xfrm>
              <a:prstGeom prst="rect">
                <a:avLst/>
              </a:prstGeom>
            </p:spPr>
          </p:pic>
          <p:sp>
            <p:nvSpPr>
              <p:cNvPr id="20" name="Rectangle 19"/>
              <p:cNvSpPr/>
              <p:nvPr/>
            </p:nvSpPr>
            <p:spPr>
              <a:xfrm>
                <a:off x="5801932" y="2114550"/>
                <a:ext cx="1049628" cy="3919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3"/>
            <a:stretch>
              <a:fillRect/>
            </a:stretch>
          </p:blipFill>
          <p:spPr>
            <a:xfrm>
              <a:off x="4861774" y="5570257"/>
              <a:ext cx="3026399" cy="342982"/>
            </a:xfrm>
            <a:prstGeom prst="rect">
              <a:avLst/>
            </a:prstGeom>
          </p:spPr>
        </p:pic>
      </p:grpSp>
      <p:pic>
        <p:nvPicPr>
          <p:cNvPr id="4" name="Picture 3"/>
          <p:cNvPicPr>
            <a:picLocks noChangeAspect="1"/>
          </p:cNvPicPr>
          <p:nvPr/>
        </p:nvPicPr>
        <p:blipFill>
          <a:blip r:embed="rId4"/>
          <a:stretch>
            <a:fillRect/>
          </a:stretch>
        </p:blipFill>
        <p:spPr>
          <a:xfrm>
            <a:off x="415898" y="1087038"/>
            <a:ext cx="3527080" cy="3676538"/>
          </a:xfrm>
          <a:prstGeom prst="rect">
            <a:avLst/>
          </a:prstGeom>
        </p:spPr>
      </p:pic>
      <p:pic>
        <p:nvPicPr>
          <p:cNvPr id="23" name="Picture 22"/>
          <p:cNvPicPr>
            <a:picLocks noChangeAspect="1"/>
          </p:cNvPicPr>
          <p:nvPr/>
        </p:nvPicPr>
        <p:blipFill>
          <a:blip r:embed="rId5"/>
          <a:stretch>
            <a:fillRect/>
          </a:stretch>
        </p:blipFill>
        <p:spPr>
          <a:xfrm>
            <a:off x="8660686" y="4535214"/>
            <a:ext cx="503393" cy="1277628"/>
          </a:xfrm>
          <a:prstGeom prst="rect">
            <a:avLst/>
          </a:prstGeom>
        </p:spPr>
      </p:pic>
      <p:pic>
        <p:nvPicPr>
          <p:cNvPr id="24" name="Picture 23"/>
          <p:cNvPicPr>
            <a:picLocks noChangeAspect="1"/>
          </p:cNvPicPr>
          <p:nvPr/>
        </p:nvPicPr>
        <p:blipFill>
          <a:blip r:embed="rId6"/>
          <a:stretch>
            <a:fillRect/>
          </a:stretch>
        </p:blipFill>
        <p:spPr>
          <a:xfrm>
            <a:off x="8467387" y="1368378"/>
            <a:ext cx="3224719" cy="1334463"/>
          </a:xfrm>
          <a:prstGeom prst="rect">
            <a:avLst/>
          </a:prstGeom>
        </p:spPr>
      </p:pic>
      <p:pic>
        <p:nvPicPr>
          <p:cNvPr id="25" name="Picture 24"/>
          <p:cNvPicPr>
            <a:picLocks noChangeAspect="1"/>
          </p:cNvPicPr>
          <p:nvPr/>
        </p:nvPicPr>
        <p:blipFill>
          <a:blip r:embed="rId7"/>
          <a:stretch>
            <a:fillRect/>
          </a:stretch>
        </p:blipFill>
        <p:spPr>
          <a:xfrm>
            <a:off x="8443379" y="2823319"/>
            <a:ext cx="3327573" cy="1354453"/>
          </a:xfrm>
          <a:prstGeom prst="rect">
            <a:avLst/>
          </a:prstGeom>
        </p:spPr>
      </p:pic>
      <p:pic>
        <p:nvPicPr>
          <p:cNvPr id="26" name="Picture 25"/>
          <p:cNvPicPr>
            <a:picLocks noChangeAspect="1"/>
          </p:cNvPicPr>
          <p:nvPr/>
        </p:nvPicPr>
        <p:blipFill>
          <a:blip r:embed="rId8"/>
          <a:stretch>
            <a:fillRect/>
          </a:stretch>
        </p:blipFill>
        <p:spPr>
          <a:xfrm>
            <a:off x="8400325" y="4293681"/>
            <a:ext cx="3333462" cy="1358968"/>
          </a:xfrm>
          <a:prstGeom prst="rect">
            <a:avLst/>
          </a:prstGeom>
        </p:spPr>
      </p:pic>
      <p:sp>
        <p:nvSpPr>
          <p:cNvPr id="27" name="Rectangle 26"/>
          <p:cNvSpPr/>
          <p:nvPr/>
        </p:nvSpPr>
        <p:spPr>
          <a:xfrm>
            <a:off x="8257541" y="1087038"/>
            <a:ext cx="3628916" cy="307777"/>
          </a:xfrm>
          <a:prstGeom prst="rect">
            <a:avLst/>
          </a:prstGeom>
          <a:solidFill>
            <a:schemeClr val="bg1"/>
          </a:solidFill>
        </p:spPr>
        <p:txBody>
          <a:bodyPr wrap="square">
            <a:spAutoFit/>
          </a:bodyPr>
          <a:lstStyle/>
          <a:p>
            <a:pPr algn="ctr"/>
            <a:r>
              <a:rPr lang="en-US" sz="1400" b="1" dirty="0">
                <a:latin typeface="Arial" panose="020B0604020202020204" pitchFamily="34" charset="0"/>
                <a:cs typeface="Arial" panose="020B0604020202020204" pitchFamily="34" charset="0"/>
              </a:rPr>
              <a:t>Error in solar flux for flat-Earth models</a:t>
            </a:r>
            <a:endParaRPr lang="en-US" sz="1200" b="1" dirty="0">
              <a:latin typeface="Arial" panose="020B0604020202020204" pitchFamily="34" charset="0"/>
              <a:cs typeface="Arial" panose="020B0604020202020204" pitchFamily="34" charset="0"/>
            </a:endParaRPr>
          </a:p>
        </p:txBody>
      </p:sp>
      <p:sp>
        <p:nvSpPr>
          <p:cNvPr id="5" name="Rectangle 4"/>
          <p:cNvSpPr/>
          <p:nvPr/>
        </p:nvSpPr>
        <p:spPr>
          <a:xfrm>
            <a:off x="269821" y="4842608"/>
            <a:ext cx="7836493" cy="1323439"/>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Plot of </a:t>
            </a:r>
            <a:r>
              <a:rPr lang="en-US" sz="1600" dirty="0" err="1">
                <a:latin typeface="Arial" panose="020B0604020202020204" pitchFamily="34" charset="0"/>
                <a:cs typeface="Arial" panose="020B0604020202020204" pitchFamily="34" charset="0"/>
              </a:rPr>
              <a:t>spherical+geometric</a:t>
            </a:r>
            <a:r>
              <a:rPr lang="en-US" sz="1600" dirty="0">
                <a:latin typeface="Arial" panose="020B0604020202020204" pitchFamily="34" charset="0"/>
                <a:cs typeface="Arial" panose="020B0604020202020204" pitchFamily="34" charset="0"/>
              </a:rPr>
              <a:t> atmosphere minus </a:t>
            </a:r>
            <a:r>
              <a:rPr lang="en-US" sz="1600" dirty="0" err="1">
                <a:latin typeface="Arial" panose="020B0604020202020204" pitchFamily="34" charset="0"/>
                <a:cs typeface="Arial" panose="020B0604020202020204" pitchFamily="34" charset="0"/>
              </a:rPr>
              <a:t>flat+geopotential</a:t>
            </a:r>
            <a:r>
              <a:rPr lang="en-US" sz="1600" dirty="0">
                <a:latin typeface="Arial" panose="020B0604020202020204" pitchFamily="34" charset="0"/>
                <a:cs typeface="Arial" panose="020B0604020202020204" pitchFamily="34" charset="0"/>
              </a:rPr>
              <a:t> atmosphere, averaged over 31 days in Jan 2015 at 00Z.  Panels show incident flux, atmospheric absorption, and surface absorption with average values.  Additional reflected flux (1.0 W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is not shown.  Location of overhead sun is shown in top panel (above).  Terminator is shown as green dashed line.</a:t>
            </a:r>
          </a:p>
        </p:txBody>
      </p:sp>
      <p:sp>
        <p:nvSpPr>
          <p:cNvPr id="6" name="Rectangle 5"/>
          <p:cNvSpPr/>
          <p:nvPr/>
        </p:nvSpPr>
        <p:spPr>
          <a:xfrm>
            <a:off x="4642074" y="1182256"/>
            <a:ext cx="2582903"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PNAS publication</a:t>
            </a:r>
          </a:p>
        </p:txBody>
      </p:sp>
    </p:spTree>
    <p:extLst>
      <p:ext uri="{BB962C8B-B14F-4D97-AF65-F5344CB8AC3E}">
        <p14:creationId xmlns:p14="http://schemas.microsoft.com/office/powerpoint/2010/main" val="1675482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CEB8-1BAB-0149-9206-EA01052F7AAC}"/>
              </a:ext>
            </a:extLst>
          </p:cNvPr>
          <p:cNvSpPr>
            <a:spLocks noGrp="1"/>
          </p:cNvSpPr>
          <p:nvPr>
            <p:ph type="title"/>
          </p:nvPr>
        </p:nvSpPr>
        <p:spPr>
          <a:xfrm>
            <a:off x="833249" y="132251"/>
            <a:ext cx="4539038" cy="822960"/>
          </a:xfrm>
        </p:spPr>
        <p:txBody>
          <a:bodyPr anchor="ctr"/>
          <a:lstStyle/>
          <a:p>
            <a:r>
              <a:rPr lang="en-US" sz="2800" dirty="0"/>
              <a:t> Milestones AP2 &amp; AP9</a:t>
            </a:r>
          </a:p>
        </p:txBody>
      </p:sp>
      <p:sp>
        <p:nvSpPr>
          <p:cNvPr id="3" name="Content Placeholder 2">
            <a:extLst>
              <a:ext uri="{FF2B5EF4-FFF2-40B4-BE49-F238E27FC236}">
                <a16:creationId xmlns:a16="http://schemas.microsoft.com/office/drawing/2014/main" id="{7FD9467E-73C4-344A-B215-CAC2E678FD89}"/>
              </a:ext>
            </a:extLst>
          </p:cNvPr>
          <p:cNvSpPr>
            <a:spLocks noGrp="1"/>
          </p:cNvSpPr>
          <p:nvPr>
            <p:ph idx="1"/>
          </p:nvPr>
        </p:nvSpPr>
        <p:spPr>
          <a:xfrm>
            <a:off x="409575" y="1319015"/>
            <a:ext cx="11372850" cy="4947578"/>
          </a:xfrm>
        </p:spPr>
        <p:txBody>
          <a:bodyPr/>
          <a:lstStyle/>
          <a:p>
            <a:r>
              <a:rPr lang="en-US" dirty="0"/>
              <a:t>Oct – Dec 2019:</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Published PNAS paper documenting errors in flat-atmosphere models (basically all ESMs).</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Several improvements to RT approximations in Solar-J, such as ocean surface albedo. </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First look at Solar-J validation with ARM data (with Qi. Tang).</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ne120 historical CMIP6 transient </a:t>
            </a:r>
            <a:r>
              <a:rPr lang="en-US" dirty="0" err="1">
                <a:solidFill>
                  <a:prstClr val="black"/>
                </a:solidFill>
                <a:latin typeface="Arial" panose="020B0604020202020204" pitchFamily="34" charset="0"/>
                <a:cs typeface="Arial" panose="020B0604020202020204" pitchFamily="34" charset="0"/>
              </a:rPr>
              <a:t>compset</a:t>
            </a:r>
            <a:r>
              <a:rPr lang="en-US" dirty="0">
                <a:solidFill>
                  <a:prstClr val="black"/>
                </a:solidFill>
                <a:latin typeface="Arial" panose="020B0604020202020204" pitchFamily="34" charset="0"/>
                <a:cs typeface="Arial" panose="020B0604020202020204" pitchFamily="34" charset="0"/>
              </a:rPr>
              <a:t> completed. ne120 future </a:t>
            </a:r>
            <a:r>
              <a:rPr lang="en-US" dirty="0" err="1">
                <a:solidFill>
                  <a:prstClr val="black"/>
                </a:solidFill>
                <a:latin typeface="Arial" panose="020B0604020202020204" pitchFamily="34" charset="0"/>
                <a:cs typeface="Arial" panose="020B0604020202020204" pitchFamily="34" charset="0"/>
              </a:rPr>
              <a:t>compset</a:t>
            </a:r>
            <a:r>
              <a:rPr lang="en-US" dirty="0">
                <a:solidFill>
                  <a:prstClr val="black"/>
                </a:solidFill>
                <a:latin typeface="Arial" panose="020B0604020202020204" pitchFamily="34" charset="0"/>
                <a:cs typeface="Arial" panose="020B0604020202020204" pitchFamily="34" charset="0"/>
              </a:rPr>
              <a:t> is in progress.</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Finalize super-fast chemistry with MAM4.</a:t>
            </a:r>
            <a:endParaRPr lang="en-US" dirty="0"/>
          </a:p>
          <a:p>
            <a:r>
              <a:rPr lang="en-US" dirty="0"/>
              <a:t>Jan – Mar 2020:</a:t>
            </a:r>
          </a:p>
          <a:p>
            <a:pPr lvl="1" indent="-257175"/>
            <a:r>
              <a:rPr lang="en-US" dirty="0"/>
              <a:t>Complete testing of fully coupled gas-aerosol chemistry using super-fast. </a:t>
            </a:r>
          </a:p>
          <a:p>
            <a:pPr lvl="2" indent="-257175"/>
            <a:r>
              <a:rPr lang="en-US" dirty="0"/>
              <a:t>Implement </a:t>
            </a:r>
            <a:r>
              <a:rPr lang="en-US" dirty="0" err="1"/>
              <a:t>chemUCI</a:t>
            </a:r>
            <a:r>
              <a:rPr lang="en-US" dirty="0"/>
              <a:t>.</a:t>
            </a:r>
          </a:p>
          <a:p>
            <a:pPr lvl="1" indent="-257175"/>
            <a:r>
              <a:rPr lang="en-US" dirty="0"/>
              <a:t>Preliminary interface and testing of Cloud-J with E3SM and superfast chemistry. </a:t>
            </a:r>
          </a:p>
        </p:txBody>
      </p:sp>
      <p:sp>
        <p:nvSpPr>
          <p:cNvPr id="7" name="TextBox 6">
            <a:extLst>
              <a:ext uri="{FF2B5EF4-FFF2-40B4-BE49-F238E27FC236}">
                <a16:creationId xmlns:a16="http://schemas.microsoft.com/office/drawing/2014/main" id="{4DC75A7A-50B0-424D-988C-48661E071071}"/>
              </a:ext>
            </a:extLst>
          </p:cNvPr>
          <p:cNvSpPr txBox="1"/>
          <p:nvPr/>
        </p:nvSpPr>
        <p:spPr>
          <a:xfrm>
            <a:off x="8040092" y="234534"/>
            <a:ext cx="3047629" cy="830997"/>
          </a:xfrm>
          <a:prstGeom prst="rect">
            <a:avLst/>
          </a:prstGeom>
          <a:noFill/>
        </p:spPr>
        <p:txBody>
          <a:bodyPr wrap="none" rtlCol="0">
            <a:spAutoFit/>
          </a:bodyPr>
          <a:lstStyle/>
          <a:p>
            <a:pPr defTabSz="342900">
              <a:defRPr/>
            </a:pPr>
            <a:r>
              <a:rPr lang="en-US" sz="1600" b="1" dirty="0">
                <a:solidFill>
                  <a:srgbClr val="4F81BD"/>
                </a:solidFill>
                <a:latin typeface="Arial" panose="020B0604020202020204" pitchFamily="34" charset="0"/>
                <a:cs typeface="Arial" panose="020B0604020202020204" pitchFamily="34" charset="0"/>
              </a:rPr>
              <a:t>Philip Cameron-Smith (LLNL)</a:t>
            </a:r>
          </a:p>
          <a:p>
            <a:pPr defTabSz="342900">
              <a:defRPr/>
            </a:pPr>
            <a:r>
              <a:rPr lang="en-US" sz="1600" b="1" dirty="0">
                <a:solidFill>
                  <a:srgbClr val="4F81BD"/>
                </a:solidFill>
                <a:latin typeface="Arial" panose="020B0604020202020204" pitchFamily="34" charset="0"/>
                <a:cs typeface="Arial" panose="020B0604020202020204" pitchFamily="34" charset="0"/>
              </a:rPr>
              <a:t>Michael Prather (UC Irvine)</a:t>
            </a:r>
            <a:br>
              <a:rPr lang="en-US" sz="1600" b="1" dirty="0">
                <a:solidFill>
                  <a:srgbClr val="4F81BD"/>
                </a:solidFill>
                <a:latin typeface="Arial" panose="020B0604020202020204" pitchFamily="34" charset="0"/>
                <a:cs typeface="Arial" panose="020B0604020202020204" pitchFamily="34" charset="0"/>
              </a:rPr>
            </a:br>
            <a:r>
              <a:rPr lang="en-US" sz="1600" b="1" dirty="0">
                <a:solidFill>
                  <a:srgbClr val="4F81BD"/>
                </a:solidFill>
                <a:latin typeface="Arial" panose="020B0604020202020204" pitchFamily="34" charset="0"/>
                <a:cs typeface="Arial" panose="020B0604020202020204" pitchFamily="34" charset="0"/>
              </a:rPr>
              <a:t>Juno Hsu (UC Irvine)</a:t>
            </a:r>
          </a:p>
        </p:txBody>
      </p:sp>
    </p:spTree>
    <p:extLst>
      <p:ext uri="{BB962C8B-B14F-4D97-AF65-F5344CB8AC3E}">
        <p14:creationId xmlns:p14="http://schemas.microsoft.com/office/powerpoint/2010/main" val="1577392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CEB8-1BAB-0149-9206-EA01052F7AAC}"/>
              </a:ext>
            </a:extLst>
          </p:cNvPr>
          <p:cNvSpPr>
            <a:spLocks noGrp="1"/>
          </p:cNvSpPr>
          <p:nvPr>
            <p:ph type="title"/>
          </p:nvPr>
        </p:nvSpPr>
        <p:spPr>
          <a:xfrm>
            <a:off x="833249" y="132251"/>
            <a:ext cx="4539038" cy="822960"/>
          </a:xfrm>
        </p:spPr>
        <p:txBody>
          <a:bodyPr anchor="ctr"/>
          <a:lstStyle/>
          <a:p>
            <a:r>
              <a:rPr lang="en-US" sz="2800" dirty="0"/>
              <a:t> Milestones AP2 &amp; AP9</a:t>
            </a:r>
          </a:p>
        </p:txBody>
      </p:sp>
      <p:sp>
        <p:nvSpPr>
          <p:cNvPr id="3" name="Content Placeholder 2">
            <a:extLst>
              <a:ext uri="{FF2B5EF4-FFF2-40B4-BE49-F238E27FC236}">
                <a16:creationId xmlns:a16="http://schemas.microsoft.com/office/drawing/2014/main" id="{7FD9467E-73C4-344A-B215-CAC2E678FD89}"/>
              </a:ext>
            </a:extLst>
          </p:cNvPr>
          <p:cNvSpPr>
            <a:spLocks noGrp="1"/>
          </p:cNvSpPr>
          <p:nvPr>
            <p:ph idx="1"/>
          </p:nvPr>
        </p:nvSpPr>
        <p:spPr>
          <a:xfrm>
            <a:off x="409575" y="1513887"/>
            <a:ext cx="11372850" cy="4947578"/>
          </a:xfrm>
        </p:spPr>
        <p:txBody>
          <a:bodyPr/>
          <a:lstStyle/>
          <a:p>
            <a:r>
              <a:rPr lang="en-US" dirty="0"/>
              <a:t>Apr – Jun 2020:</a:t>
            </a:r>
          </a:p>
          <a:p>
            <a:pPr lvl="1" indent="-257175"/>
            <a:r>
              <a:rPr lang="en-US" dirty="0"/>
              <a:t>Complete Solar-J calibration with ARM data &amp; submit paper, including cloud effects (Qi Tang). </a:t>
            </a:r>
          </a:p>
          <a:p>
            <a:pPr lvl="1" indent="-257175"/>
            <a:r>
              <a:rPr lang="en-US" dirty="0"/>
              <a:t>Connect Fast-J photolysis to E3SM chemistry module. </a:t>
            </a:r>
          </a:p>
          <a:p>
            <a:pPr lvl="1" indent="-257175"/>
            <a:r>
              <a:rPr lang="en-US" dirty="0"/>
              <a:t>Submit chemistry analysis paper on QBO and stratospheric O3 using O3chem v2.</a:t>
            </a:r>
          </a:p>
          <a:p>
            <a:r>
              <a:rPr lang="en-US" dirty="0"/>
              <a:t>Jul –  Sep 2020:</a:t>
            </a:r>
          </a:p>
          <a:p>
            <a:pPr lvl="1" indent="-257175"/>
            <a:r>
              <a:rPr lang="en-US" dirty="0"/>
              <a:t>Update aerosol optical properties in Fast-J and Solar-J for consistency and interactivity with MAM4, and to get aerosol direct RF. </a:t>
            </a:r>
          </a:p>
          <a:p>
            <a:pPr lvl="1" indent="-257175"/>
            <a:r>
              <a:rPr lang="en-US" dirty="0"/>
              <a:t>Test UCI chemistry mechanism in E3SM with decadal run.</a:t>
            </a:r>
          </a:p>
          <a:p>
            <a:r>
              <a:rPr lang="en-US" dirty="0"/>
              <a:t>Oct – Dec 2020:</a:t>
            </a:r>
          </a:p>
          <a:p>
            <a:pPr lvl="1"/>
            <a:r>
              <a:rPr lang="en-US" dirty="0"/>
              <a:t>Compare Solar-J and RRTMG heating rates running concurrently in E3SM decadal run.</a:t>
            </a:r>
          </a:p>
        </p:txBody>
      </p:sp>
      <p:sp>
        <p:nvSpPr>
          <p:cNvPr id="7" name="TextBox 6">
            <a:extLst>
              <a:ext uri="{FF2B5EF4-FFF2-40B4-BE49-F238E27FC236}">
                <a16:creationId xmlns:a16="http://schemas.microsoft.com/office/drawing/2014/main" id="{4DC75A7A-50B0-424D-988C-48661E071071}"/>
              </a:ext>
            </a:extLst>
          </p:cNvPr>
          <p:cNvSpPr txBox="1"/>
          <p:nvPr/>
        </p:nvSpPr>
        <p:spPr>
          <a:xfrm>
            <a:off x="8040092" y="234534"/>
            <a:ext cx="3047629" cy="830997"/>
          </a:xfrm>
          <a:prstGeom prst="rect">
            <a:avLst/>
          </a:prstGeom>
          <a:noFill/>
        </p:spPr>
        <p:txBody>
          <a:bodyPr wrap="none" rtlCol="0">
            <a:spAutoFit/>
          </a:bodyPr>
          <a:lstStyle/>
          <a:p>
            <a:pPr defTabSz="342900">
              <a:defRPr/>
            </a:pPr>
            <a:r>
              <a:rPr lang="en-US" sz="1600" b="1" dirty="0">
                <a:solidFill>
                  <a:srgbClr val="4F81BD"/>
                </a:solidFill>
                <a:latin typeface="Arial" panose="020B0604020202020204" pitchFamily="34" charset="0"/>
                <a:cs typeface="Arial" panose="020B0604020202020204" pitchFamily="34" charset="0"/>
              </a:rPr>
              <a:t>Philip Cameron-Smith (LLNL)</a:t>
            </a:r>
          </a:p>
          <a:p>
            <a:pPr defTabSz="342900">
              <a:defRPr/>
            </a:pPr>
            <a:r>
              <a:rPr lang="en-US" sz="1600" b="1" dirty="0">
                <a:solidFill>
                  <a:srgbClr val="4F81BD"/>
                </a:solidFill>
                <a:latin typeface="Arial" panose="020B0604020202020204" pitchFamily="34" charset="0"/>
                <a:cs typeface="Arial" panose="020B0604020202020204" pitchFamily="34" charset="0"/>
              </a:rPr>
              <a:t>Michael Prather (UC Irvine)</a:t>
            </a:r>
            <a:br>
              <a:rPr lang="en-US" sz="1600" b="1" dirty="0">
                <a:solidFill>
                  <a:srgbClr val="4F81BD"/>
                </a:solidFill>
                <a:latin typeface="Arial" panose="020B0604020202020204" pitchFamily="34" charset="0"/>
                <a:cs typeface="Arial" panose="020B0604020202020204" pitchFamily="34" charset="0"/>
              </a:rPr>
            </a:br>
            <a:r>
              <a:rPr lang="en-US" sz="1600" b="1" dirty="0">
                <a:solidFill>
                  <a:srgbClr val="4F81BD"/>
                </a:solidFill>
                <a:latin typeface="Arial" panose="020B0604020202020204" pitchFamily="34" charset="0"/>
                <a:cs typeface="Arial" panose="020B0604020202020204" pitchFamily="34" charset="0"/>
              </a:rPr>
              <a:t>Juno Hsu (UC Irvine)</a:t>
            </a:r>
          </a:p>
        </p:txBody>
      </p:sp>
    </p:spTree>
    <p:extLst>
      <p:ext uri="{BB962C8B-B14F-4D97-AF65-F5344CB8AC3E}">
        <p14:creationId xmlns:p14="http://schemas.microsoft.com/office/powerpoint/2010/main" val="3463003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78307-0B24-498D-89CC-C4A26259F284}"/>
              </a:ext>
            </a:extLst>
          </p:cNvPr>
          <p:cNvSpPr>
            <a:spLocks noGrp="1"/>
          </p:cNvSpPr>
          <p:nvPr>
            <p:ph idx="1"/>
          </p:nvPr>
        </p:nvSpPr>
        <p:spPr/>
        <p:txBody>
          <a:bodyPr anchor="ctr"/>
          <a:lstStyle/>
          <a:p>
            <a:pPr marL="0" indent="0" algn="ctr">
              <a:buNone/>
            </a:pPr>
            <a:r>
              <a:rPr lang="en-US" sz="3200" dirty="0"/>
              <a:t>Backup Slides</a:t>
            </a:r>
          </a:p>
        </p:txBody>
      </p:sp>
    </p:spTree>
    <p:extLst>
      <p:ext uri="{BB962C8B-B14F-4D97-AF65-F5344CB8AC3E}">
        <p14:creationId xmlns:p14="http://schemas.microsoft.com/office/powerpoint/2010/main" val="3723713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2084921" y="414880"/>
            <a:ext cx="5028510" cy="438581"/>
          </a:xfrm>
        </p:spPr>
        <p:txBody>
          <a:bodyPr/>
          <a:lstStyle/>
          <a:p>
            <a:pPr>
              <a:spcBef>
                <a:spcPts val="0"/>
              </a:spcBef>
            </a:pPr>
            <a:r>
              <a:rPr lang="en-US" sz="2400" dirty="0"/>
              <a:t>A round Earth for climate models</a:t>
            </a:r>
          </a:p>
        </p:txBody>
      </p:sp>
      <p:sp>
        <p:nvSpPr>
          <p:cNvPr id="15" name="TextBox 14">
            <a:extLst>
              <a:ext uri="{FF2B5EF4-FFF2-40B4-BE49-F238E27FC236}">
                <a16:creationId xmlns:a16="http://schemas.microsoft.com/office/drawing/2014/main" id="{4DC75A7A-50B0-424D-988C-48661E071071}"/>
              </a:ext>
            </a:extLst>
          </p:cNvPr>
          <p:cNvSpPr txBox="1"/>
          <p:nvPr/>
        </p:nvSpPr>
        <p:spPr>
          <a:xfrm>
            <a:off x="7825779" y="351123"/>
            <a:ext cx="2149948" cy="461665"/>
          </a:xfrm>
          <a:prstGeom prst="rect">
            <a:avLst/>
          </a:prstGeom>
          <a:noFill/>
        </p:spPr>
        <p:txBody>
          <a:bodyPr wrap="none" rtlCol="0">
            <a:spAutoFit/>
          </a:bodyPr>
          <a:lstStyle/>
          <a:p>
            <a:pPr defTabSz="342900">
              <a:defRPr/>
            </a:pPr>
            <a:r>
              <a:rPr lang="en-US" sz="1200" b="1" dirty="0">
                <a:solidFill>
                  <a:srgbClr val="4F81BD"/>
                </a:solidFill>
                <a:latin typeface="Arial" panose="020B0604020202020204" pitchFamily="34" charset="0"/>
                <a:cs typeface="Arial" panose="020B0604020202020204" pitchFamily="34" charset="0"/>
              </a:rPr>
              <a:t>Michael Prather (UC Irvine)</a:t>
            </a:r>
          </a:p>
          <a:p>
            <a:pPr defTabSz="342900">
              <a:defRPr/>
            </a:pPr>
            <a:r>
              <a:rPr lang="en-US" sz="1200" b="1" dirty="0">
                <a:solidFill>
                  <a:srgbClr val="4F81BD"/>
                </a:solidFill>
                <a:latin typeface="Arial" panose="020B0604020202020204" pitchFamily="34" charset="0"/>
                <a:cs typeface="Arial" panose="020B0604020202020204" pitchFamily="34" charset="0"/>
              </a:rPr>
              <a:t>Juno Hsu (UC Irvine)</a:t>
            </a:r>
          </a:p>
        </p:txBody>
      </p:sp>
      <p:pic>
        <p:nvPicPr>
          <p:cNvPr id="3" name="Picture 2">
            <a:extLst>
              <a:ext uri="{FF2B5EF4-FFF2-40B4-BE49-F238E27FC236}">
                <a16:creationId xmlns:a16="http://schemas.microsoft.com/office/drawing/2014/main" id="{ACD32032-116C-443D-8461-3A18DB8B9E28}"/>
              </a:ext>
            </a:extLst>
          </p:cNvPr>
          <p:cNvPicPr>
            <a:picLocks noChangeAspect="1"/>
          </p:cNvPicPr>
          <p:nvPr/>
        </p:nvPicPr>
        <p:blipFill rotWithShape="1">
          <a:blip r:embed="rId2"/>
          <a:srcRect t="20818"/>
          <a:stretch/>
        </p:blipFill>
        <p:spPr>
          <a:xfrm>
            <a:off x="1600423" y="1247687"/>
            <a:ext cx="8991157" cy="4564663"/>
          </a:xfrm>
          <a:prstGeom prst="rect">
            <a:avLst/>
          </a:prstGeom>
        </p:spPr>
      </p:pic>
    </p:spTree>
    <p:extLst>
      <p:ext uri="{BB962C8B-B14F-4D97-AF65-F5344CB8AC3E}">
        <p14:creationId xmlns:p14="http://schemas.microsoft.com/office/powerpoint/2010/main" val="423576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00757DD-AFBA-AD46-B262-BCBEEC351C48}"/>
              </a:ext>
            </a:extLst>
          </p:cNvPr>
          <p:cNvSpPr/>
          <p:nvPr/>
        </p:nvSpPr>
        <p:spPr>
          <a:xfrm>
            <a:off x="7232350" y="1827339"/>
            <a:ext cx="2565372" cy="110746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Stratosph-eric</a:t>
            </a:r>
            <a:r>
              <a:rPr lang="en-US" sz="2400" dirty="0">
                <a:latin typeface="Arial" panose="020B0604020202020204" pitchFamily="34" charset="0"/>
                <a:cs typeface="Arial" panose="020B0604020202020204" pitchFamily="34" charset="0"/>
              </a:rPr>
              <a:t> Aerosol</a:t>
            </a:r>
          </a:p>
        </p:txBody>
      </p:sp>
      <p:sp>
        <p:nvSpPr>
          <p:cNvPr id="6" name="Oval 5">
            <a:extLst>
              <a:ext uri="{FF2B5EF4-FFF2-40B4-BE49-F238E27FC236}">
                <a16:creationId xmlns:a16="http://schemas.microsoft.com/office/drawing/2014/main" id="{19B358E5-C6C1-454F-8CD3-BC33BE060DC9}"/>
              </a:ext>
            </a:extLst>
          </p:cNvPr>
          <p:cNvSpPr/>
          <p:nvPr/>
        </p:nvSpPr>
        <p:spPr>
          <a:xfrm>
            <a:off x="2122907" y="1868335"/>
            <a:ext cx="2474535" cy="114464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Nitrate Aerosol</a:t>
            </a:r>
          </a:p>
        </p:txBody>
      </p:sp>
      <p:sp>
        <p:nvSpPr>
          <p:cNvPr id="13" name="Title 1">
            <a:extLst>
              <a:ext uri="{FF2B5EF4-FFF2-40B4-BE49-F238E27FC236}">
                <a16:creationId xmlns:a16="http://schemas.microsoft.com/office/drawing/2014/main" id="{BDBAD01A-295C-2A4A-8B4A-60A7D271474A}"/>
              </a:ext>
            </a:extLst>
          </p:cNvPr>
          <p:cNvSpPr>
            <a:spLocks noGrp="1"/>
          </p:cNvSpPr>
          <p:nvPr>
            <p:ph type="title"/>
          </p:nvPr>
        </p:nvSpPr>
        <p:spPr>
          <a:xfrm>
            <a:off x="678113" y="1642"/>
            <a:ext cx="6046015" cy="809277"/>
          </a:xfrm>
        </p:spPr>
        <p:txBody>
          <a:bodyPr/>
          <a:lstStyle/>
          <a:p>
            <a:pPr>
              <a:spcBef>
                <a:spcPts val="0"/>
              </a:spcBef>
            </a:pPr>
            <a:r>
              <a:rPr lang="en-US" sz="3200" dirty="0">
                <a:latin typeface="Arial" panose="020B0604020202020204" pitchFamily="34" charset="0"/>
                <a:cs typeface="Arial" panose="020B0604020202020204" pitchFamily="34" charset="0"/>
              </a:rPr>
              <a:t>Aerosol and Dust Physics</a:t>
            </a:r>
          </a:p>
        </p:txBody>
      </p:sp>
      <p:sp>
        <p:nvSpPr>
          <p:cNvPr id="14" name="Oval 13">
            <a:extLst>
              <a:ext uri="{FF2B5EF4-FFF2-40B4-BE49-F238E27FC236}">
                <a16:creationId xmlns:a16="http://schemas.microsoft.com/office/drawing/2014/main" id="{77BD8034-173B-744C-8F18-7BEB99AB6417}"/>
              </a:ext>
            </a:extLst>
          </p:cNvPr>
          <p:cNvSpPr/>
          <p:nvPr/>
        </p:nvSpPr>
        <p:spPr>
          <a:xfrm>
            <a:off x="2119685" y="4284906"/>
            <a:ext cx="2279587" cy="1151042"/>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SOA</a:t>
            </a:r>
          </a:p>
        </p:txBody>
      </p:sp>
      <p:sp>
        <p:nvSpPr>
          <p:cNvPr id="17" name="Oval 16">
            <a:extLst>
              <a:ext uri="{FF2B5EF4-FFF2-40B4-BE49-F238E27FC236}">
                <a16:creationId xmlns:a16="http://schemas.microsoft.com/office/drawing/2014/main" id="{04FEC73B-75B4-F64E-B1D2-56C25EA7AD76}"/>
              </a:ext>
            </a:extLst>
          </p:cNvPr>
          <p:cNvSpPr/>
          <p:nvPr/>
        </p:nvSpPr>
        <p:spPr>
          <a:xfrm>
            <a:off x="7446236" y="4284906"/>
            <a:ext cx="2215057" cy="113652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Dust</a:t>
            </a:r>
          </a:p>
        </p:txBody>
      </p:sp>
      <p:grpSp>
        <p:nvGrpSpPr>
          <p:cNvPr id="28" name="Group 27">
            <a:extLst>
              <a:ext uri="{FF2B5EF4-FFF2-40B4-BE49-F238E27FC236}">
                <a16:creationId xmlns:a16="http://schemas.microsoft.com/office/drawing/2014/main" id="{0026DCC5-D733-F04E-A236-28AD251785B4}"/>
              </a:ext>
            </a:extLst>
          </p:cNvPr>
          <p:cNvGrpSpPr/>
          <p:nvPr/>
        </p:nvGrpSpPr>
        <p:grpSpPr>
          <a:xfrm>
            <a:off x="4399272" y="2649726"/>
            <a:ext cx="3183679" cy="2210701"/>
            <a:chOff x="4366721" y="2292776"/>
            <a:chExt cx="3183679" cy="2210701"/>
          </a:xfrm>
        </p:grpSpPr>
        <p:sp>
          <p:nvSpPr>
            <p:cNvPr id="2" name="Oval 1">
              <a:extLst>
                <a:ext uri="{FF2B5EF4-FFF2-40B4-BE49-F238E27FC236}">
                  <a16:creationId xmlns:a16="http://schemas.microsoft.com/office/drawing/2014/main" id="{2A43FE45-62C4-4245-8503-D969025E8E1B}"/>
                </a:ext>
              </a:extLst>
            </p:cNvPr>
            <p:cNvSpPr/>
            <p:nvPr/>
          </p:nvSpPr>
          <p:spPr>
            <a:xfrm>
              <a:off x="4696363" y="2891524"/>
              <a:ext cx="2854037" cy="14870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Superfast Chemistry</a:t>
              </a:r>
            </a:p>
          </p:txBody>
        </p:sp>
        <p:cxnSp>
          <p:nvCxnSpPr>
            <p:cNvPr id="7" name="Straight Arrow Connector 6">
              <a:extLst>
                <a:ext uri="{FF2B5EF4-FFF2-40B4-BE49-F238E27FC236}">
                  <a16:creationId xmlns:a16="http://schemas.microsoft.com/office/drawing/2014/main" id="{F9F58961-8165-EA4D-8E8D-34EC52AEDEA5}"/>
                </a:ext>
              </a:extLst>
            </p:cNvPr>
            <p:cNvCxnSpPr>
              <a:cxnSpLocks/>
            </p:cNvCxnSpPr>
            <p:nvPr/>
          </p:nvCxnSpPr>
          <p:spPr>
            <a:xfrm>
              <a:off x="4455189" y="2401480"/>
              <a:ext cx="1008894" cy="508683"/>
            </a:xfrm>
            <a:prstGeom prst="straightConnector1">
              <a:avLst/>
            </a:prstGeom>
            <a:ln w="66675" cap="rnd">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399ADE7-99C7-8C41-AC18-F5EC76136B2A}"/>
                </a:ext>
              </a:extLst>
            </p:cNvPr>
            <p:cNvCxnSpPr>
              <a:cxnSpLocks/>
            </p:cNvCxnSpPr>
            <p:nvPr/>
          </p:nvCxnSpPr>
          <p:spPr>
            <a:xfrm flipH="1">
              <a:off x="6691577" y="2292776"/>
              <a:ext cx="575902" cy="634496"/>
            </a:xfrm>
            <a:prstGeom prst="straightConnector1">
              <a:avLst/>
            </a:prstGeom>
            <a:ln w="66675" cap="rnd">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83EA1C1-5255-1C4A-A6DE-98543AECD36F}"/>
                </a:ext>
              </a:extLst>
            </p:cNvPr>
            <p:cNvCxnSpPr>
              <a:cxnSpLocks/>
              <a:stCxn id="14" idx="6"/>
              <a:endCxn id="2" idx="3"/>
            </p:cNvCxnSpPr>
            <p:nvPr/>
          </p:nvCxnSpPr>
          <p:spPr>
            <a:xfrm flipV="1">
              <a:off x="4366721" y="4160804"/>
              <a:ext cx="747606" cy="342673"/>
            </a:xfrm>
            <a:prstGeom prst="straightConnector1">
              <a:avLst/>
            </a:prstGeom>
            <a:ln w="66675" cap="rnd">
              <a:headEnd type="triangle" w="med" len="med"/>
              <a:tailEnd type="triangle" w="med" len="med"/>
            </a:ln>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a16="http://schemas.microsoft.com/office/drawing/2014/main" id="{2E284B74-A1C6-3B4C-A4C3-815FDF1FD6AB}"/>
              </a:ext>
            </a:extLst>
          </p:cNvPr>
          <p:cNvSpPr txBox="1"/>
          <p:nvPr/>
        </p:nvSpPr>
        <p:spPr>
          <a:xfrm>
            <a:off x="164672" y="872996"/>
            <a:ext cx="9128484"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Model developments for the representation of nitrate, SOA, stratospheric sulfate, and dust to better capture their roles in the Earth’s water cycle, biogeochemistry, and/or cryosphere system.</a:t>
            </a:r>
          </a:p>
        </p:txBody>
      </p:sp>
      <p:sp>
        <p:nvSpPr>
          <p:cNvPr id="33" name="Subtitle 2">
            <a:extLst>
              <a:ext uri="{FF2B5EF4-FFF2-40B4-BE49-F238E27FC236}">
                <a16:creationId xmlns:a16="http://schemas.microsoft.com/office/drawing/2014/main" id="{E827C14A-462A-A847-AD53-271F88A62C38}"/>
              </a:ext>
            </a:extLst>
          </p:cNvPr>
          <p:cNvSpPr txBox="1">
            <a:spLocks/>
          </p:cNvSpPr>
          <p:nvPr/>
        </p:nvSpPr>
        <p:spPr>
          <a:xfrm>
            <a:off x="10416823" y="5279991"/>
            <a:ext cx="1677084" cy="631779"/>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Yan Feng </a:t>
            </a:r>
          </a:p>
          <a:p>
            <a:pPr marL="0" indent="0">
              <a:buNone/>
            </a:pPr>
            <a:r>
              <a:rPr lang="en-US" sz="2000" dirty="0"/>
              <a:t>(ANL)</a:t>
            </a:r>
          </a:p>
        </p:txBody>
      </p:sp>
      <p:sp>
        <p:nvSpPr>
          <p:cNvPr id="34" name="Subtitle 2">
            <a:extLst>
              <a:ext uri="{FF2B5EF4-FFF2-40B4-BE49-F238E27FC236}">
                <a16:creationId xmlns:a16="http://schemas.microsoft.com/office/drawing/2014/main" id="{A0125FFD-372C-B849-AE9A-B44D7B2816CD}"/>
              </a:ext>
            </a:extLst>
          </p:cNvPr>
          <p:cNvSpPr txBox="1">
            <a:spLocks/>
          </p:cNvSpPr>
          <p:nvPr/>
        </p:nvSpPr>
        <p:spPr>
          <a:xfrm>
            <a:off x="318473" y="3075295"/>
            <a:ext cx="2244205" cy="926025"/>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err="1"/>
              <a:t>Hailong</a:t>
            </a:r>
            <a:r>
              <a:rPr lang="en-US" sz="2000" dirty="0"/>
              <a:t> Wang (PNNL)</a:t>
            </a:r>
          </a:p>
        </p:txBody>
      </p:sp>
      <p:sp>
        <p:nvSpPr>
          <p:cNvPr id="35" name="Subtitle 2">
            <a:extLst>
              <a:ext uri="{FF2B5EF4-FFF2-40B4-BE49-F238E27FC236}">
                <a16:creationId xmlns:a16="http://schemas.microsoft.com/office/drawing/2014/main" id="{0F37095A-E43E-DD46-B6C5-D61C37E26D34}"/>
              </a:ext>
            </a:extLst>
          </p:cNvPr>
          <p:cNvSpPr txBox="1">
            <a:spLocks/>
          </p:cNvSpPr>
          <p:nvPr/>
        </p:nvSpPr>
        <p:spPr>
          <a:xfrm>
            <a:off x="10336485" y="2996564"/>
            <a:ext cx="1758989" cy="108348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err="1"/>
              <a:t>Xiaohong</a:t>
            </a:r>
            <a:r>
              <a:rPr lang="en-US" sz="2000" dirty="0"/>
              <a:t> Liu, (TAMU) </a:t>
            </a:r>
          </a:p>
        </p:txBody>
      </p:sp>
      <p:sp>
        <p:nvSpPr>
          <p:cNvPr id="36" name="Subtitle 2">
            <a:extLst>
              <a:ext uri="{FF2B5EF4-FFF2-40B4-BE49-F238E27FC236}">
                <a16:creationId xmlns:a16="http://schemas.microsoft.com/office/drawing/2014/main" id="{8126F5B5-9A98-0140-A08E-FFC893BF4720}"/>
              </a:ext>
            </a:extLst>
          </p:cNvPr>
          <p:cNvSpPr txBox="1">
            <a:spLocks/>
          </p:cNvSpPr>
          <p:nvPr/>
        </p:nvSpPr>
        <p:spPr>
          <a:xfrm>
            <a:off x="257918" y="5144434"/>
            <a:ext cx="2017027" cy="1015663"/>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Manish Shrivastava, </a:t>
            </a:r>
          </a:p>
          <a:p>
            <a:pPr marL="0" indent="0">
              <a:buNone/>
            </a:pPr>
            <a:r>
              <a:rPr lang="en-US" sz="2000" dirty="0"/>
              <a:t>(PNNL)</a:t>
            </a:r>
          </a:p>
        </p:txBody>
      </p:sp>
      <p:grpSp>
        <p:nvGrpSpPr>
          <p:cNvPr id="3" name="Group 2">
            <a:extLst>
              <a:ext uri="{FF2B5EF4-FFF2-40B4-BE49-F238E27FC236}">
                <a16:creationId xmlns:a16="http://schemas.microsoft.com/office/drawing/2014/main" id="{7825C4DD-D60E-3742-953C-5F3C865C5E99}"/>
              </a:ext>
            </a:extLst>
          </p:cNvPr>
          <p:cNvGrpSpPr/>
          <p:nvPr/>
        </p:nvGrpSpPr>
        <p:grpSpPr>
          <a:xfrm>
            <a:off x="9116092" y="178945"/>
            <a:ext cx="2183077" cy="1487054"/>
            <a:chOff x="2456300" y="172029"/>
            <a:chExt cx="2172025" cy="1666152"/>
          </a:xfrm>
        </p:grpSpPr>
        <p:sp>
          <p:nvSpPr>
            <p:cNvPr id="18" name="TextBox 17">
              <a:extLst>
                <a:ext uri="{FF2B5EF4-FFF2-40B4-BE49-F238E27FC236}">
                  <a16:creationId xmlns:a16="http://schemas.microsoft.com/office/drawing/2014/main" id="{E76034B5-6B77-6B46-86BA-8565F38FC232}"/>
                </a:ext>
              </a:extLst>
            </p:cNvPr>
            <p:cNvSpPr txBox="1"/>
            <p:nvPr/>
          </p:nvSpPr>
          <p:spPr>
            <a:xfrm>
              <a:off x="2456300" y="1191850"/>
              <a:ext cx="2172025" cy="646331"/>
            </a:xfrm>
            <a:prstGeom prst="rect">
              <a:avLst/>
            </a:prstGeom>
            <a:noFill/>
          </p:spPr>
          <p:txBody>
            <a:bodyPr wrap="square" rtlCol="0">
              <a:spAutoFit/>
            </a:bodyPr>
            <a:lstStyle/>
            <a:p>
              <a:pPr algn="ctr"/>
              <a:r>
                <a:rPr lang="en-US" b="1" dirty="0" err="1">
                  <a:solidFill>
                    <a:schemeClr val="tx2"/>
                  </a:solidFill>
                  <a:latin typeface="Arial" panose="020B0604020202020204" pitchFamily="34" charset="0"/>
                  <a:cs typeface="Arial" panose="020B0604020202020204" pitchFamily="34" charset="0"/>
                </a:rPr>
                <a:t>Hailong</a:t>
              </a:r>
              <a:r>
                <a:rPr lang="en-US" b="1" dirty="0">
                  <a:solidFill>
                    <a:schemeClr val="tx2"/>
                  </a:solidFill>
                  <a:latin typeface="Arial" panose="020B0604020202020204" pitchFamily="34" charset="0"/>
                  <a:cs typeface="Arial" panose="020B0604020202020204" pitchFamily="34" charset="0"/>
                </a:rPr>
                <a:t> Wang</a:t>
              </a:r>
            </a:p>
            <a:p>
              <a:pPr algn="ctr"/>
              <a:r>
                <a:rPr lang="en-US" b="1" dirty="0">
                  <a:solidFill>
                    <a:schemeClr val="tx2"/>
                  </a:solidFill>
                  <a:latin typeface="Arial" panose="020B0604020202020204" pitchFamily="34" charset="0"/>
                  <a:cs typeface="Arial" panose="020B0604020202020204" pitchFamily="34" charset="0"/>
                </a:rPr>
                <a:t> (PNNL)</a:t>
              </a:r>
              <a:endParaRPr lang="en-US" sz="2000" b="1" dirty="0">
                <a:solidFill>
                  <a:schemeClr val="tx2"/>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3D8F948-CDCE-AD4F-8C95-FBDCDB047E42}"/>
                </a:ext>
              </a:extLst>
            </p:cNvPr>
            <p:cNvPicPr>
              <a:picLocks noChangeAspect="1"/>
            </p:cNvPicPr>
            <p:nvPr/>
          </p:nvPicPr>
          <p:blipFill>
            <a:blip r:embed="rId2"/>
            <a:stretch>
              <a:fillRect/>
            </a:stretch>
          </p:blipFill>
          <p:spPr>
            <a:xfrm>
              <a:off x="2982143" y="172029"/>
              <a:ext cx="895032" cy="957629"/>
            </a:xfrm>
            <a:prstGeom prst="rect">
              <a:avLst/>
            </a:prstGeom>
          </p:spPr>
        </p:pic>
      </p:grpSp>
      <p:pic>
        <p:nvPicPr>
          <p:cNvPr id="21" name="Picture 20">
            <a:extLst>
              <a:ext uri="{FF2B5EF4-FFF2-40B4-BE49-F238E27FC236}">
                <a16:creationId xmlns:a16="http://schemas.microsoft.com/office/drawing/2014/main" id="{6E504F16-63FD-2247-AA1D-4CF487D2C222}"/>
              </a:ext>
            </a:extLst>
          </p:cNvPr>
          <p:cNvPicPr>
            <a:picLocks noChangeAspect="1"/>
          </p:cNvPicPr>
          <p:nvPr/>
        </p:nvPicPr>
        <p:blipFill>
          <a:blip r:embed="rId3"/>
          <a:stretch>
            <a:fillRect/>
          </a:stretch>
        </p:blipFill>
        <p:spPr>
          <a:xfrm>
            <a:off x="879764" y="4217753"/>
            <a:ext cx="785634" cy="812053"/>
          </a:xfrm>
          <a:prstGeom prst="rect">
            <a:avLst/>
          </a:prstGeom>
        </p:spPr>
      </p:pic>
      <p:pic>
        <p:nvPicPr>
          <p:cNvPr id="22" name="Picture 21">
            <a:extLst>
              <a:ext uri="{FF2B5EF4-FFF2-40B4-BE49-F238E27FC236}">
                <a16:creationId xmlns:a16="http://schemas.microsoft.com/office/drawing/2014/main" id="{5E8E25C6-07FB-CF43-98A9-08DECAB14B36}"/>
              </a:ext>
            </a:extLst>
          </p:cNvPr>
          <p:cNvPicPr>
            <a:picLocks noChangeAspect="1"/>
          </p:cNvPicPr>
          <p:nvPr/>
        </p:nvPicPr>
        <p:blipFill>
          <a:blip r:embed="rId2"/>
          <a:stretch>
            <a:fillRect/>
          </a:stretch>
        </p:blipFill>
        <p:spPr>
          <a:xfrm>
            <a:off x="718755" y="2121601"/>
            <a:ext cx="899586" cy="854692"/>
          </a:xfrm>
          <a:prstGeom prst="rect">
            <a:avLst/>
          </a:prstGeom>
        </p:spPr>
      </p:pic>
      <p:pic>
        <p:nvPicPr>
          <p:cNvPr id="24" name="Picture 23">
            <a:extLst>
              <a:ext uri="{FF2B5EF4-FFF2-40B4-BE49-F238E27FC236}">
                <a16:creationId xmlns:a16="http://schemas.microsoft.com/office/drawing/2014/main" id="{6B42A249-1BCC-8041-951D-325304665489}"/>
              </a:ext>
            </a:extLst>
          </p:cNvPr>
          <p:cNvPicPr>
            <a:picLocks noChangeAspect="1"/>
          </p:cNvPicPr>
          <p:nvPr/>
        </p:nvPicPr>
        <p:blipFill>
          <a:blip r:embed="rId4"/>
          <a:stretch>
            <a:fillRect/>
          </a:stretch>
        </p:blipFill>
        <p:spPr>
          <a:xfrm>
            <a:off x="10496483" y="2121601"/>
            <a:ext cx="808885" cy="787107"/>
          </a:xfrm>
          <a:prstGeom prst="rect">
            <a:avLst/>
          </a:prstGeom>
        </p:spPr>
      </p:pic>
      <p:pic>
        <p:nvPicPr>
          <p:cNvPr id="25" name="Picture 24">
            <a:extLst>
              <a:ext uri="{FF2B5EF4-FFF2-40B4-BE49-F238E27FC236}">
                <a16:creationId xmlns:a16="http://schemas.microsoft.com/office/drawing/2014/main" id="{AE4723DD-4A2F-D248-9F7F-149A7C81C9D4}"/>
              </a:ext>
            </a:extLst>
          </p:cNvPr>
          <p:cNvPicPr>
            <a:picLocks noChangeAspect="1"/>
          </p:cNvPicPr>
          <p:nvPr/>
        </p:nvPicPr>
        <p:blipFill>
          <a:blip r:embed="rId5"/>
          <a:stretch>
            <a:fillRect/>
          </a:stretch>
        </p:blipFill>
        <p:spPr>
          <a:xfrm>
            <a:off x="10513534" y="4358799"/>
            <a:ext cx="785635" cy="785635"/>
          </a:xfrm>
          <a:prstGeom prst="rect">
            <a:avLst/>
          </a:prstGeom>
        </p:spPr>
      </p:pic>
      <p:sp>
        <p:nvSpPr>
          <p:cNvPr id="5" name="Rectangle 4">
            <a:extLst>
              <a:ext uri="{FF2B5EF4-FFF2-40B4-BE49-F238E27FC236}">
                <a16:creationId xmlns:a16="http://schemas.microsoft.com/office/drawing/2014/main" id="{271296E6-5980-B643-8F1B-6DC3F5DB5C6C}"/>
              </a:ext>
            </a:extLst>
          </p:cNvPr>
          <p:cNvSpPr/>
          <p:nvPr/>
        </p:nvSpPr>
        <p:spPr>
          <a:xfrm>
            <a:off x="2005586" y="5421433"/>
            <a:ext cx="3491048" cy="830997"/>
          </a:xfrm>
          <a:prstGeom prst="rect">
            <a:avLst/>
          </a:prstGeom>
        </p:spPr>
        <p:txBody>
          <a:bodyPr wrap="square">
            <a:spAutoFit/>
          </a:bodyPr>
          <a:lstStyle/>
          <a:p>
            <a:pPr marL="12700" lvl="1">
              <a:spcBef>
                <a:spcPct val="20000"/>
              </a:spcBef>
              <a:buClr>
                <a:srgbClr val="4F81BD">
                  <a:lumMod val="75000"/>
                </a:srgbClr>
              </a:buClr>
              <a:defRPr/>
            </a:pPr>
            <a:r>
              <a:rPr lang="en-US" sz="1600" dirty="0">
                <a:solidFill>
                  <a:srgbClr val="000000"/>
                </a:solidFill>
                <a:latin typeface="Arial" panose="020B0604020202020204" pitchFamily="34" charset="0"/>
                <a:cs typeface="Arial" panose="020B0604020202020204" pitchFamily="34" charset="0"/>
              </a:rPr>
              <a:t>Explicit treatment of SOA formation and coupling with atmos. Chem. and land/energy use</a:t>
            </a:r>
          </a:p>
        </p:txBody>
      </p:sp>
      <p:sp>
        <p:nvSpPr>
          <p:cNvPr id="8" name="Rectangle 7">
            <a:extLst>
              <a:ext uri="{FF2B5EF4-FFF2-40B4-BE49-F238E27FC236}">
                <a16:creationId xmlns:a16="http://schemas.microsoft.com/office/drawing/2014/main" id="{2A84C3CE-47AD-394E-A56F-1F6AF91554E2}"/>
              </a:ext>
            </a:extLst>
          </p:cNvPr>
          <p:cNvSpPr/>
          <p:nvPr/>
        </p:nvSpPr>
        <p:spPr>
          <a:xfrm>
            <a:off x="7532068" y="2996564"/>
            <a:ext cx="2989439" cy="1200329"/>
          </a:xfrm>
          <a:prstGeom prst="rect">
            <a:avLst/>
          </a:prstGeom>
        </p:spPr>
        <p:txBody>
          <a:bodyPr wrap="square">
            <a:spAutoFit/>
          </a:bodyPr>
          <a:lstStyle/>
          <a:p>
            <a:pPr marL="12700" lvl="1">
              <a:spcBef>
                <a:spcPct val="20000"/>
              </a:spcBef>
              <a:buClr>
                <a:srgbClr val="4F81BD">
                  <a:lumMod val="75000"/>
                </a:srgbClr>
              </a:buClr>
              <a:defRPr/>
            </a:pPr>
            <a:r>
              <a:rPr lang="en-US" dirty="0">
                <a:solidFill>
                  <a:srgbClr val="000000"/>
                </a:solidFill>
                <a:latin typeface="Arial" panose="020B0604020202020204" pitchFamily="34" charset="0"/>
                <a:cs typeface="Arial" panose="020B0604020202020204" pitchFamily="34" charset="0"/>
              </a:rPr>
              <a:t>Simulating volcanic eruption and resulting stratospheric sulfate aerosols  </a:t>
            </a:r>
          </a:p>
        </p:txBody>
      </p:sp>
      <p:sp>
        <p:nvSpPr>
          <p:cNvPr id="9" name="Rectangle 8">
            <a:extLst>
              <a:ext uri="{FF2B5EF4-FFF2-40B4-BE49-F238E27FC236}">
                <a16:creationId xmlns:a16="http://schemas.microsoft.com/office/drawing/2014/main" id="{4FCE9F1A-E25D-C54E-942D-B0197A4A3BAE}"/>
              </a:ext>
            </a:extLst>
          </p:cNvPr>
          <p:cNvSpPr/>
          <p:nvPr/>
        </p:nvSpPr>
        <p:spPr>
          <a:xfrm>
            <a:off x="2346510" y="3108748"/>
            <a:ext cx="2116225" cy="830997"/>
          </a:xfrm>
          <a:prstGeom prst="rect">
            <a:avLst/>
          </a:prstGeom>
        </p:spPr>
        <p:txBody>
          <a:bodyPr wrap="square">
            <a:spAutoFit/>
          </a:bodyPr>
          <a:lstStyle/>
          <a:p>
            <a:pPr marL="12700" lvl="1">
              <a:spcBef>
                <a:spcPct val="20000"/>
              </a:spcBef>
              <a:buClr>
                <a:srgbClr val="4F81BD">
                  <a:lumMod val="75000"/>
                </a:srgbClr>
              </a:buClr>
              <a:defRPr/>
            </a:pPr>
            <a:r>
              <a:rPr lang="en-US" sz="1600" dirty="0">
                <a:solidFill>
                  <a:srgbClr val="000000"/>
                </a:solidFill>
                <a:latin typeface="Arial" panose="020B0604020202020204" pitchFamily="34" charset="0"/>
                <a:cs typeface="Arial" panose="020B0604020202020204" pitchFamily="34" charset="0"/>
              </a:rPr>
              <a:t>MOSAIC for Nitrate aerosol and other aerosols</a:t>
            </a:r>
          </a:p>
        </p:txBody>
      </p:sp>
      <p:sp>
        <p:nvSpPr>
          <p:cNvPr id="30" name="Rectangle 29">
            <a:extLst>
              <a:ext uri="{FF2B5EF4-FFF2-40B4-BE49-F238E27FC236}">
                <a16:creationId xmlns:a16="http://schemas.microsoft.com/office/drawing/2014/main" id="{E1E17DF8-96D0-AA48-BFF9-0FA7001931A6}"/>
              </a:ext>
            </a:extLst>
          </p:cNvPr>
          <p:cNvSpPr/>
          <p:nvPr/>
        </p:nvSpPr>
        <p:spPr>
          <a:xfrm>
            <a:off x="6845437" y="5430244"/>
            <a:ext cx="3491048" cy="584775"/>
          </a:xfrm>
          <a:prstGeom prst="rect">
            <a:avLst/>
          </a:prstGeom>
        </p:spPr>
        <p:txBody>
          <a:bodyPr wrap="square">
            <a:spAutoFit/>
          </a:bodyPr>
          <a:lstStyle/>
          <a:p>
            <a:pPr marL="12700" lvl="1" indent="-12700"/>
            <a:r>
              <a:rPr lang="en-US" sz="1600" dirty="0">
                <a:solidFill>
                  <a:srgbClr val="000000"/>
                </a:solidFill>
                <a:latin typeface="Arial" panose="020B0604020202020204" pitchFamily="34" charset="0"/>
                <a:cs typeface="Arial" panose="020B0604020202020204" pitchFamily="34" charset="0"/>
              </a:rPr>
              <a:t>Implement new emission and dry deposition schemes; couple to BGC</a:t>
            </a:r>
          </a:p>
        </p:txBody>
      </p:sp>
    </p:spTree>
    <p:extLst>
      <p:ext uri="{BB962C8B-B14F-4D97-AF65-F5344CB8AC3E}">
        <p14:creationId xmlns:p14="http://schemas.microsoft.com/office/powerpoint/2010/main" val="1697781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00757DD-AFBA-AD46-B262-BCBEEC351C48}"/>
              </a:ext>
            </a:extLst>
          </p:cNvPr>
          <p:cNvSpPr/>
          <p:nvPr/>
        </p:nvSpPr>
        <p:spPr>
          <a:xfrm>
            <a:off x="7336926" y="1941946"/>
            <a:ext cx="2854036" cy="148705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Stratospheric Aerosol</a:t>
            </a:r>
          </a:p>
        </p:txBody>
      </p:sp>
      <p:sp>
        <p:nvSpPr>
          <p:cNvPr id="6" name="Oval 5">
            <a:extLst>
              <a:ext uri="{FF2B5EF4-FFF2-40B4-BE49-F238E27FC236}">
                <a16:creationId xmlns:a16="http://schemas.microsoft.com/office/drawing/2014/main" id="{19B358E5-C6C1-454F-8CD3-BC33BE060DC9}"/>
              </a:ext>
            </a:extLst>
          </p:cNvPr>
          <p:cNvSpPr/>
          <p:nvPr/>
        </p:nvSpPr>
        <p:spPr>
          <a:xfrm>
            <a:off x="2018622" y="1916312"/>
            <a:ext cx="2854036" cy="148705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Nitrate Aerosol</a:t>
            </a:r>
          </a:p>
        </p:txBody>
      </p:sp>
      <p:sp>
        <p:nvSpPr>
          <p:cNvPr id="13" name="Title 1">
            <a:extLst>
              <a:ext uri="{FF2B5EF4-FFF2-40B4-BE49-F238E27FC236}">
                <a16:creationId xmlns:a16="http://schemas.microsoft.com/office/drawing/2014/main" id="{BDBAD01A-295C-2A4A-8B4A-60A7D271474A}"/>
              </a:ext>
            </a:extLst>
          </p:cNvPr>
          <p:cNvSpPr>
            <a:spLocks noGrp="1"/>
          </p:cNvSpPr>
          <p:nvPr>
            <p:ph type="title"/>
          </p:nvPr>
        </p:nvSpPr>
        <p:spPr>
          <a:xfrm>
            <a:off x="566918" y="342880"/>
            <a:ext cx="3438695" cy="809277"/>
          </a:xfrm>
        </p:spPr>
        <p:txBody>
          <a:bodyPr/>
          <a:lstStyle/>
          <a:p>
            <a:pPr>
              <a:spcBef>
                <a:spcPts val="0"/>
              </a:spcBef>
            </a:pPr>
            <a:r>
              <a:rPr lang="en-US" sz="3200" dirty="0">
                <a:latin typeface="Arial" panose="020B0604020202020204" pitchFamily="34" charset="0"/>
                <a:cs typeface="Arial" panose="020B0604020202020204" pitchFamily="34" charset="0"/>
              </a:rPr>
              <a:t>Aerosol NGD Project overview</a:t>
            </a:r>
          </a:p>
        </p:txBody>
      </p:sp>
      <p:sp>
        <p:nvSpPr>
          <p:cNvPr id="14" name="Oval 13">
            <a:extLst>
              <a:ext uri="{FF2B5EF4-FFF2-40B4-BE49-F238E27FC236}">
                <a16:creationId xmlns:a16="http://schemas.microsoft.com/office/drawing/2014/main" id="{77BD8034-173B-744C-8F18-7BEB99AB6417}"/>
              </a:ext>
            </a:extLst>
          </p:cNvPr>
          <p:cNvSpPr/>
          <p:nvPr/>
        </p:nvSpPr>
        <p:spPr>
          <a:xfrm>
            <a:off x="1859893" y="4623780"/>
            <a:ext cx="2795228" cy="148705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SOA</a:t>
            </a:r>
          </a:p>
        </p:txBody>
      </p:sp>
      <p:sp>
        <p:nvSpPr>
          <p:cNvPr id="17" name="Oval 16">
            <a:extLst>
              <a:ext uri="{FF2B5EF4-FFF2-40B4-BE49-F238E27FC236}">
                <a16:creationId xmlns:a16="http://schemas.microsoft.com/office/drawing/2014/main" id="{04FEC73B-75B4-F64E-B1D2-56C25EA7AD76}"/>
              </a:ext>
            </a:extLst>
          </p:cNvPr>
          <p:cNvSpPr/>
          <p:nvPr/>
        </p:nvSpPr>
        <p:spPr>
          <a:xfrm>
            <a:off x="7259460" y="4536464"/>
            <a:ext cx="2817420" cy="148705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Dust</a:t>
            </a:r>
          </a:p>
        </p:txBody>
      </p:sp>
      <p:grpSp>
        <p:nvGrpSpPr>
          <p:cNvPr id="28" name="Group 27">
            <a:extLst>
              <a:ext uri="{FF2B5EF4-FFF2-40B4-BE49-F238E27FC236}">
                <a16:creationId xmlns:a16="http://schemas.microsoft.com/office/drawing/2014/main" id="{0026DCC5-D733-F04E-A236-28AD251785B4}"/>
              </a:ext>
            </a:extLst>
          </p:cNvPr>
          <p:cNvGrpSpPr/>
          <p:nvPr/>
        </p:nvGrpSpPr>
        <p:grpSpPr>
          <a:xfrm>
            <a:off x="4628325" y="2649726"/>
            <a:ext cx="2954626" cy="2506937"/>
            <a:chOff x="4595774" y="2292776"/>
            <a:chExt cx="2954626" cy="2506937"/>
          </a:xfrm>
        </p:grpSpPr>
        <p:sp>
          <p:nvSpPr>
            <p:cNvPr id="2" name="Oval 1">
              <a:extLst>
                <a:ext uri="{FF2B5EF4-FFF2-40B4-BE49-F238E27FC236}">
                  <a16:creationId xmlns:a16="http://schemas.microsoft.com/office/drawing/2014/main" id="{2A43FE45-62C4-4245-8503-D969025E8E1B}"/>
                </a:ext>
              </a:extLst>
            </p:cNvPr>
            <p:cNvSpPr/>
            <p:nvPr/>
          </p:nvSpPr>
          <p:spPr>
            <a:xfrm>
              <a:off x="4696363" y="2891524"/>
              <a:ext cx="2854037" cy="14870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Superfast Chemistry</a:t>
              </a:r>
            </a:p>
          </p:txBody>
        </p:sp>
        <p:cxnSp>
          <p:nvCxnSpPr>
            <p:cNvPr id="7" name="Straight Arrow Connector 6">
              <a:extLst>
                <a:ext uri="{FF2B5EF4-FFF2-40B4-BE49-F238E27FC236}">
                  <a16:creationId xmlns:a16="http://schemas.microsoft.com/office/drawing/2014/main" id="{F9F58961-8165-EA4D-8E8D-34EC52AEDEA5}"/>
                </a:ext>
              </a:extLst>
            </p:cNvPr>
            <p:cNvCxnSpPr>
              <a:cxnSpLocks/>
            </p:cNvCxnSpPr>
            <p:nvPr/>
          </p:nvCxnSpPr>
          <p:spPr>
            <a:xfrm>
              <a:off x="4859501" y="2328523"/>
              <a:ext cx="604582" cy="581640"/>
            </a:xfrm>
            <a:prstGeom prst="straightConnector1">
              <a:avLst/>
            </a:prstGeom>
            <a:ln w="66675" cap="rnd">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399ADE7-99C7-8C41-AC18-F5EC76136B2A}"/>
                </a:ext>
              </a:extLst>
            </p:cNvPr>
            <p:cNvCxnSpPr>
              <a:cxnSpLocks/>
            </p:cNvCxnSpPr>
            <p:nvPr/>
          </p:nvCxnSpPr>
          <p:spPr>
            <a:xfrm flipH="1">
              <a:off x="6691577" y="2292776"/>
              <a:ext cx="575902" cy="634496"/>
            </a:xfrm>
            <a:prstGeom prst="straightConnector1">
              <a:avLst/>
            </a:prstGeom>
            <a:ln w="66675" cap="rnd">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83EA1C1-5255-1C4A-A6DE-98543AECD36F}"/>
                </a:ext>
              </a:extLst>
            </p:cNvPr>
            <p:cNvCxnSpPr>
              <a:cxnSpLocks/>
            </p:cNvCxnSpPr>
            <p:nvPr/>
          </p:nvCxnSpPr>
          <p:spPr>
            <a:xfrm flipV="1">
              <a:off x="4595774" y="4242325"/>
              <a:ext cx="614108" cy="557388"/>
            </a:xfrm>
            <a:prstGeom prst="straightConnector1">
              <a:avLst/>
            </a:prstGeom>
            <a:ln w="66675" cap="rnd">
              <a:headEnd type="triangle" w="med" len="med"/>
              <a:tailEnd type="triangle" w="med" len="med"/>
            </a:ln>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a16="http://schemas.microsoft.com/office/drawing/2014/main" id="{2E284B74-A1C6-3B4C-A4C3-815FDF1FD6AB}"/>
              </a:ext>
            </a:extLst>
          </p:cNvPr>
          <p:cNvSpPr txBox="1"/>
          <p:nvPr/>
        </p:nvSpPr>
        <p:spPr>
          <a:xfrm>
            <a:off x="4389379" y="166026"/>
            <a:ext cx="7789285" cy="1569660"/>
          </a:xfrm>
          <a:prstGeom prst="rect">
            <a:avLst/>
          </a:prstGeom>
          <a:solidFill>
            <a:schemeClr val="tx2">
              <a:lumMod val="20000"/>
              <a:lumOff val="80000"/>
            </a:schemeClr>
          </a:solidFill>
        </p:spPr>
        <p:txBody>
          <a:bodyPr wrap="square" rtlCol="0">
            <a:spAutoFit/>
          </a:bodyPr>
          <a:lstStyle/>
          <a:p>
            <a:r>
              <a:rPr lang="en-US" sz="2400" dirty="0">
                <a:latin typeface="Arial" panose="020B0604020202020204" pitchFamily="34" charset="0"/>
                <a:cs typeface="Arial" panose="020B0604020202020204" pitchFamily="34" charset="0"/>
              </a:rPr>
              <a:t>Model developments for the representation of nitrate, dust, SOA and stratospheric sulfate to better capture their roles in the Earth’s water cycle, biogeochemistry, and/or cryosphere system.</a:t>
            </a:r>
          </a:p>
        </p:txBody>
      </p:sp>
      <p:sp>
        <p:nvSpPr>
          <p:cNvPr id="33" name="Subtitle 2">
            <a:extLst>
              <a:ext uri="{FF2B5EF4-FFF2-40B4-BE49-F238E27FC236}">
                <a16:creationId xmlns:a16="http://schemas.microsoft.com/office/drawing/2014/main" id="{E827C14A-462A-A847-AD53-271F88A62C38}"/>
              </a:ext>
            </a:extLst>
          </p:cNvPr>
          <p:cNvSpPr txBox="1">
            <a:spLocks/>
          </p:cNvSpPr>
          <p:nvPr/>
        </p:nvSpPr>
        <p:spPr>
          <a:xfrm>
            <a:off x="10416823" y="4754593"/>
            <a:ext cx="1677084" cy="631779"/>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Yan Feng </a:t>
            </a:r>
          </a:p>
          <a:p>
            <a:pPr marL="0" indent="0">
              <a:buNone/>
            </a:pPr>
            <a:r>
              <a:rPr lang="en-US" sz="2000" dirty="0"/>
              <a:t>(ANL)</a:t>
            </a:r>
          </a:p>
        </p:txBody>
      </p:sp>
      <p:sp>
        <p:nvSpPr>
          <p:cNvPr id="34" name="Subtitle 2">
            <a:extLst>
              <a:ext uri="{FF2B5EF4-FFF2-40B4-BE49-F238E27FC236}">
                <a16:creationId xmlns:a16="http://schemas.microsoft.com/office/drawing/2014/main" id="{A0125FFD-372C-B849-AE9A-B44D7B2816CD}"/>
              </a:ext>
            </a:extLst>
          </p:cNvPr>
          <p:cNvSpPr txBox="1">
            <a:spLocks/>
          </p:cNvSpPr>
          <p:nvPr/>
        </p:nvSpPr>
        <p:spPr>
          <a:xfrm>
            <a:off x="293611" y="2029324"/>
            <a:ext cx="2244205" cy="926025"/>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Hailong Wang, </a:t>
            </a:r>
            <a:r>
              <a:rPr lang="en-US" sz="2000" dirty="0" err="1"/>
              <a:t>Mingxuan</a:t>
            </a:r>
            <a:r>
              <a:rPr lang="en-US" sz="2000" dirty="0"/>
              <a:t> Wu (PNNL)</a:t>
            </a:r>
          </a:p>
        </p:txBody>
      </p:sp>
      <p:sp>
        <p:nvSpPr>
          <p:cNvPr id="35" name="Subtitle 2">
            <a:extLst>
              <a:ext uri="{FF2B5EF4-FFF2-40B4-BE49-F238E27FC236}">
                <a16:creationId xmlns:a16="http://schemas.microsoft.com/office/drawing/2014/main" id="{0F37095A-E43E-DD46-B6C5-D61C37E26D34}"/>
              </a:ext>
            </a:extLst>
          </p:cNvPr>
          <p:cNvSpPr txBox="1">
            <a:spLocks/>
          </p:cNvSpPr>
          <p:nvPr/>
        </p:nvSpPr>
        <p:spPr>
          <a:xfrm>
            <a:off x="10419675" y="2029324"/>
            <a:ext cx="1758989" cy="108348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err="1"/>
              <a:t>Xiaohong</a:t>
            </a:r>
            <a:r>
              <a:rPr lang="en-US" sz="2000" dirty="0"/>
              <a:t> Liu, </a:t>
            </a:r>
            <a:r>
              <a:rPr lang="en-US" sz="2000" dirty="0" err="1"/>
              <a:t>Ziming</a:t>
            </a:r>
            <a:r>
              <a:rPr lang="en-US" sz="2000" dirty="0"/>
              <a:t> </a:t>
            </a:r>
            <a:r>
              <a:rPr lang="en-US" sz="2000" dirty="0" err="1"/>
              <a:t>Ke</a:t>
            </a:r>
            <a:r>
              <a:rPr lang="en-US" sz="2000" dirty="0"/>
              <a:t> (TAMU) </a:t>
            </a:r>
          </a:p>
        </p:txBody>
      </p:sp>
      <p:sp>
        <p:nvSpPr>
          <p:cNvPr id="36" name="Subtitle 2">
            <a:extLst>
              <a:ext uri="{FF2B5EF4-FFF2-40B4-BE49-F238E27FC236}">
                <a16:creationId xmlns:a16="http://schemas.microsoft.com/office/drawing/2014/main" id="{8126F5B5-9A98-0140-A08E-FFC893BF4720}"/>
              </a:ext>
            </a:extLst>
          </p:cNvPr>
          <p:cNvSpPr txBox="1">
            <a:spLocks/>
          </p:cNvSpPr>
          <p:nvPr/>
        </p:nvSpPr>
        <p:spPr>
          <a:xfrm>
            <a:off x="272545" y="4253274"/>
            <a:ext cx="2795228" cy="1133098"/>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Manish Shrivastava, </a:t>
            </a:r>
            <a:r>
              <a:rPr lang="en-US" sz="2000" dirty="0" err="1"/>
              <a:t>Sijia</a:t>
            </a:r>
            <a:r>
              <a:rPr lang="en-US" sz="2000" dirty="0"/>
              <a:t> Lou </a:t>
            </a:r>
          </a:p>
          <a:p>
            <a:pPr marL="0" indent="0">
              <a:buNone/>
            </a:pPr>
            <a:r>
              <a:rPr lang="en-US" sz="2000" dirty="0"/>
              <a:t>(PNNL)</a:t>
            </a:r>
          </a:p>
        </p:txBody>
      </p:sp>
    </p:spTree>
    <p:extLst>
      <p:ext uri="{BB962C8B-B14F-4D97-AF65-F5344CB8AC3E}">
        <p14:creationId xmlns:p14="http://schemas.microsoft.com/office/powerpoint/2010/main" val="420581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558946" y="169633"/>
            <a:ext cx="6231599" cy="957739"/>
          </a:xfrm>
        </p:spPr>
        <p:txBody>
          <a:bodyPr/>
          <a:lstStyle/>
          <a:p>
            <a:pPr>
              <a:spcBef>
                <a:spcPts val="0"/>
              </a:spcBef>
            </a:pPr>
            <a:r>
              <a:rPr lang="en-US" sz="3200" dirty="0">
                <a:solidFill>
                  <a:schemeClr val="tx2"/>
                </a:solidFill>
                <a:latin typeface="Arial" panose="020B0604020202020204" pitchFamily="34" charset="0"/>
                <a:cs typeface="Arial" panose="020B0604020202020204" pitchFamily="34" charset="0"/>
              </a:rPr>
              <a:t>New Treatment for Nitrate Aerosol in E3SM</a:t>
            </a: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558946" y="1356406"/>
            <a:ext cx="11633054" cy="1617244"/>
          </a:xfrm>
        </p:spPr>
        <p:txBody>
          <a:bodyPr/>
          <a:lstStyle/>
          <a:p>
            <a:r>
              <a:rPr lang="en-US" dirty="0">
                <a:latin typeface="Arial" panose="020B0604020202020204" pitchFamily="34" charset="0"/>
                <a:cs typeface="Arial" panose="020B0604020202020204" pitchFamily="34" charset="0"/>
              </a:rPr>
              <a:t>Outline of project</a:t>
            </a: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ea typeface="Calibri" charset="0"/>
                <a:cs typeface="Arial" panose="020B0604020202020204" pitchFamily="34" charset="0"/>
              </a:rPr>
              <a:t>Test the MOSAIC scheme and coupling with MAM aerosol and full chemistry in CESM (E3SMv0) </a:t>
            </a:r>
          </a:p>
          <a:p>
            <a:pPr lvl="1"/>
            <a:r>
              <a:rPr lang="en-US" sz="1800" dirty="0">
                <a:latin typeface="Arial" panose="020B0604020202020204" pitchFamily="34" charset="0"/>
                <a:ea typeface="Calibri" charset="0"/>
                <a:cs typeface="Arial" panose="020B0604020202020204" pitchFamily="34" charset="0"/>
              </a:rPr>
              <a:t>Implement the MOSAIC scheme to treat nitrate aerosol in E3SMv1</a:t>
            </a:r>
          </a:p>
          <a:p>
            <a:pPr lvl="1"/>
            <a:r>
              <a:rPr lang="en-US" altLang="en-US" sz="1800" dirty="0">
                <a:latin typeface="Arial" panose="020B0604020202020204" pitchFamily="34" charset="0"/>
                <a:cs typeface="Arial" panose="020B0604020202020204" pitchFamily="34" charset="0"/>
              </a:rPr>
              <a:t>Integrate the new scheme with chemistry and physics for E3SMv3   </a:t>
            </a:r>
          </a:p>
          <a:p>
            <a:pPr lvl="1"/>
            <a:r>
              <a:rPr lang="en-US" altLang="en-US" sz="1800" dirty="0">
                <a:latin typeface="Arial" panose="020B0604020202020204" pitchFamily="34" charset="0"/>
                <a:cs typeface="Arial" panose="020B0604020202020204" pitchFamily="34" charset="0"/>
              </a:rPr>
              <a:t>Evaluate the simulation of nitrate aerosol and its radiative impact</a:t>
            </a:r>
            <a:endParaRPr lang="en-US" sz="2400" i="1" dirty="0">
              <a:solidFill>
                <a:srgbClr val="FF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DC75A7A-50B0-424D-988C-48661E071071}"/>
              </a:ext>
            </a:extLst>
          </p:cNvPr>
          <p:cNvSpPr txBox="1"/>
          <p:nvPr/>
        </p:nvSpPr>
        <p:spPr>
          <a:xfrm>
            <a:off x="8076257" y="169633"/>
            <a:ext cx="2597427" cy="1200329"/>
          </a:xfrm>
          <a:prstGeom prst="rect">
            <a:avLst/>
          </a:prstGeom>
          <a:noFill/>
        </p:spPr>
        <p:txBody>
          <a:bodyPr wrap="square" rtlCol="0">
            <a:spAutoFit/>
          </a:bodyPr>
          <a:lstStyle/>
          <a:p>
            <a:pPr defTabSz="457200">
              <a:defRPr/>
            </a:pPr>
            <a:r>
              <a:rPr lang="en-US" b="1" dirty="0" err="1">
                <a:solidFill>
                  <a:srgbClr val="4F81BD"/>
                </a:solidFill>
                <a:latin typeface="Arial" panose="020B0604020202020204" pitchFamily="34" charset="0"/>
                <a:cs typeface="Arial" panose="020B0604020202020204" pitchFamily="34" charset="0"/>
              </a:rPr>
              <a:t>Mingxuan</a:t>
            </a:r>
            <a:r>
              <a:rPr lang="en-US" b="1" dirty="0">
                <a:solidFill>
                  <a:srgbClr val="4F81BD"/>
                </a:solidFill>
                <a:latin typeface="Arial" panose="020B0604020202020204" pitchFamily="34" charset="0"/>
                <a:cs typeface="Arial" panose="020B0604020202020204" pitchFamily="34" charset="0"/>
              </a:rPr>
              <a:t> Wu, Hailong Wang (PI) </a:t>
            </a:r>
          </a:p>
          <a:p>
            <a:pPr defTabSz="457200">
              <a:defRPr/>
            </a:pPr>
            <a:r>
              <a:rPr lang="en-US" b="1" dirty="0">
                <a:solidFill>
                  <a:srgbClr val="4F81BD"/>
                </a:solidFill>
                <a:latin typeface="Arial" panose="020B0604020202020204" pitchFamily="34" charset="0"/>
                <a:cs typeface="Arial" panose="020B0604020202020204" pitchFamily="34" charset="0"/>
              </a:rPr>
              <a:t>Pacific Northwest National Laboratory</a:t>
            </a:r>
          </a:p>
        </p:txBody>
      </p:sp>
      <p:sp>
        <p:nvSpPr>
          <p:cNvPr id="12" name="Content Placeholder 2">
            <a:extLst>
              <a:ext uri="{FF2B5EF4-FFF2-40B4-BE49-F238E27FC236}">
                <a16:creationId xmlns:a16="http://schemas.microsoft.com/office/drawing/2014/main" id="{1D68D65A-E043-244B-BC51-04A2891EF9C5}"/>
              </a:ext>
            </a:extLst>
          </p:cNvPr>
          <p:cNvSpPr txBox="1">
            <a:spLocks/>
          </p:cNvSpPr>
          <p:nvPr/>
        </p:nvSpPr>
        <p:spPr>
          <a:xfrm>
            <a:off x="558946" y="3219229"/>
            <a:ext cx="11018066" cy="2004721"/>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Summary of Accomplishments (Oct. 1, 2018 - Nov. 15, 2019)</a:t>
            </a:r>
            <a:endParaRPr lang="en-US" sz="1800" dirty="0">
              <a:solidFill>
                <a:prstClr val="black"/>
              </a:solidFill>
              <a:latin typeface="Arial" panose="020B0604020202020204" pitchFamily="34" charset="0"/>
              <a:cs typeface="Arial" panose="020B0604020202020204" pitchFamily="34" charset="0"/>
            </a:endParaRPr>
          </a:p>
          <a:p>
            <a:pPr lvl="1">
              <a:buClr>
                <a:srgbClr val="4F81BD">
                  <a:lumMod val="75000"/>
                </a:srgbClr>
              </a:buClr>
              <a:defRPr/>
            </a:pPr>
            <a:r>
              <a:rPr lang="en-US" sz="1800" dirty="0">
                <a:latin typeface="Arial" panose="020B0604020202020204" pitchFamily="34" charset="0"/>
                <a:cs typeface="Arial" panose="020B0604020202020204" pitchFamily="34" charset="0"/>
              </a:rPr>
              <a:t>Conducted simulations with MOSAIC scheme coupled to MAM aerosol and full chemistry in CESM to provide benchmark for it’s implementation in E3SM</a:t>
            </a:r>
          </a:p>
          <a:p>
            <a:pPr lvl="1">
              <a:buClr>
                <a:srgbClr val="4F81BD">
                  <a:lumMod val="75000"/>
                </a:srgbClr>
              </a:buClr>
              <a:defRPr/>
            </a:pPr>
            <a:r>
              <a:rPr lang="en-US" sz="1800" dirty="0">
                <a:latin typeface="Arial" panose="020B0604020202020204" pitchFamily="34" charset="0"/>
                <a:cs typeface="Arial" panose="020B0604020202020204" pitchFamily="34" charset="0"/>
              </a:rPr>
              <a:t>The simulated nitrate aerosol is compared with other models and evaluated against observations</a:t>
            </a:r>
          </a:p>
          <a:p>
            <a:pPr lvl="1">
              <a:buClr>
                <a:srgbClr val="4F81BD">
                  <a:lumMod val="75000"/>
                </a:srgbClr>
              </a:buClr>
              <a:defRPr/>
            </a:pPr>
            <a:r>
              <a:rPr lang="en-US" sz="1800" dirty="0">
                <a:latin typeface="Arial" panose="020B0604020202020204" pitchFamily="34" charset="0"/>
                <a:cs typeface="Arial" panose="020B0604020202020204" pitchFamily="34" charset="0"/>
              </a:rPr>
              <a:t>Created a baseline chemistry package to prepare for the implementation of MOSAIC and nitrate aerosol treatment in E3SMv1    </a:t>
            </a:r>
            <a:endParaRPr lang="en-US" altLang="en-US" sz="1800" dirty="0">
              <a:solidFill>
                <a:prstClr val="black"/>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7CE51351-343F-714B-B0CA-3C47E9910475}"/>
              </a:ext>
            </a:extLst>
          </p:cNvPr>
          <p:cNvSpPr txBox="1">
            <a:spLocks/>
          </p:cNvSpPr>
          <p:nvPr/>
        </p:nvSpPr>
        <p:spPr>
          <a:xfrm>
            <a:off x="558946" y="5327124"/>
            <a:ext cx="9497577" cy="80458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Summary of Issues (difficulties)</a:t>
            </a:r>
            <a:endParaRPr lang="en-US" sz="1800" dirty="0">
              <a:solidFill>
                <a:prstClr val="black"/>
              </a:solidFill>
              <a:latin typeface="Arial" panose="020B0604020202020204" pitchFamily="34" charset="0"/>
              <a:cs typeface="Arial" panose="020B0604020202020204" pitchFamily="34" charset="0"/>
            </a:endParaRPr>
          </a:p>
          <a:p>
            <a:pPr lvl="1">
              <a:buClr>
                <a:srgbClr val="4F81BD">
                  <a:lumMod val="75000"/>
                </a:srgbClr>
              </a:buClr>
              <a:defRPr/>
            </a:pPr>
            <a:r>
              <a:rPr lang="en-US" sz="1800" i="1" dirty="0">
                <a:solidFill>
                  <a:srgbClr val="FF0000"/>
                </a:solidFill>
                <a:latin typeface="Arial" panose="020B0604020202020204" pitchFamily="34" charset="0"/>
                <a:cs typeface="Arial" panose="020B0604020202020204" pitchFamily="34" charset="0"/>
              </a:rPr>
              <a:t>Uncertainty in the options of chemistry and aerosol configurations</a:t>
            </a:r>
          </a:p>
          <a:p>
            <a:pPr>
              <a:buClr>
                <a:srgbClr val="4F81BD">
                  <a:lumMod val="75000"/>
                </a:srgbClr>
              </a:buClr>
              <a:defRPr/>
            </a:pP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723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979709" y="186864"/>
            <a:ext cx="5967351" cy="584775"/>
          </a:xfrm>
        </p:spPr>
        <p:txBody>
          <a:bodyPr/>
          <a:lstStyle/>
          <a:p>
            <a:pPr>
              <a:spcBef>
                <a:spcPts val="0"/>
              </a:spcBef>
            </a:pPr>
            <a:r>
              <a:rPr lang="en-US" sz="3200" dirty="0"/>
              <a:t>Highlight of the Progress</a:t>
            </a:r>
          </a:p>
        </p:txBody>
      </p:sp>
      <p:sp>
        <p:nvSpPr>
          <p:cNvPr id="12" name="TextBox 11">
            <a:extLst>
              <a:ext uri="{FF2B5EF4-FFF2-40B4-BE49-F238E27FC236}">
                <a16:creationId xmlns:a16="http://schemas.microsoft.com/office/drawing/2014/main" id="{17E5DA6B-7F8F-F943-B985-91B5AD1CA588}"/>
              </a:ext>
            </a:extLst>
          </p:cNvPr>
          <p:cNvSpPr txBox="1"/>
          <p:nvPr/>
        </p:nvSpPr>
        <p:spPr>
          <a:xfrm>
            <a:off x="3148132" y="4807739"/>
            <a:ext cx="4741861" cy="830997"/>
          </a:xfrm>
          <a:prstGeom prst="rect">
            <a:avLst/>
          </a:prstGeom>
          <a:noFill/>
        </p:spPr>
        <p:txBody>
          <a:bodyPr wrap="square" rtlCol="0">
            <a:spAutoFit/>
          </a:bodyPr>
          <a:lstStyle/>
          <a:p>
            <a:pPr defTabSz="457200">
              <a:defRPr/>
            </a:pPr>
            <a:r>
              <a:rPr lang="en-US" sz="1600" dirty="0">
                <a:solidFill>
                  <a:prstClr val="black"/>
                </a:solidFill>
                <a:latin typeface="Arial Narrow" panose="020B0604020202020204" pitchFamily="34" charset="0"/>
                <a:cs typeface="Arial Narrow" panose="020B0604020202020204" pitchFamily="34" charset="0"/>
              </a:rPr>
              <a:t>Fig. 2. Impact of MOSAIC treatment and nitrate aerosol on global distribution of CCN concentration (cm</a:t>
            </a:r>
            <a:r>
              <a:rPr lang="en-US" sz="1600" baseline="30000" dirty="0">
                <a:solidFill>
                  <a:prstClr val="black"/>
                </a:solidFill>
                <a:latin typeface="Arial Narrow" panose="020B0604020202020204" pitchFamily="34" charset="0"/>
                <a:cs typeface="Arial Narrow" panose="020B0604020202020204" pitchFamily="34" charset="0"/>
              </a:rPr>
              <a:t>-3</a:t>
            </a:r>
            <a:r>
              <a:rPr lang="en-US" sz="1600" dirty="0">
                <a:solidFill>
                  <a:prstClr val="black"/>
                </a:solidFill>
                <a:latin typeface="Arial Narrow" panose="020B0604020202020204" pitchFamily="34" charset="0"/>
                <a:cs typeface="Arial Narrow" panose="020B0604020202020204" pitchFamily="34" charset="0"/>
              </a:rPr>
              <a:t>, below 850 mb at 0.1% supersaturation) </a:t>
            </a:r>
          </a:p>
        </p:txBody>
      </p:sp>
      <p:sp>
        <p:nvSpPr>
          <p:cNvPr id="31" name="TextBox 30">
            <a:extLst>
              <a:ext uri="{FF2B5EF4-FFF2-40B4-BE49-F238E27FC236}">
                <a16:creationId xmlns:a16="http://schemas.microsoft.com/office/drawing/2014/main" id="{DDB590DE-6D65-9B49-960E-0639D9AFC1E4}"/>
              </a:ext>
            </a:extLst>
          </p:cNvPr>
          <p:cNvSpPr txBox="1"/>
          <p:nvPr/>
        </p:nvSpPr>
        <p:spPr>
          <a:xfrm>
            <a:off x="6096053" y="162060"/>
            <a:ext cx="5294584" cy="584775"/>
          </a:xfrm>
          <a:prstGeom prst="rect">
            <a:avLst/>
          </a:prstGeom>
          <a:noFill/>
        </p:spPr>
        <p:txBody>
          <a:bodyPr wrap="square" rtlCol="0">
            <a:spAutoFit/>
          </a:bodyPr>
          <a:lstStyle/>
          <a:p>
            <a:r>
              <a:rPr lang="en-US" sz="1600" b="1" dirty="0">
                <a:solidFill>
                  <a:schemeClr val="accent1"/>
                </a:solidFill>
              </a:rPr>
              <a:t>PNNL: H. Wang, R. Easter, B. Singh, R. Zaveri, R. Zhang</a:t>
            </a:r>
          </a:p>
          <a:p>
            <a:r>
              <a:rPr lang="en-US" sz="1600" b="1" dirty="0">
                <a:solidFill>
                  <a:schemeClr val="accent1"/>
                </a:solidFill>
              </a:rPr>
              <a:t>TAMU: Z. Lu, X. Liu </a:t>
            </a:r>
          </a:p>
        </p:txBody>
      </p:sp>
      <p:sp>
        <p:nvSpPr>
          <p:cNvPr id="33" name="Content Placeholder 2">
            <a:extLst>
              <a:ext uri="{FF2B5EF4-FFF2-40B4-BE49-F238E27FC236}">
                <a16:creationId xmlns:a16="http://schemas.microsoft.com/office/drawing/2014/main" id="{CC214A8E-C015-5D47-A7B6-C87089D88735}"/>
              </a:ext>
            </a:extLst>
          </p:cNvPr>
          <p:cNvSpPr txBox="1">
            <a:spLocks/>
          </p:cNvSpPr>
          <p:nvPr/>
        </p:nvSpPr>
        <p:spPr>
          <a:xfrm>
            <a:off x="417143" y="5837228"/>
            <a:ext cx="10862027" cy="245068"/>
          </a:xfrm>
          <a:prstGeom prst="rect">
            <a:avLst/>
          </a:prstGeom>
          <a:ln>
            <a:solidFill>
              <a:schemeClr val="accent1">
                <a:shade val="50000"/>
              </a:schemeClr>
            </a:solidFill>
          </a:ln>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1400" dirty="0"/>
              <a:t>Zaveri, R., et al.: Global distribution and radiative effects of nitrate aerosol in CAM5-MOSAIC. To be submitted. </a:t>
            </a:r>
          </a:p>
        </p:txBody>
      </p:sp>
      <p:pic>
        <p:nvPicPr>
          <p:cNvPr id="8" name="Picture 7">
            <a:extLst>
              <a:ext uri="{FF2B5EF4-FFF2-40B4-BE49-F238E27FC236}">
                <a16:creationId xmlns:a16="http://schemas.microsoft.com/office/drawing/2014/main" id="{1198EF68-E682-A346-828E-C7A154492567}"/>
              </a:ext>
            </a:extLst>
          </p:cNvPr>
          <p:cNvPicPr>
            <a:picLocks noChangeAspect="1"/>
          </p:cNvPicPr>
          <p:nvPr/>
        </p:nvPicPr>
        <p:blipFill rotWithShape="1">
          <a:blip r:embed="rId2"/>
          <a:srcRect l="15455" t="23434" r="21111" b="20115"/>
          <a:stretch/>
        </p:blipFill>
        <p:spPr>
          <a:xfrm>
            <a:off x="178202" y="951289"/>
            <a:ext cx="2479186" cy="2206249"/>
          </a:xfrm>
          <a:prstGeom prst="rect">
            <a:avLst/>
          </a:prstGeom>
        </p:spPr>
      </p:pic>
      <p:pic>
        <p:nvPicPr>
          <p:cNvPr id="20" name="Picture 19">
            <a:extLst>
              <a:ext uri="{FF2B5EF4-FFF2-40B4-BE49-F238E27FC236}">
                <a16:creationId xmlns:a16="http://schemas.microsoft.com/office/drawing/2014/main" id="{A3D4D4D6-0CA3-EC45-9AB2-9BA4783938FD}"/>
              </a:ext>
            </a:extLst>
          </p:cNvPr>
          <p:cNvPicPr>
            <a:picLocks noChangeAspect="1"/>
          </p:cNvPicPr>
          <p:nvPr/>
        </p:nvPicPr>
        <p:blipFill rotWithShape="1">
          <a:blip r:embed="rId3"/>
          <a:srcRect l="10261" t="7879" r="10261" b="4057"/>
          <a:stretch/>
        </p:blipFill>
        <p:spPr>
          <a:xfrm>
            <a:off x="8049491" y="527182"/>
            <a:ext cx="3703089" cy="5310045"/>
          </a:xfrm>
          <a:prstGeom prst="rect">
            <a:avLst/>
          </a:prstGeom>
        </p:spPr>
      </p:pic>
      <p:pic>
        <p:nvPicPr>
          <p:cNvPr id="35" name="Picture 34">
            <a:extLst>
              <a:ext uri="{FF2B5EF4-FFF2-40B4-BE49-F238E27FC236}">
                <a16:creationId xmlns:a16="http://schemas.microsoft.com/office/drawing/2014/main" id="{86998E6D-350D-B44B-BA55-DB70EFD91DC6}"/>
              </a:ext>
            </a:extLst>
          </p:cNvPr>
          <p:cNvPicPr>
            <a:picLocks noChangeAspect="1"/>
          </p:cNvPicPr>
          <p:nvPr/>
        </p:nvPicPr>
        <p:blipFill rotWithShape="1">
          <a:blip r:embed="rId4"/>
          <a:srcRect l="6161" t="21057" r="11010" b="7378"/>
          <a:stretch/>
        </p:blipFill>
        <p:spPr>
          <a:xfrm>
            <a:off x="178202" y="3152623"/>
            <a:ext cx="2969930" cy="2566036"/>
          </a:xfrm>
          <a:prstGeom prst="rect">
            <a:avLst/>
          </a:prstGeom>
        </p:spPr>
      </p:pic>
      <p:sp>
        <p:nvSpPr>
          <p:cNvPr id="42" name="TextBox 41">
            <a:extLst>
              <a:ext uri="{FF2B5EF4-FFF2-40B4-BE49-F238E27FC236}">
                <a16:creationId xmlns:a16="http://schemas.microsoft.com/office/drawing/2014/main" id="{37AA2540-63B5-9949-B34A-15CF783D2D9A}"/>
              </a:ext>
            </a:extLst>
          </p:cNvPr>
          <p:cNvSpPr txBox="1"/>
          <p:nvPr/>
        </p:nvSpPr>
        <p:spPr>
          <a:xfrm>
            <a:off x="3148132" y="3285809"/>
            <a:ext cx="4221289" cy="1323439"/>
          </a:xfrm>
          <a:prstGeom prst="rect">
            <a:avLst/>
          </a:prstGeom>
          <a:noFill/>
        </p:spPr>
        <p:txBody>
          <a:bodyPr wrap="square" rtlCol="0">
            <a:spAutoFit/>
          </a:bodyPr>
          <a:lstStyle/>
          <a:p>
            <a:pPr defTabSz="457200">
              <a:defRPr/>
            </a:pPr>
            <a:r>
              <a:rPr lang="en-US" sz="1600" dirty="0">
                <a:solidFill>
                  <a:prstClr val="black"/>
                </a:solidFill>
                <a:latin typeface="Arial Narrow" panose="020B0604020202020204" pitchFamily="34" charset="0"/>
                <a:cs typeface="Arial Narrow" panose="020B0604020202020204" pitchFamily="34" charset="0"/>
              </a:rPr>
              <a:t>Fig. 1. Nitrate aerosol concentration (um/m</a:t>
            </a:r>
            <a:r>
              <a:rPr lang="en-US" sz="1600" baseline="30000" dirty="0">
                <a:solidFill>
                  <a:prstClr val="black"/>
                </a:solidFill>
                <a:latin typeface="Arial Narrow" panose="020B0604020202020204" pitchFamily="34" charset="0"/>
                <a:cs typeface="Arial Narrow" panose="020B0604020202020204" pitchFamily="34" charset="0"/>
              </a:rPr>
              <a:t>3</a:t>
            </a:r>
            <a:r>
              <a:rPr lang="en-US" sz="1600" dirty="0">
                <a:solidFill>
                  <a:prstClr val="black"/>
                </a:solidFill>
                <a:latin typeface="Arial Narrow" panose="020B0604020202020204" pitchFamily="34" charset="0"/>
                <a:cs typeface="Arial Narrow" panose="020B0604020202020204" pitchFamily="34" charset="0"/>
              </a:rPr>
              <a:t>) simulated in CESM compared to surface network in E. Asia (top left), N. America (top right) and Europe (bottom). Model-</a:t>
            </a:r>
            <a:r>
              <a:rPr lang="en-US" sz="1600" dirty="0" err="1">
                <a:solidFill>
                  <a:prstClr val="black"/>
                </a:solidFill>
                <a:latin typeface="Arial Narrow" panose="020B0604020202020204" pitchFamily="34" charset="0"/>
                <a:cs typeface="Arial Narrow" panose="020B0604020202020204" pitchFamily="34" charset="0"/>
              </a:rPr>
              <a:t>obs</a:t>
            </a:r>
            <a:r>
              <a:rPr lang="en-US" sz="1600" dirty="0">
                <a:solidFill>
                  <a:prstClr val="black"/>
                </a:solidFill>
                <a:latin typeface="Arial Narrow" panose="020B0604020202020204" pitchFamily="34" charset="0"/>
                <a:cs typeface="Arial Narrow" panose="020B0604020202020204" pitchFamily="34" charset="0"/>
              </a:rPr>
              <a:t> differences vary with regions, in part due to emissions and data quality.</a:t>
            </a:r>
          </a:p>
        </p:txBody>
      </p:sp>
      <p:pic>
        <p:nvPicPr>
          <p:cNvPr id="43" name="Picture 42">
            <a:extLst>
              <a:ext uri="{FF2B5EF4-FFF2-40B4-BE49-F238E27FC236}">
                <a16:creationId xmlns:a16="http://schemas.microsoft.com/office/drawing/2014/main" id="{3009FEEF-F6F6-A24A-B26F-D41780457C5C}"/>
              </a:ext>
            </a:extLst>
          </p:cNvPr>
          <p:cNvPicPr>
            <a:picLocks noChangeAspect="1"/>
          </p:cNvPicPr>
          <p:nvPr/>
        </p:nvPicPr>
        <p:blipFill rotWithShape="1">
          <a:blip r:embed="rId5"/>
          <a:srcRect l="3092" t="31111" r="8586" b="28416"/>
          <a:stretch/>
        </p:blipFill>
        <p:spPr>
          <a:xfrm>
            <a:off x="2627560" y="984580"/>
            <a:ext cx="4741861" cy="2172958"/>
          </a:xfrm>
          <a:prstGeom prst="rect">
            <a:avLst/>
          </a:prstGeom>
        </p:spPr>
      </p:pic>
    </p:spTree>
    <p:extLst>
      <p:ext uri="{BB962C8B-B14F-4D97-AF65-F5344CB8AC3E}">
        <p14:creationId xmlns:p14="http://schemas.microsoft.com/office/powerpoint/2010/main" val="3606861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CEB8-1BAB-0149-9206-EA01052F7AAC}"/>
              </a:ext>
            </a:extLst>
          </p:cNvPr>
          <p:cNvSpPr>
            <a:spLocks noGrp="1"/>
          </p:cNvSpPr>
          <p:nvPr>
            <p:ph type="title"/>
          </p:nvPr>
        </p:nvSpPr>
        <p:spPr>
          <a:xfrm>
            <a:off x="239185" y="113055"/>
            <a:ext cx="7377979" cy="1097280"/>
          </a:xfrm>
        </p:spPr>
        <p:txBody>
          <a:bodyPr/>
          <a:lstStyle/>
          <a:p>
            <a:r>
              <a:rPr lang="en-US" sz="3200" dirty="0"/>
              <a:t>Milestones (past achievements and future plan)</a:t>
            </a:r>
          </a:p>
        </p:txBody>
      </p:sp>
      <p:sp>
        <p:nvSpPr>
          <p:cNvPr id="3" name="Content Placeholder 2">
            <a:extLst>
              <a:ext uri="{FF2B5EF4-FFF2-40B4-BE49-F238E27FC236}">
                <a16:creationId xmlns:a16="http://schemas.microsoft.com/office/drawing/2014/main" id="{7FD9467E-73C4-344A-B215-CAC2E678FD89}"/>
              </a:ext>
            </a:extLst>
          </p:cNvPr>
          <p:cNvSpPr>
            <a:spLocks noGrp="1"/>
          </p:cNvSpPr>
          <p:nvPr>
            <p:ph idx="1"/>
          </p:nvPr>
        </p:nvSpPr>
        <p:spPr>
          <a:xfrm>
            <a:off x="472393" y="1345964"/>
            <a:ext cx="10352126" cy="4693864"/>
          </a:xfrm>
        </p:spPr>
        <p:txBody>
          <a:bodyPr/>
          <a:lstStyle/>
          <a:p>
            <a:r>
              <a:rPr lang="en-US" dirty="0">
                <a:solidFill>
                  <a:schemeClr val="bg1">
                    <a:lumMod val="65000"/>
                  </a:schemeClr>
                </a:solidFill>
              </a:rPr>
              <a:t>Apr. – Sep. 2019</a:t>
            </a:r>
          </a:p>
          <a:p>
            <a:pPr lvl="1"/>
            <a:r>
              <a:rPr lang="en-US" dirty="0">
                <a:solidFill>
                  <a:schemeClr val="bg1">
                    <a:lumMod val="65000"/>
                  </a:schemeClr>
                </a:solidFill>
              </a:rPr>
              <a:t>Submitted the E3SMv1 aerosol overview paper; refined MOSAIC-CAM5 results</a:t>
            </a:r>
          </a:p>
          <a:p>
            <a:r>
              <a:rPr lang="en-US" dirty="0">
                <a:solidFill>
                  <a:schemeClr val="bg1">
                    <a:lumMod val="65000"/>
                  </a:schemeClr>
                </a:solidFill>
              </a:rPr>
              <a:t>Oct.- Dec. 2019</a:t>
            </a:r>
          </a:p>
          <a:p>
            <a:pPr lvl="1"/>
            <a:r>
              <a:rPr lang="en-US" dirty="0">
                <a:solidFill>
                  <a:schemeClr val="bg1">
                    <a:lumMod val="65000"/>
                  </a:schemeClr>
                </a:solidFill>
              </a:rPr>
              <a:t>Prepared a chemistry package in E3SMv1 for the implementation of MOSAIC </a:t>
            </a:r>
          </a:p>
          <a:p>
            <a:r>
              <a:rPr lang="en-US" dirty="0"/>
              <a:t>Jan.- Mar. 2020:</a:t>
            </a:r>
          </a:p>
          <a:p>
            <a:pPr lvl="1" indent="-342900"/>
            <a:r>
              <a:rPr lang="en-US" dirty="0"/>
              <a:t>Implement the nitrate aerosol treatment and conduct initial testing</a:t>
            </a:r>
          </a:p>
          <a:p>
            <a:r>
              <a:rPr lang="en-US" dirty="0"/>
              <a:t>Apr. – Jun. 2020:</a:t>
            </a:r>
          </a:p>
          <a:p>
            <a:pPr lvl="1" indent="-342900"/>
            <a:r>
              <a:rPr lang="en-US" dirty="0"/>
              <a:t>Integrate with available E3SMv3 chemistry and other new aerosol treatments </a:t>
            </a:r>
          </a:p>
          <a:p>
            <a:r>
              <a:rPr lang="en-US" dirty="0"/>
              <a:t>Jul. - Sept. 2020:</a:t>
            </a:r>
          </a:p>
          <a:p>
            <a:pPr lvl="1" indent="-342900"/>
            <a:r>
              <a:rPr lang="en-US" dirty="0"/>
              <a:t>Conduct sensitivity experiments of nitrate, dust and gas emissions</a:t>
            </a:r>
          </a:p>
          <a:p>
            <a:r>
              <a:rPr lang="en-US" dirty="0"/>
              <a:t>Oct. – Dec. 2020:</a:t>
            </a:r>
          </a:p>
          <a:p>
            <a:pPr lvl="1"/>
            <a:r>
              <a:rPr lang="en-US" dirty="0"/>
              <a:t>Write a paper on performance of nitrate simulation and sensitivity results</a:t>
            </a:r>
          </a:p>
        </p:txBody>
      </p:sp>
      <p:sp>
        <p:nvSpPr>
          <p:cNvPr id="5" name="TextBox 4">
            <a:extLst>
              <a:ext uri="{FF2B5EF4-FFF2-40B4-BE49-F238E27FC236}">
                <a16:creationId xmlns:a16="http://schemas.microsoft.com/office/drawing/2014/main" id="{1594FD2B-463D-2D4B-8CAA-162DFB2CA87E}"/>
              </a:ext>
            </a:extLst>
          </p:cNvPr>
          <p:cNvSpPr txBox="1"/>
          <p:nvPr/>
        </p:nvSpPr>
        <p:spPr>
          <a:xfrm>
            <a:off x="7490744" y="428374"/>
            <a:ext cx="4546358" cy="646331"/>
          </a:xfrm>
          <a:prstGeom prst="rect">
            <a:avLst/>
          </a:prstGeom>
          <a:noFill/>
        </p:spPr>
        <p:txBody>
          <a:bodyPr wrap="square" rtlCol="0">
            <a:spAutoFit/>
          </a:bodyPr>
          <a:lstStyle/>
          <a:p>
            <a:pPr defTabSz="457200">
              <a:defRPr/>
            </a:pPr>
            <a:r>
              <a:rPr lang="en-US" b="1" dirty="0" err="1">
                <a:solidFill>
                  <a:srgbClr val="4F81BD"/>
                </a:solidFill>
                <a:latin typeface="Arial" panose="020B0604020202020204" pitchFamily="34" charset="0"/>
                <a:cs typeface="Arial" panose="020B0604020202020204" pitchFamily="34" charset="0"/>
              </a:rPr>
              <a:t>Mingxuan</a:t>
            </a:r>
            <a:r>
              <a:rPr lang="en-US" b="1" dirty="0">
                <a:solidFill>
                  <a:srgbClr val="4F81BD"/>
                </a:solidFill>
                <a:latin typeface="Arial" panose="020B0604020202020204" pitchFamily="34" charset="0"/>
                <a:cs typeface="Arial" panose="020B0604020202020204" pitchFamily="34" charset="0"/>
              </a:rPr>
              <a:t> Wu, Hailong Wang (PI) </a:t>
            </a:r>
          </a:p>
          <a:p>
            <a:pPr defTabSz="457200">
              <a:defRPr/>
            </a:pPr>
            <a:r>
              <a:rPr lang="en-US" b="1" dirty="0">
                <a:solidFill>
                  <a:srgbClr val="4F81BD"/>
                </a:solidFill>
                <a:latin typeface="Arial" panose="020B0604020202020204" pitchFamily="34" charset="0"/>
                <a:cs typeface="Arial" panose="020B0604020202020204" pitchFamily="34" charset="0"/>
              </a:rPr>
              <a:t>Pacific Northwest National Laboratory</a:t>
            </a:r>
          </a:p>
        </p:txBody>
      </p:sp>
    </p:spTree>
    <p:extLst>
      <p:ext uri="{BB962C8B-B14F-4D97-AF65-F5344CB8AC3E}">
        <p14:creationId xmlns:p14="http://schemas.microsoft.com/office/powerpoint/2010/main" val="3861290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296" y="-235283"/>
            <a:ext cx="10603332" cy="1097280"/>
          </a:xfrm>
        </p:spPr>
        <p:txBody>
          <a:bodyPr/>
          <a:lstStyle/>
          <a:p>
            <a:r>
              <a:rPr lang="en-US" dirty="0"/>
              <a:t>Goals of NGD-Atmospheric Physics</a:t>
            </a:r>
          </a:p>
        </p:txBody>
      </p:sp>
      <p:sp>
        <p:nvSpPr>
          <p:cNvPr id="3" name="Content Placeholder 2"/>
          <p:cNvSpPr>
            <a:spLocks noGrp="1"/>
          </p:cNvSpPr>
          <p:nvPr>
            <p:ph idx="1"/>
          </p:nvPr>
        </p:nvSpPr>
        <p:spPr>
          <a:xfrm>
            <a:off x="546296" y="1918607"/>
            <a:ext cx="7440417" cy="3020786"/>
          </a:xfrm>
        </p:spPr>
        <p:txBody>
          <a:bodyPr/>
          <a:lstStyle/>
          <a:p>
            <a:pPr marL="285750"/>
            <a:r>
              <a:rPr lang="en-US" sz="2000" dirty="0"/>
              <a:t>Emphasize on reducing outstanding biases in E3SMv1</a:t>
            </a:r>
          </a:p>
          <a:p>
            <a:pPr lvl="1"/>
            <a:r>
              <a:rPr lang="en-US" sz="1600" dirty="0">
                <a:solidFill>
                  <a:schemeClr val="tx1">
                    <a:lumMod val="50000"/>
                    <a:lumOff val="50000"/>
                  </a:schemeClr>
                </a:solidFill>
              </a:rPr>
              <a:t>Improving its scale-awareness for a smooth transition across the scales</a:t>
            </a:r>
          </a:p>
          <a:p>
            <a:pPr lvl="1"/>
            <a:r>
              <a:rPr lang="en-US" sz="1600" dirty="0">
                <a:solidFill>
                  <a:schemeClr val="tx1">
                    <a:lumMod val="50000"/>
                    <a:lumOff val="50000"/>
                  </a:schemeClr>
                </a:solidFill>
              </a:rPr>
              <a:t>Improving the unification of treating various types of clouds</a:t>
            </a:r>
          </a:p>
          <a:p>
            <a:pPr lvl="1"/>
            <a:r>
              <a:rPr lang="en-US" sz="1600" dirty="0">
                <a:solidFill>
                  <a:schemeClr val="tx1">
                    <a:lumMod val="50000"/>
                    <a:lumOff val="50000"/>
                  </a:schemeClr>
                </a:solidFill>
              </a:rPr>
              <a:t>Improving stochastic features of convection</a:t>
            </a:r>
          </a:p>
          <a:p>
            <a:pPr lvl="1"/>
            <a:r>
              <a:rPr lang="en-US" sz="1600" dirty="0">
                <a:solidFill>
                  <a:schemeClr val="tx1">
                    <a:lumMod val="50000"/>
                    <a:lumOff val="50000"/>
                  </a:schemeClr>
                </a:solidFill>
              </a:rPr>
              <a:t>Improving momentum transport by convection and gravity waves</a:t>
            </a:r>
          </a:p>
          <a:p>
            <a:pPr lvl="1"/>
            <a:r>
              <a:rPr lang="en-US" sz="1600" dirty="0">
                <a:solidFill>
                  <a:schemeClr val="tx1">
                    <a:lumMod val="50000"/>
                    <a:lumOff val="50000"/>
                  </a:schemeClr>
                </a:solidFill>
              </a:rPr>
              <a:t>Improving cloud microphysics for both convective and stratiform clouds</a:t>
            </a:r>
          </a:p>
          <a:p>
            <a:r>
              <a:rPr lang="en-US" sz="2000" dirty="0"/>
              <a:t>Enhance the model’s capability to address uncertainty in predicting future changes</a:t>
            </a:r>
          </a:p>
          <a:p>
            <a:pPr lvl="1"/>
            <a:r>
              <a:rPr lang="en-US" sz="1600" dirty="0">
                <a:solidFill>
                  <a:schemeClr val="tx1">
                    <a:lumMod val="50000"/>
                    <a:lumOff val="50000"/>
                  </a:schemeClr>
                </a:solidFill>
              </a:rPr>
              <a:t>Atmospheric Chemistry and Photolysis</a:t>
            </a:r>
          </a:p>
          <a:p>
            <a:pPr lvl="1"/>
            <a:r>
              <a:rPr lang="en-US" sz="1600" dirty="0">
                <a:solidFill>
                  <a:schemeClr val="tx1">
                    <a:lumMod val="50000"/>
                    <a:lumOff val="50000"/>
                  </a:schemeClr>
                </a:solidFill>
              </a:rPr>
              <a:t>New aerosol and dust physics</a:t>
            </a:r>
          </a:p>
          <a:p>
            <a:pPr lvl="1"/>
            <a:r>
              <a:rPr lang="en-US" sz="1600" dirty="0">
                <a:solidFill>
                  <a:schemeClr val="tx1">
                    <a:lumMod val="50000"/>
                    <a:lumOff val="50000"/>
                  </a:schemeClr>
                </a:solidFill>
              </a:rPr>
              <a:t>Coupling of atmospheric chemistry, aerosols, and dusts to BGC and land/energy use</a:t>
            </a:r>
          </a:p>
          <a:p>
            <a:pPr marL="0" indent="0">
              <a:buNone/>
            </a:pPr>
            <a:br>
              <a:rPr lang="en-US" dirty="0"/>
            </a:br>
            <a:endParaRPr lang="en-US" dirty="0"/>
          </a:p>
          <a:p>
            <a:endParaRPr lang="en-US" dirty="0"/>
          </a:p>
        </p:txBody>
      </p:sp>
      <p:sp>
        <p:nvSpPr>
          <p:cNvPr id="4" name="Content Placeholder 2">
            <a:extLst>
              <a:ext uri="{FF2B5EF4-FFF2-40B4-BE49-F238E27FC236}">
                <a16:creationId xmlns:a16="http://schemas.microsoft.com/office/drawing/2014/main" id="{7A9A00B6-DE1F-634D-A0F5-869BF94901AD}"/>
              </a:ext>
            </a:extLst>
          </p:cNvPr>
          <p:cNvSpPr txBox="1">
            <a:spLocks/>
          </p:cNvSpPr>
          <p:nvPr/>
        </p:nvSpPr>
        <p:spPr>
          <a:xfrm>
            <a:off x="546296" y="1025181"/>
            <a:ext cx="10603333" cy="109797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Develop an improved suite of atmospheric physics suitable for various science applications using low-resolution E3SM V3 (12km – 100km)</a:t>
            </a:r>
          </a:p>
        </p:txBody>
      </p:sp>
      <p:sp>
        <p:nvSpPr>
          <p:cNvPr id="5" name="Content Placeholder 2">
            <a:extLst>
              <a:ext uri="{FF2B5EF4-FFF2-40B4-BE49-F238E27FC236}">
                <a16:creationId xmlns:a16="http://schemas.microsoft.com/office/drawing/2014/main" id="{A3BDFA40-3471-6D44-BBCB-5C6E0A9228E9}"/>
              </a:ext>
            </a:extLst>
          </p:cNvPr>
          <p:cNvSpPr txBox="1">
            <a:spLocks/>
          </p:cNvSpPr>
          <p:nvPr/>
        </p:nvSpPr>
        <p:spPr>
          <a:xfrm>
            <a:off x="690895" y="5500631"/>
            <a:ext cx="8011917" cy="705394"/>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2000" b="0" i="1" u="none" strike="noStrike" kern="1200" cap="none" spc="0" normalizeH="0" baseline="0" noProof="0" dirty="0">
                <a:ln>
                  <a:noFill/>
                </a:ln>
                <a:solidFill>
                  <a:srgbClr val="C00000"/>
                </a:solidFill>
                <a:effectLst/>
                <a:uLnTx/>
                <a:uFillTx/>
                <a:latin typeface="Arial"/>
                <a:ea typeface="+mn-ea"/>
                <a:cs typeface="Arial"/>
              </a:rPr>
              <a:t>The development will address the combined problems of scientific accuracy, scale-awareness, and computational efficiency</a:t>
            </a:r>
            <a:endParaRPr kumimoji="0" lang="en-US" sz="2400" b="0" i="1" u="none" strike="noStrike" kern="1200" cap="none" spc="0" normalizeH="0" baseline="0" noProof="0" dirty="0">
              <a:ln>
                <a:noFill/>
              </a:ln>
              <a:solidFill>
                <a:srgbClr val="C00000"/>
              </a:solidFill>
              <a:effectLst/>
              <a:uLnTx/>
              <a:uFillTx/>
              <a:latin typeface="Arial"/>
              <a:ea typeface="+mn-ea"/>
              <a:cs typeface="Arial"/>
            </a:endParaRPr>
          </a:p>
        </p:txBody>
      </p:sp>
      <p:pic>
        <p:nvPicPr>
          <p:cNvPr id="36" name="Picture 35">
            <a:extLst>
              <a:ext uri="{FF2B5EF4-FFF2-40B4-BE49-F238E27FC236}">
                <a16:creationId xmlns:a16="http://schemas.microsoft.com/office/drawing/2014/main" id="{AD44E803-260F-3B43-BB73-CC3606DC5E2F}"/>
              </a:ext>
            </a:extLst>
          </p:cNvPr>
          <p:cNvPicPr>
            <a:picLocks noChangeAspect="1"/>
          </p:cNvPicPr>
          <p:nvPr/>
        </p:nvPicPr>
        <p:blipFill>
          <a:blip r:embed="rId3"/>
          <a:stretch>
            <a:fillRect/>
          </a:stretch>
        </p:blipFill>
        <p:spPr>
          <a:xfrm>
            <a:off x="8343902" y="1920768"/>
            <a:ext cx="3544916" cy="4008338"/>
          </a:xfrm>
          <a:prstGeom prst="rect">
            <a:avLst/>
          </a:prstGeom>
        </p:spPr>
      </p:pic>
    </p:spTree>
    <p:extLst>
      <p:ext uri="{BB962C8B-B14F-4D97-AF65-F5344CB8AC3E}">
        <p14:creationId xmlns:p14="http://schemas.microsoft.com/office/powerpoint/2010/main" val="4279497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518929" y="403727"/>
            <a:ext cx="6376546" cy="809277"/>
          </a:xfrm>
        </p:spPr>
        <p:txBody>
          <a:bodyPr/>
          <a:lstStyle/>
          <a:p>
            <a:pPr>
              <a:spcBef>
                <a:spcPts val="0"/>
              </a:spcBef>
            </a:pPr>
            <a:r>
              <a:rPr lang="en-US" sz="3200" dirty="0">
                <a:solidFill>
                  <a:schemeClr val="tx2"/>
                </a:solidFill>
                <a:latin typeface="Arial" panose="020B0604020202020204" pitchFamily="34" charset="0"/>
                <a:cs typeface="Arial" panose="020B0604020202020204" pitchFamily="34" charset="0"/>
              </a:rPr>
              <a:t>New Treatment for Stratospheric Sulfate Aerosols</a:t>
            </a: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183067" y="1327057"/>
            <a:ext cx="11825866" cy="1756565"/>
          </a:xfrm>
        </p:spPr>
        <p:txBody>
          <a:bodyPr/>
          <a:lstStyle/>
          <a:p>
            <a:r>
              <a:rPr lang="en-US" sz="2800" dirty="0">
                <a:latin typeface="Arial" panose="020B0604020202020204" pitchFamily="34" charset="0"/>
                <a:cs typeface="Arial" panose="020B0604020202020204" pitchFamily="34" charset="0"/>
              </a:rPr>
              <a:t>Outline of project</a:t>
            </a:r>
            <a:endParaRPr lang="en-US" sz="2000" dirty="0">
              <a:latin typeface="Arial" panose="020B0604020202020204" pitchFamily="34" charset="0"/>
              <a:cs typeface="Arial" panose="020B0604020202020204" pitchFamily="34" charset="0"/>
            </a:endParaRPr>
          </a:p>
          <a:p>
            <a:pPr lvl="1"/>
            <a:r>
              <a:rPr lang="en-US" dirty="0">
                <a:latin typeface="Arial" panose="020B0604020202020204" pitchFamily="34" charset="0"/>
                <a:ea typeface="Calibri" charset="0"/>
                <a:cs typeface="Arial" panose="020B0604020202020204" pitchFamily="34" charset="0"/>
              </a:rPr>
              <a:t>Improve the representation of the stratospheric sulfate aerosols in E3SMv1</a:t>
            </a:r>
          </a:p>
          <a:p>
            <a:pPr lvl="1"/>
            <a:r>
              <a:rPr lang="en-US" altLang="en-US" dirty="0">
                <a:latin typeface="Arial" panose="020B0604020202020204" pitchFamily="34" charset="0"/>
                <a:cs typeface="Arial" panose="020B0604020202020204" pitchFamily="34" charset="0"/>
              </a:rPr>
              <a:t>Add stratospheric sulfate aerosol modes with specific standard deviations and size ranges </a:t>
            </a:r>
          </a:p>
          <a:p>
            <a:pPr lvl="1"/>
            <a:r>
              <a:rPr lang="en-US" altLang="en-US" dirty="0">
                <a:latin typeface="Arial" panose="020B0604020202020204" pitchFamily="34" charset="0"/>
                <a:cs typeface="Arial" panose="020B0604020202020204" pitchFamily="34" charset="0"/>
              </a:rPr>
              <a:t>Add necessary chemistry in the stratosphere to better representing SO</a:t>
            </a:r>
            <a:r>
              <a:rPr lang="en-US" altLang="en-US" baseline="-25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 oxidation process</a:t>
            </a:r>
          </a:p>
          <a:p>
            <a:pPr lvl="1"/>
            <a:r>
              <a:rPr lang="en-US" altLang="en-US" dirty="0">
                <a:latin typeface="Arial" panose="020B0604020202020204" pitchFamily="34" charset="0"/>
                <a:cs typeface="Arial" panose="020B0604020202020204" pitchFamily="34" charset="0"/>
              </a:rPr>
              <a:t>Optimize configuration to maximum computing </a:t>
            </a:r>
            <a:r>
              <a:rPr lang="en-US" altLang="en-US" dirty="0" err="1">
                <a:latin typeface="Arial" panose="020B0604020202020204" pitchFamily="34" charset="0"/>
                <a:cs typeface="Arial" panose="020B0604020202020204" pitchFamily="34" charset="0"/>
              </a:rPr>
              <a:t>esfficiency</a:t>
            </a:r>
            <a:endParaRPr lang="en-US" altLang="en-US" dirty="0">
              <a:latin typeface="Arial" panose="020B0604020202020204" pitchFamily="34" charset="0"/>
              <a:cs typeface="Arial" panose="020B0604020202020204" pitchFamily="34" charset="0"/>
            </a:endParaRPr>
          </a:p>
          <a:p>
            <a:pPr lvl="1"/>
            <a:endParaRPr lang="en-US" sz="2800" i="1" dirty="0">
              <a:solidFill>
                <a:srgbClr val="FF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DC75A7A-50B0-424D-988C-48661E071071}"/>
              </a:ext>
            </a:extLst>
          </p:cNvPr>
          <p:cNvSpPr txBox="1"/>
          <p:nvPr/>
        </p:nvSpPr>
        <p:spPr>
          <a:xfrm>
            <a:off x="8015777" y="403727"/>
            <a:ext cx="3526649" cy="646331"/>
          </a:xfrm>
          <a:prstGeom prst="rect">
            <a:avLst/>
          </a:prstGeom>
          <a:noFill/>
        </p:spPr>
        <p:txBody>
          <a:bodyPr wrap="square" rtlCol="0">
            <a:spAutoFit/>
          </a:bodyPr>
          <a:lstStyle/>
          <a:p>
            <a:pPr defTabSz="457200">
              <a:defRPr/>
            </a:pPr>
            <a:r>
              <a:rPr lang="en-US" b="1" dirty="0" err="1">
                <a:solidFill>
                  <a:srgbClr val="4F81BD"/>
                </a:solidFill>
                <a:latin typeface="Arial" panose="020B0604020202020204" pitchFamily="34" charset="0"/>
                <a:cs typeface="Arial" panose="020B0604020202020204" pitchFamily="34" charset="0"/>
              </a:rPr>
              <a:t>Ziming</a:t>
            </a:r>
            <a:r>
              <a:rPr lang="en-US" b="1" dirty="0">
                <a:solidFill>
                  <a:srgbClr val="4F81BD"/>
                </a:solidFill>
                <a:latin typeface="Arial" panose="020B0604020202020204" pitchFamily="34" charset="0"/>
                <a:cs typeface="Arial" panose="020B0604020202020204" pitchFamily="34" charset="0"/>
              </a:rPr>
              <a:t> </a:t>
            </a:r>
            <a:r>
              <a:rPr lang="en-US" b="1" dirty="0" err="1">
                <a:solidFill>
                  <a:srgbClr val="4F81BD"/>
                </a:solidFill>
                <a:latin typeface="Arial" panose="020B0604020202020204" pitchFamily="34" charset="0"/>
                <a:cs typeface="Arial" panose="020B0604020202020204" pitchFamily="34" charset="0"/>
              </a:rPr>
              <a:t>Ke</a:t>
            </a:r>
            <a:r>
              <a:rPr lang="en-US" b="1" dirty="0">
                <a:solidFill>
                  <a:srgbClr val="4F81BD"/>
                </a:solidFill>
                <a:latin typeface="Arial" panose="020B0604020202020204" pitchFamily="34" charset="0"/>
                <a:cs typeface="Arial" panose="020B0604020202020204" pitchFamily="34" charset="0"/>
              </a:rPr>
              <a:t>, Xiaohong Liu (PI)</a:t>
            </a:r>
          </a:p>
          <a:p>
            <a:pPr defTabSz="457200">
              <a:defRPr/>
            </a:pPr>
            <a:r>
              <a:rPr lang="en-US" b="1" dirty="0">
                <a:solidFill>
                  <a:srgbClr val="4F81BD"/>
                </a:solidFill>
                <a:latin typeface="Arial" panose="020B0604020202020204" pitchFamily="34" charset="0"/>
                <a:cs typeface="Arial" panose="020B0604020202020204" pitchFamily="34" charset="0"/>
              </a:rPr>
              <a:t>Texas A&amp;M University</a:t>
            </a:r>
          </a:p>
        </p:txBody>
      </p:sp>
      <p:sp>
        <p:nvSpPr>
          <p:cNvPr id="12" name="Content Placeholder 2">
            <a:extLst>
              <a:ext uri="{FF2B5EF4-FFF2-40B4-BE49-F238E27FC236}">
                <a16:creationId xmlns:a16="http://schemas.microsoft.com/office/drawing/2014/main" id="{1D68D65A-E043-244B-BC51-04A2891EF9C5}"/>
              </a:ext>
            </a:extLst>
          </p:cNvPr>
          <p:cNvSpPr txBox="1">
            <a:spLocks/>
          </p:cNvSpPr>
          <p:nvPr/>
        </p:nvSpPr>
        <p:spPr>
          <a:xfrm>
            <a:off x="120457" y="3362010"/>
            <a:ext cx="12284290" cy="1617244"/>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sz="2800" dirty="0">
                <a:solidFill>
                  <a:prstClr val="black"/>
                </a:solidFill>
                <a:latin typeface="Arial" panose="020B0604020202020204" pitchFamily="34" charset="0"/>
                <a:cs typeface="Arial" panose="020B0604020202020204" pitchFamily="34" charset="0"/>
              </a:rPr>
              <a:t>Summary of Accomplishments (Oct. 1, 2018 - Oct. 15, 2019)</a:t>
            </a:r>
            <a:endParaRPr lang="en-US" sz="2000" dirty="0">
              <a:solidFill>
                <a:prstClr val="black"/>
              </a:solidFill>
              <a:latin typeface="Arial" panose="020B0604020202020204" pitchFamily="34" charset="0"/>
              <a:cs typeface="Arial" panose="020B0604020202020204" pitchFamily="34" charset="0"/>
            </a:endParaRPr>
          </a:p>
          <a:p>
            <a:pPr lvl="1">
              <a:buClr>
                <a:srgbClr val="4F81BD">
                  <a:lumMod val="75000"/>
                </a:srgbClr>
              </a:buClr>
              <a:defRPr/>
            </a:pPr>
            <a:r>
              <a:rPr lang="en-US" altLang="en-US" dirty="0">
                <a:solidFill>
                  <a:prstClr val="black"/>
                </a:solidFill>
                <a:latin typeface="Arial" panose="020B0604020202020204" pitchFamily="34" charset="0"/>
                <a:cs typeface="Arial" panose="020B0604020202020204" pitchFamily="34" charset="0"/>
              </a:rPr>
              <a:t>Implemented three stratospheric sulfate aerosol modes compatible with simple chemistry in E3SMv1.</a:t>
            </a:r>
          </a:p>
          <a:p>
            <a:pPr lvl="1">
              <a:buClr>
                <a:srgbClr val="4F81BD">
                  <a:lumMod val="75000"/>
                </a:srgbClr>
              </a:buClr>
              <a:defRPr/>
            </a:pPr>
            <a:r>
              <a:rPr lang="en-US" altLang="en-US" dirty="0">
                <a:solidFill>
                  <a:prstClr val="black"/>
                </a:solidFill>
                <a:latin typeface="Arial" panose="020B0604020202020204" pitchFamily="34" charset="0"/>
                <a:cs typeface="Arial" panose="020B0604020202020204" pitchFamily="34" charset="0"/>
              </a:rPr>
              <a:t>It significantly improved the lifetime and burden of sulfate aerosols in the upper troposphere and stratosphere.</a:t>
            </a:r>
          </a:p>
          <a:p>
            <a:pPr lvl="1">
              <a:buClr>
                <a:srgbClr val="4F81BD">
                  <a:lumMod val="75000"/>
                </a:srgbClr>
              </a:buClr>
              <a:defRPr/>
            </a:pPr>
            <a:r>
              <a:rPr lang="en-US" altLang="en-US" dirty="0">
                <a:solidFill>
                  <a:prstClr val="black"/>
                </a:solidFill>
                <a:latin typeface="Arial" panose="020B0604020202020204" pitchFamily="34" charset="0"/>
                <a:cs typeface="Arial" panose="020B0604020202020204" pitchFamily="34" charset="0"/>
              </a:rPr>
              <a:t>Prepared the emissions for explosive volcano eruptions. </a:t>
            </a:r>
          </a:p>
        </p:txBody>
      </p:sp>
      <p:sp>
        <p:nvSpPr>
          <p:cNvPr id="13" name="Content Placeholder 2">
            <a:extLst>
              <a:ext uri="{FF2B5EF4-FFF2-40B4-BE49-F238E27FC236}">
                <a16:creationId xmlns:a16="http://schemas.microsoft.com/office/drawing/2014/main" id="{7CE51351-343F-714B-B0CA-3C47E9910475}"/>
              </a:ext>
            </a:extLst>
          </p:cNvPr>
          <p:cNvSpPr txBox="1">
            <a:spLocks/>
          </p:cNvSpPr>
          <p:nvPr/>
        </p:nvSpPr>
        <p:spPr>
          <a:xfrm>
            <a:off x="183067" y="5257643"/>
            <a:ext cx="8646513" cy="80458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sz="2800" dirty="0">
                <a:solidFill>
                  <a:prstClr val="black"/>
                </a:solidFill>
                <a:latin typeface="Arial" panose="020B0604020202020204" pitchFamily="34" charset="0"/>
                <a:cs typeface="Arial" panose="020B0604020202020204" pitchFamily="34" charset="0"/>
              </a:rPr>
              <a:t>Summary of Issues (difficulties)</a:t>
            </a:r>
            <a:endParaRPr lang="en-US" sz="2000" dirty="0">
              <a:solidFill>
                <a:prstClr val="black"/>
              </a:solidFill>
              <a:latin typeface="Arial" panose="020B0604020202020204" pitchFamily="34" charset="0"/>
              <a:cs typeface="Arial" panose="020B0604020202020204" pitchFamily="34" charset="0"/>
            </a:endParaRPr>
          </a:p>
          <a:p>
            <a:pPr lvl="1">
              <a:buClr>
                <a:srgbClr val="4F81BD">
                  <a:lumMod val="75000"/>
                </a:srgbClr>
              </a:buClr>
              <a:defRPr/>
            </a:pPr>
            <a:r>
              <a:rPr lang="en-US" i="1" dirty="0">
                <a:solidFill>
                  <a:srgbClr val="FF0000"/>
                </a:solidFill>
                <a:latin typeface="Arial" panose="020B0604020202020204" pitchFamily="34" charset="0"/>
                <a:cs typeface="Arial" panose="020B0604020202020204" pitchFamily="34" charset="0"/>
              </a:rPr>
              <a:t>Need computing time for sensitivity tests</a:t>
            </a:r>
          </a:p>
          <a:p>
            <a:pPr>
              <a:buClr>
                <a:srgbClr val="4F81BD">
                  <a:lumMod val="75000"/>
                </a:srgbClr>
              </a:buClr>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543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210064" y="160775"/>
            <a:ext cx="9625914" cy="584775"/>
          </a:xfrm>
        </p:spPr>
        <p:txBody>
          <a:bodyPr/>
          <a:lstStyle/>
          <a:p>
            <a:pPr>
              <a:spcBef>
                <a:spcPts val="0"/>
              </a:spcBef>
            </a:pPr>
            <a:r>
              <a:rPr lang="en-US" sz="2800" dirty="0"/>
              <a:t>  Schematic of Stratosphere Sulfate Modes</a:t>
            </a:r>
          </a:p>
        </p:txBody>
      </p:sp>
      <p:sp>
        <p:nvSpPr>
          <p:cNvPr id="10" name="TextBox 9">
            <a:extLst>
              <a:ext uri="{FF2B5EF4-FFF2-40B4-BE49-F238E27FC236}">
                <a16:creationId xmlns:a16="http://schemas.microsoft.com/office/drawing/2014/main" id="{9D570CB6-8781-E44E-84E4-3D11A3FBCEDD}"/>
              </a:ext>
            </a:extLst>
          </p:cNvPr>
          <p:cNvSpPr txBox="1"/>
          <p:nvPr/>
        </p:nvSpPr>
        <p:spPr>
          <a:xfrm>
            <a:off x="8180831" y="1225970"/>
            <a:ext cx="3606314" cy="4524315"/>
          </a:xfrm>
          <a:prstGeom prst="rect">
            <a:avLst/>
          </a:prstGeom>
          <a:noFill/>
        </p:spPr>
        <p:txBody>
          <a:bodyPr wrap="square" rtlCol="0">
            <a:spAutoFit/>
          </a:bodyPr>
          <a:lstStyle/>
          <a:p>
            <a:pPr marL="285750" indent="-285750" defTabSz="457200">
              <a:buFont typeface="Wingdings" pitchFamily="2" charset="2"/>
              <a:buChar char="v"/>
              <a:defRPr/>
            </a:pPr>
            <a:r>
              <a:rPr lang="en-US" dirty="0">
                <a:solidFill>
                  <a:prstClr val="black"/>
                </a:solidFill>
                <a:latin typeface="Arial Narrow" panose="020B0604020202020204" pitchFamily="34" charset="0"/>
                <a:cs typeface="Arial Narrow" panose="020B0604020202020204" pitchFamily="34" charset="0"/>
              </a:rPr>
              <a:t>The importance of stratospheric sulfate modes and microphysical processes is under testing. Unnecessary modes and processes will be merged.</a:t>
            </a:r>
          </a:p>
          <a:p>
            <a:pPr defTabSz="457200">
              <a:defRPr/>
            </a:pPr>
            <a:endParaRPr lang="en-US" dirty="0">
              <a:solidFill>
                <a:prstClr val="black"/>
              </a:solidFill>
              <a:latin typeface="Arial Narrow" panose="020B0604020202020204" pitchFamily="34" charset="0"/>
              <a:cs typeface="Arial Narrow" panose="020B0604020202020204" pitchFamily="34" charset="0"/>
            </a:endParaRPr>
          </a:p>
          <a:p>
            <a:pPr marL="285750" indent="-285750" defTabSz="457200">
              <a:buFont typeface="Wingdings" pitchFamily="2" charset="2"/>
              <a:buChar char="v"/>
              <a:defRPr/>
            </a:pPr>
            <a:r>
              <a:rPr lang="en-US" dirty="0">
                <a:solidFill>
                  <a:prstClr val="black"/>
                </a:solidFill>
                <a:latin typeface="Arial Narrow" panose="020B0604020202020204" pitchFamily="34" charset="0"/>
                <a:cs typeface="Arial Narrow" panose="020B0604020202020204" pitchFamily="34" charset="0"/>
              </a:rPr>
              <a:t>The OCS chemistry will be added into TS1 chemistry package to better represent background SO</a:t>
            </a:r>
            <a:r>
              <a:rPr lang="en-US" baseline="-25000" dirty="0">
                <a:solidFill>
                  <a:prstClr val="black"/>
                </a:solidFill>
                <a:latin typeface="Arial Narrow" panose="020B0604020202020204" pitchFamily="34" charset="0"/>
                <a:cs typeface="Arial Narrow" panose="020B0604020202020204" pitchFamily="34" charset="0"/>
              </a:rPr>
              <a:t>2</a:t>
            </a:r>
            <a:r>
              <a:rPr lang="en-US" dirty="0">
                <a:solidFill>
                  <a:prstClr val="black"/>
                </a:solidFill>
                <a:latin typeface="Arial Narrow" panose="020B0604020202020204" pitchFamily="34" charset="0"/>
                <a:cs typeface="Arial Narrow" panose="020B0604020202020204" pitchFamily="34" charset="0"/>
              </a:rPr>
              <a:t> evolution in the stratosphere.</a:t>
            </a:r>
          </a:p>
          <a:p>
            <a:pPr marL="285750" indent="-285750" defTabSz="457200">
              <a:buFont typeface="Wingdings" pitchFamily="2" charset="2"/>
              <a:buChar char="v"/>
              <a:defRPr/>
            </a:pPr>
            <a:endParaRPr lang="en-US" dirty="0">
              <a:solidFill>
                <a:prstClr val="black"/>
              </a:solidFill>
              <a:latin typeface="Arial Narrow" panose="020B0604020202020204" pitchFamily="34" charset="0"/>
              <a:cs typeface="Arial Narrow" panose="020B0604020202020204" pitchFamily="34" charset="0"/>
            </a:endParaRPr>
          </a:p>
          <a:p>
            <a:pPr marL="285750" indent="-285750" defTabSz="457200">
              <a:buFont typeface="Wingdings" pitchFamily="2" charset="2"/>
              <a:buChar char="v"/>
              <a:defRPr/>
            </a:pPr>
            <a:r>
              <a:rPr lang="en-US" dirty="0">
                <a:solidFill>
                  <a:prstClr val="black"/>
                </a:solidFill>
                <a:latin typeface="Arial Narrow" panose="020B0604020202020204" pitchFamily="34" charset="0"/>
                <a:cs typeface="Arial Narrow" panose="020B0604020202020204" pitchFamily="34" charset="0"/>
              </a:rPr>
              <a:t>The goal is to simulate stratosphere sulfate evolution under short-term volcano eruptions and long-term OCS oxidation scenarios.</a:t>
            </a:r>
          </a:p>
          <a:p>
            <a:pPr marL="285750" indent="-285750" defTabSz="457200">
              <a:buFont typeface="Wingdings" pitchFamily="2" charset="2"/>
              <a:buChar char="v"/>
              <a:defRPr/>
            </a:pPr>
            <a:endParaRPr lang="en-US" dirty="0">
              <a:solidFill>
                <a:prstClr val="black"/>
              </a:solidFill>
              <a:latin typeface="Arial Narrow" panose="020B0604020202020204" pitchFamily="34" charset="0"/>
              <a:cs typeface="Arial Narrow" panose="020B0604020202020204" pitchFamily="34" charset="0"/>
            </a:endParaRPr>
          </a:p>
        </p:txBody>
      </p:sp>
      <p:grpSp>
        <p:nvGrpSpPr>
          <p:cNvPr id="70" name="Group 69">
            <a:extLst>
              <a:ext uri="{FF2B5EF4-FFF2-40B4-BE49-F238E27FC236}">
                <a16:creationId xmlns:a16="http://schemas.microsoft.com/office/drawing/2014/main" id="{723CB187-5E4E-3C4C-B30D-A27F4C9CD084}"/>
              </a:ext>
            </a:extLst>
          </p:cNvPr>
          <p:cNvGrpSpPr/>
          <p:nvPr/>
        </p:nvGrpSpPr>
        <p:grpSpPr>
          <a:xfrm>
            <a:off x="325131" y="975375"/>
            <a:ext cx="7583556" cy="4907250"/>
            <a:chOff x="129209" y="280976"/>
            <a:chExt cx="7583556" cy="4907250"/>
          </a:xfrm>
        </p:grpSpPr>
        <p:sp>
          <p:nvSpPr>
            <p:cNvPr id="71" name="TextBox 70">
              <a:extLst>
                <a:ext uri="{FF2B5EF4-FFF2-40B4-BE49-F238E27FC236}">
                  <a16:creationId xmlns:a16="http://schemas.microsoft.com/office/drawing/2014/main" id="{8F3F7E30-30C4-4947-9314-C1565AA19880}"/>
                </a:ext>
              </a:extLst>
            </p:cNvPr>
            <p:cNvSpPr txBox="1"/>
            <p:nvPr/>
          </p:nvSpPr>
          <p:spPr>
            <a:xfrm>
              <a:off x="198781" y="2220846"/>
              <a:ext cx="7513983" cy="2967380"/>
            </a:xfrm>
            <a:prstGeom prst="rect">
              <a:avLst/>
            </a:prstGeom>
            <a:noFill/>
            <a:ln w="41275">
              <a:solidFill>
                <a:srgbClr val="0036F4"/>
              </a:solidFill>
            </a:ln>
          </p:spPr>
          <p:txBody>
            <a:bodyPr wrap="square" rtlCol="0">
              <a:spAutoFit/>
            </a:bodyPr>
            <a:lstStyle/>
            <a:p>
              <a:endParaRPr lang="en-US" dirty="0"/>
            </a:p>
          </p:txBody>
        </p:sp>
        <p:sp>
          <p:nvSpPr>
            <p:cNvPr id="72" name="TextBox 71">
              <a:extLst>
                <a:ext uri="{FF2B5EF4-FFF2-40B4-BE49-F238E27FC236}">
                  <a16:creationId xmlns:a16="http://schemas.microsoft.com/office/drawing/2014/main" id="{F313B710-0B20-E541-A291-29BDD139D138}"/>
                </a:ext>
              </a:extLst>
            </p:cNvPr>
            <p:cNvSpPr txBox="1"/>
            <p:nvPr/>
          </p:nvSpPr>
          <p:spPr>
            <a:xfrm>
              <a:off x="198782" y="310978"/>
              <a:ext cx="7513983" cy="1840852"/>
            </a:xfrm>
            <a:prstGeom prst="rect">
              <a:avLst/>
            </a:prstGeom>
            <a:noFill/>
            <a:ln w="41275">
              <a:solidFill>
                <a:srgbClr val="FF0000"/>
              </a:solidFill>
            </a:ln>
          </p:spPr>
          <p:txBody>
            <a:bodyPr wrap="square" rtlCol="0">
              <a:spAutoFit/>
            </a:bodyPr>
            <a:lstStyle/>
            <a:p>
              <a:endParaRPr lang="en-US" dirty="0"/>
            </a:p>
          </p:txBody>
        </p:sp>
        <p:sp>
          <p:nvSpPr>
            <p:cNvPr id="73" name="TextBox 72">
              <a:extLst>
                <a:ext uri="{FF2B5EF4-FFF2-40B4-BE49-F238E27FC236}">
                  <a16:creationId xmlns:a16="http://schemas.microsoft.com/office/drawing/2014/main" id="{E7559F73-BA53-B14F-8D7B-F5D219787941}"/>
                </a:ext>
              </a:extLst>
            </p:cNvPr>
            <p:cNvSpPr txBox="1"/>
            <p:nvPr/>
          </p:nvSpPr>
          <p:spPr>
            <a:xfrm>
              <a:off x="1885120" y="2449314"/>
              <a:ext cx="1149632" cy="1077218"/>
            </a:xfrm>
            <a:prstGeom prst="rect">
              <a:avLst/>
            </a:prstGeom>
            <a:noFill/>
            <a:ln>
              <a:solidFill>
                <a:schemeClr val="tx1"/>
              </a:solidFill>
            </a:ln>
          </p:spPr>
          <p:txBody>
            <a:bodyPr wrap="square" rtlCol="0">
              <a:spAutoFit/>
            </a:bodyPr>
            <a:lstStyle/>
            <a:p>
              <a:pPr algn="ctr"/>
              <a:r>
                <a:rPr lang="en-US" sz="1600" u="sng" dirty="0">
                  <a:latin typeface="Times New Roman" panose="02020603050405020304" pitchFamily="18" charset="0"/>
                  <a:cs typeface="Times New Roman" panose="02020603050405020304" pitchFamily="18" charset="0"/>
                </a:rPr>
                <a:t>Aitken</a:t>
              </a:r>
            </a:p>
            <a:p>
              <a:r>
                <a:rPr lang="en-US" sz="1200" dirty="0">
                  <a:latin typeface="Times New Roman" panose="02020603050405020304" pitchFamily="18" charset="0"/>
                  <a:cs typeface="Times New Roman" panose="02020603050405020304" pitchFamily="18" charset="0"/>
                </a:rPr>
                <a:t>number</a:t>
              </a:r>
            </a:p>
            <a:p>
              <a:r>
                <a:rPr lang="en-US" sz="1200" dirty="0">
                  <a:latin typeface="Times New Roman" panose="02020603050405020304" pitchFamily="18" charset="0"/>
                  <a:cs typeface="Times New Roman" panose="02020603050405020304" pitchFamily="18" charset="0"/>
                </a:rPr>
                <a:t>sulfate</a:t>
              </a:r>
            </a:p>
            <a:p>
              <a:r>
                <a:rPr lang="en-US" sz="1200" dirty="0">
                  <a:latin typeface="Times New Roman" panose="02020603050405020304" pitchFamily="18" charset="0"/>
                  <a:cs typeface="Times New Roman" panose="02020603050405020304" pitchFamily="18" charset="0"/>
                </a:rPr>
                <a:t>secondary OM</a:t>
              </a:r>
            </a:p>
            <a:p>
              <a:r>
                <a:rPr lang="en-US" sz="1200" dirty="0">
                  <a:latin typeface="Times New Roman" panose="02020603050405020304" pitchFamily="18" charset="0"/>
                  <a:cs typeface="Times New Roman" panose="02020603050405020304" pitchFamily="18" charset="0"/>
                </a:rPr>
                <a:t>sea salt</a:t>
              </a:r>
            </a:p>
          </p:txBody>
        </p:sp>
        <p:sp>
          <p:nvSpPr>
            <p:cNvPr id="74" name="TextBox 73">
              <a:extLst>
                <a:ext uri="{FF2B5EF4-FFF2-40B4-BE49-F238E27FC236}">
                  <a16:creationId xmlns:a16="http://schemas.microsoft.com/office/drawing/2014/main" id="{B352EEB7-D912-E344-85BF-AFD34B893CC0}"/>
                </a:ext>
              </a:extLst>
            </p:cNvPr>
            <p:cNvSpPr txBox="1"/>
            <p:nvPr/>
          </p:nvSpPr>
          <p:spPr>
            <a:xfrm>
              <a:off x="3629740" y="2422326"/>
              <a:ext cx="1687696" cy="1631216"/>
            </a:xfrm>
            <a:prstGeom prst="rect">
              <a:avLst/>
            </a:prstGeom>
            <a:noFill/>
            <a:ln>
              <a:solidFill>
                <a:schemeClr val="tx1"/>
              </a:solidFill>
            </a:ln>
          </p:spPr>
          <p:txBody>
            <a:bodyPr wrap="square" rtlCol="0">
              <a:spAutoFit/>
            </a:bodyPr>
            <a:lstStyle/>
            <a:p>
              <a:pPr algn="ctr"/>
              <a:r>
                <a:rPr lang="en-US" sz="1600" u="sng" dirty="0">
                  <a:latin typeface="Times New Roman" panose="02020603050405020304" pitchFamily="18" charset="0"/>
                  <a:cs typeface="Times New Roman" panose="02020603050405020304" pitchFamily="18" charset="0"/>
                </a:rPr>
                <a:t>Accumulation</a:t>
              </a:r>
            </a:p>
            <a:p>
              <a:r>
                <a:rPr lang="en-US" sz="1200" dirty="0">
                  <a:latin typeface="Times New Roman" panose="02020603050405020304" pitchFamily="18" charset="0"/>
                  <a:cs typeface="Times New Roman" panose="02020603050405020304" pitchFamily="18" charset="0"/>
                </a:rPr>
                <a:t>number</a:t>
              </a:r>
            </a:p>
            <a:p>
              <a:r>
                <a:rPr lang="en-US" sz="1200" dirty="0">
                  <a:latin typeface="Times New Roman" panose="02020603050405020304" pitchFamily="18" charset="0"/>
                  <a:cs typeface="Times New Roman" panose="02020603050405020304" pitchFamily="18" charset="0"/>
                </a:rPr>
                <a:t>Sulfate</a:t>
              </a:r>
            </a:p>
            <a:p>
              <a:r>
                <a:rPr lang="en-US" sz="1200" dirty="0">
                  <a:latin typeface="Times New Roman" panose="02020603050405020304" pitchFamily="18" charset="0"/>
                  <a:cs typeface="Times New Roman" panose="02020603050405020304" pitchFamily="18" charset="0"/>
                </a:rPr>
                <a:t>primary OM</a:t>
              </a:r>
            </a:p>
            <a:p>
              <a:r>
                <a:rPr lang="en-US" sz="1200" dirty="0">
                  <a:latin typeface="Times New Roman" panose="02020603050405020304" pitchFamily="18" charset="0"/>
                  <a:cs typeface="Times New Roman" panose="02020603050405020304" pitchFamily="18" charset="0"/>
                </a:rPr>
                <a:t>secondary OM</a:t>
              </a:r>
            </a:p>
            <a:p>
              <a:r>
                <a:rPr lang="en-US" sz="1200" dirty="0">
                  <a:latin typeface="Times New Roman" panose="02020603050405020304" pitchFamily="18" charset="0"/>
                  <a:cs typeface="Times New Roman" panose="02020603050405020304" pitchFamily="18" charset="0"/>
                </a:rPr>
                <a:t>BC</a:t>
              </a:r>
            </a:p>
            <a:p>
              <a:r>
                <a:rPr lang="en-US" sz="1200" dirty="0">
                  <a:latin typeface="Times New Roman" panose="02020603050405020304" pitchFamily="18" charset="0"/>
                  <a:cs typeface="Times New Roman" panose="02020603050405020304" pitchFamily="18" charset="0"/>
                </a:rPr>
                <a:t>sea salt</a:t>
              </a:r>
            </a:p>
            <a:p>
              <a:r>
                <a:rPr lang="en-US" sz="1200" dirty="0">
                  <a:latin typeface="Times New Roman" panose="02020603050405020304" pitchFamily="18" charset="0"/>
                  <a:cs typeface="Times New Roman" panose="02020603050405020304" pitchFamily="18" charset="0"/>
                </a:rPr>
                <a:t>soil dust</a:t>
              </a:r>
            </a:p>
          </p:txBody>
        </p:sp>
        <p:sp>
          <p:nvSpPr>
            <p:cNvPr id="75" name="TextBox 74">
              <a:extLst>
                <a:ext uri="{FF2B5EF4-FFF2-40B4-BE49-F238E27FC236}">
                  <a16:creationId xmlns:a16="http://schemas.microsoft.com/office/drawing/2014/main" id="{5AF27A7B-0940-B746-ACE8-984B0A8A8862}"/>
                </a:ext>
              </a:extLst>
            </p:cNvPr>
            <p:cNvSpPr txBox="1"/>
            <p:nvPr/>
          </p:nvSpPr>
          <p:spPr>
            <a:xfrm>
              <a:off x="5709647" y="2388810"/>
              <a:ext cx="1818861" cy="1631216"/>
            </a:xfrm>
            <a:prstGeom prst="rect">
              <a:avLst/>
            </a:prstGeom>
            <a:noFill/>
            <a:ln>
              <a:solidFill>
                <a:schemeClr val="tx1"/>
              </a:solidFill>
            </a:ln>
          </p:spPr>
          <p:txBody>
            <a:bodyPr wrap="square" rtlCol="0">
              <a:spAutoFit/>
            </a:bodyPr>
            <a:lstStyle/>
            <a:p>
              <a:pPr algn="ctr"/>
              <a:r>
                <a:rPr lang="en-US" sz="1600" u="sng" dirty="0">
                  <a:latin typeface="Times New Roman" panose="02020603050405020304" pitchFamily="18" charset="0"/>
                  <a:cs typeface="Times New Roman" panose="02020603050405020304" pitchFamily="18" charset="0"/>
                </a:rPr>
                <a:t>Coarse</a:t>
              </a:r>
            </a:p>
            <a:p>
              <a:r>
                <a:rPr lang="en-US" sz="1200" dirty="0">
                  <a:latin typeface="Times New Roman" panose="02020603050405020304" pitchFamily="18" charset="0"/>
                  <a:cs typeface="Times New Roman" panose="02020603050405020304" pitchFamily="18" charset="0"/>
                </a:rPr>
                <a:t>number</a:t>
              </a:r>
            </a:p>
            <a:p>
              <a:r>
                <a:rPr lang="en-US" sz="1200" dirty="0">
                  <a:latin typeface="Times New Roman" panose="02020603050405020304" pitchFamily="18" charset="0"/>
                  <a:cs typeface="Times New Roman" panose="02020603050405020304" pitchFamily="18" charset="0"/>
                </a:rPr>
                <a:t>Sulfate</a:t>
              </a:r>
            </a:p>
            <a:p>
              <a:r>
                <a:rPr lang="en-US" sz="1200" dirty="0">
                  <a:latin typeface="Times New Roman" panose="02020603050405020304" pitchFamily="18" charset="0"/>
                  <a:cs typeface="Times New Roman" panose="02020603050405020304" pitchFamily="18" charset="0"/>
                </a:rPr>
                <a:t>primary OM</a:t>
              </a:r>
            </a:p>
            <a:p>
              <a:r>
                <a:rPr lang="en-US" sz="1200" dirty="0">
                  <a:latin typeface="Times New Roman" panose="02020603050405020304" pitchFamily="18" charset="0"/>
                  <a:cs typeface="Times New Roman" panose="02020603050405020304" pitchFamily="18" charset="0"/>
                </a:rPr>
                <a:t>secondary OM</a:t>
              </a:r>
            </a:p>
            <a:p>
              <a:r>
                <a:rPr lang="en-US" sz="1200" dirty="0">
                  <a:latin typeface="Times New Roman" panose="02020603050405020304" pitchFamily="18" charset="0"/>
                  <a:cs typeface="Times New Roman" panose="02020603050405020304" pitchFamily="18" charset="0"/>
                </a:rPr>
                <a:t>BC</a:t>
              </a:r>
            </a:p>
            <a:p>
              <a:r>
                <a:rPr lang="en-US" sz="1200" dirty="0">
                  <a:latin typeface="Times New Roman" panose="02020603050405020304" pitchFamily="18" charset="0"/>
                  <a:cs typeface="Times New Roman" panose="02020603050405020304" pitchFamily="18" charset="0"/>
                </a:rPr>
                <a:t>sea salt</a:t>
              </a:r>
            </a:p>
            <a:p>
              <a:r>
                <a:rPr lang="en-US" sz="1200" dirty="0">
                  <a:latin typeface="Times New Roman" panose="02020603050405020304" pitchFamily="18" charset="0"/>
                  <a:cs typeface="Times New Roman" panose="02020603050405020304" pitchFamily="18" charset="0"/>
                </a:rPr>
                <a:t>soil dust</a:t>
              </a:r>
            </a:p>
          </p:txBody>
        </p:sp>
        <p:sp>
          <p:nvSpPr>
            <p:cNvPr id="76" name="TextBox 75">
              <a:extLst>
                <a:ext uri="{FF2B5EF4-FFF2-40B4-BE49-F238E27FC236}">
                  <a16:creationId xmlns:a16="http://schemas.microsoft.com/office/drawing/2014/main" id="{72197784-5C31-934A-8CD3-28B96C52FE1F}"/>
                </a:ext>
              </a:extLst>
            </p:cNvPr>
            <p:cNvSpPr txBox="1"/>
            <p:nvPr/>
          </p:nvSpPr>
          <p:spPr>
            <a:xfrm>
              <a:off x="1838070" y="4190013"/>
              <a:ext cx="1570384" cy="892552"/>
            </a:xfrm>
            <a:prstGeom prst="rect">
              <a:avLst/>
            </a:prstGeom>
            <a:noFill/>
            <a:ln>
              <a:solidFill>
                <a:schemeClr val="tx1"/>
              </a:solidFill>
            </a:ln>
          </p:spPr>
          <p:txBody>
            <a:bodyPr wrap="square" rtlCol="0">
              <a:spAutoFit/>
            </a:bodyPr>
            <a:lstStyle/>
            <a:p>
              <a:pPr algn="ctr"/>
              <a:r>
                <a:rPr lang="en-US" sz="1600" u="sng" dirty="0">
                  <a:latin typeface="Times New Roman" panose="02020603050405020304" pitchFamily="18" charset="0"/>
                  <a:cs typeface="Times New Roman" panose="02020603050405020304" pitchFamily="18" charset="0"/>
                </a:rPr>
                <a:t>Primary Carbon</a:t>
              </a:r>
            </a:p>
            <a:p>
              <a:r>
                <a:rPr lang="en-US" sz="1200" dirty="0">
                  <a:latin typeface="Times New Roman" panose="02020603050405020304" pitchFamily="18" charset="0"/>
                  <a:cs typeface="Times New Roman" panose="02020603050405020304" pitchFamily="18" charset="0"/>
                </a:rPr>
                <a:t>number</a:t>
              </a:r>
            </a:p>
            <a:p>
              <a:r>
                <a:rPr lang="en-US" sz="1200" dirty="0">
                  <a:latin typeface="Times New Roman" panose="02020603050405020304" pitchFamily="18" charset="0"/>
                  <a:cs typeface="Times New Roman" panose="02020603050405020304" pitchFamily="18" charset="0"/>
                </a:rPr>
                <a:t>Primary OM</a:t>
              </a:r>
            </a:p>
            <a:p>
              <a:r>
                <a:rPr lang="en-US" sz="1200" dirty="0">
                  <a:latin typeface="Times New Roman" panose="02020603050405020304" pitchFamily="18" charset="0"/>
                  <a:cs typeface="Times New Roman" panose="02020603050405020304" pitchFamily="18" charset="0"/>
                </a:rPr>
                <a:t>BC</a:t>
              </a:r>
            </a:p>
          </p:txBody>
        </p:sp>
        <p:sp>
          <p:nvSpPr>
            <p:cNvPr id="77" name="Right Arrow 76">
              <a:extLst>
                <a:ext uri="{FF2B5EF4-FFF2-40B4-BE49-F238E27FC236}">
                  <a16:creationId xmlns:a16="http://schemas.microsoft.com/office/drawing/2014/main" id="{DBAC93DC-E8E0-7C4C-8CC2-EC0C6B5E5CEE}"/>
                </a:ext>
              </a:extLst>
            </p:cNvPr>
            <p:cNvSpPr/>
            <p:nvPr/>
          </p:nvSpPr>
          <p:spPr>
            <a:xfrm>
              <a:off x="3084448" y="2876427"/>
              <a:ext cx="520146" cy="32799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a:extLst>
                <a:ext uri="{FF2B5EF4-FFF2-40B4-BE49-F238E27FC236}">
                  <a16:creationId xmlns:a16="http://schemas.microsoft.com/office/drawing/2014/main" id="{6DFF7D03-6A45-DC45-8C84-78D5F1D92AE6}"/>
                </a:ext>
              </a:extLst>
            </p:cNvPr>
            <p:cNvSpPr/>
            <p:nvPr/>
          </p:nvSpPr>
          <p:spPr>
            <a:xfrm rot="19620717">
              <a:off x="3429977" y="4135188"/>
              <a:ext cx="520146" cy="32799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3ABCA8B3-F0A5-DA4D-990B-A929CD7B37FF}"/>
                </a:ext>
              </a:extLst>
            </p:cNvPr>
            <p:cNvSpPr txBox="1"/>
            <p:nvPr/>
          </p:nvSpPr>
          <p:spPr>
            <a:xfrm>
              <a:off x="2401957" y="3574050"/>
              <a:ext cx="1570383"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coagulation </a:t>
              </a:r>
            </a:p>
            <a:p>
              <a:r>
                <a:rPr lang="en-US" sz="1400" dirty="0">
                  <a:latin typeface="Times New Roman" panose="02020603050405020304" pitchFamily="18" charset="0"/>
                  <a:cs typeface="Times New Roman" panose="02020603050405020304" pitchFamily="18" charset="0"/>
                </a:rPr>
                <a:t>condensation</a:t>
              </a:r>
            </a:p>
          </p:txBody>
        </p:sp>
        <p:sp>
          <p:nvSpPr>
            <p:cNvPr id="80" name="TextBox 79">
              <a:extLst>
                <a:ext uri="{FF2B5EF4-FFF2-40B4-BE49-F238E27FC236}">
                  <a16:creationId xmlns:a16="http://schemas.microsoft.com/office/drawing/2014/main" id="{1BF91BCD-7C66-3543-9B22-DBC3957D1DE2}"/>
                </a:ext>
              </a:extLst>
            </p:cNvPr>
            <p:cNvSpPr txBox="1"/>
            <p:nvPr/>
          </p:nvSpPr>
          <p:spPr>
            <a:xfrm>
              <a:off x="1888434" y="1041411"/>
              <a:ext cx="1073428" cy="892552"/>
            </a:xfrm>
            <a:prstGeom prst="rect">
              <a:avLst/>
            </a:prstGeom>
            <a:noFill/>
            <a:ln>
              <a:solidFill>
                <a:schemeClr val="tx1"/>
              </a:solidFill>
            </a:ln>
          </p:spPr>
          <p:txBody>
            <a:bodyPr wrap="square" rtlCol="0">
              <a:spAutoFit/>
            </a:bodyPr>
            <a:lstStyle/>
            <a:p>
              <a:pPr algn="ctr"/>
              <a:r>
                <a:rPr lang="en-US" sz="1600" u="sng" dirty="0" err="1">
                  <a:latin typeface="Times New Roman" panose="02020603050405020304" pitchFamily="18" charset="0"/>
                  <a:cs typeface="Times New Roman" panose="02020603050405020304" pitchFamily="18" charset="0"/>
                </a:rPr>
                <a:t>Aitken_S</a:t>
              </a:r>
              <a:endParaRPr lang="en-US" sz="1600" u="sng"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number</a:t>
              </a:r>
            </a:p>
            <a:p>
              <a:r>
                <a:rPr lang="en-US" sz="1200" dirty="0">
                  <a:latin typeface="Times New Roman" panose="02020603050405020304" pitchFamily="18" charset="0"/>
                  <a:cs typeface="Times New Roman" panose="02020603050405020304" pitchFamily="18" charset="0"/>
                </a:rPr>
                <a:t>Sulfate</a:t>
              </a:r>
            </a:p>
            <a:p>
              <a:r>
                <a:rPr lang="en-US" sz="1200" dirty="0">
                  <a:latin typeface="Times New Roman" panose="02020603050405020304" pitchFamily="18" charset="0"/>
                  <a:cs typeface="Times New Roman" panose="02020603050405020304" pitchFamily="18" charset="0"/>
                </a:rPr>
                <a:t>modified std </a:t>
              </a:r>
            </a:p>
          </p:txBody>
        </p:sp>
        <p:sp>
          <p:nvSpPr>
            <p:cNvPr id="81" name="TextBox 80">
              <a:extLst>
                <a:ext uri="{FF2B5EF4-FFF2-40B4-BE49-F238E27FC236}">
                  <a16:creationId xmlns:a16="http://schemas.microsoft.com/office/drawing/2014/main" id="{044AAD5C-1455-3644-B310-B3AB9B4BB634}"/>
                </a:ext>
              </a:extLst>
            </p:cNvPr>
            <p:cNvSpPr txBox="1"/>
            <p:nvPr/>
          </p:nvSpPr>
          <p:spPr>
            <a:xfrm>
              <a:off x="3558611" y="1055277"/>
              <a:ext cx="1786707" cy="892552"/>
            </a:xfrm>
            <a:prstGeom prst="rect">
              <a:avLst/>
            </a:prstGeom>
            <a:noFill/>
            <a:ln>
              <a:solidFill>
                <a:schemeClr val="tx1"/>
              </a:solidFill>
            </a:ln>
          </p:spPr>
          <p:txBody>
            <a:bodyPr wrap="square" rtlCol="0">
              <a:spAutoFit/>
            </a:bodyPr>
            <a:lstStyle/>
            <a:p>
              <a:pPr algn="ctr"/>
              <a:r>
                <a:rPr lang="en-US" sz="1600" u="sng" dirty="0" err="1">
                  <a:latin typeface="Times New Roman" panose="02020603050405020304" pitchFamily="18" charset="0"/>
                  <a:cs typeface="Times New Roman" panose="02020603050405020304" pitchFamily="18" charset="0"/>
                </a:rPr>
                <a:t>Accumulation_S</a:t>
              </a:r>
              <a:endParaRPr lang="en-US" sz="1600" u="sng"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number</a:t>
              </a:r>
            </a:p>
            <a:p>
              <a:r>
                <a:rPr lang="en-US" sz="1200" dirty="0">
                  <a:latin typeface="Times New Roman" panose="02020603050405020304" pitchFamily="18" charset="0"/>
                  <a:cs typeface="Times New Roman" panose="02020603050405020304" pitchFamily="18" charset="0"/>
                </a:rPr>
                <a:t>Sulfate</a:t>
              </a:r>
            </a:p>
            <a:p>
              <a:r>
                <a:rPr lang="en-US" sz="1200" dirty="0">
                  <a:latin typeface="Times New Roman" panose="02020603050405020304" pitchFamily="18" charset="0"/>
                  <a:cs typeface="Times New Roman" panose="02020603050405020304" pitchFamily="18" charset="0"/>
                </a:rPr>
                <a:t>modified std &amp; size range</a:t>
              </a:r>
            </a:p>
          </p:txBody>
        </p:sp>
        <p:sp>
          <p:nvSpPr>
            <p:cNvPr id="82" name="TextBox 81">
              <a:extLst>
                <a:ext uri="{FF2B5EF4-FFF2-40B4-BE49-F238E27FC236}">
                  <a16:creationId xmlns:a16="http://schemas.microsoft.com/office/drawing/2014/main" id="{86E6380F-5D2E-0E4C-B5C3-FEC1E32918EC}"/>
                </a:ext>
              </a:extLst>
            </p:cNvPr>
            <p:cNvSpPr txBox="1"/>
            <p:nvPr/>
          </p:nvSpPr>
          <p:spPr>
            <a:xfrm>
              <a:off x="5749404" y="1055277"/>
              <a:ext cx="1818861" cy="892552"/>
            </a:xfrm>
            <a:prstGeom prst="rect">
              <a:avLst/>
            </a:prstGeom>
            <a:noFill/>
            <a:ln>
              <a:solidFill>
                <a:schemeClr val="tx1"/>
              </a:solidFill>
            </a:ln>
          </p:spPr>
          <p:txBody>
            <a:bodyPr wrap="square" rtlCol="0">
              <a:spAutoFit/>
            </a:bodyPr>
            <a:lstStyle/>
            <a:p>
              <a:pPr algn="ctr"/>
              <a:r>
                <a:rPr lang="en-US" sz="1600" u="sng" dirty="0" err="1">
                  <a:latin typeface="Times New Roman" panose="02020603050405020304" pitchFamily="18" charset="0"/>
                  <a:cs typeface="Times New Roman" panose="02020603050405020304" pitchFamily="18" charset="0"/>
                </a:rPr>
                <a:t>Coarse_S</a:t>
              </a:r>
              <a:endParaRPr lang="en-US" sz="1600" u="sng"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number</a:t>
              </a:r>
            </a:p>
            <a:p>
              <a:r>
                <a:rPr lang="en-US" sz="1200" dirty="0">
                  <a:latin typeface="Times New Roman" panose="02020603050405020304" pitchFamily="18" charset="0"/>
                  <a:cs typeface="Times New Roman" panose="02020603050405020304" pitchFamily="18" charset="0"/>
                </a:rPr>
                <a:t>Sulfate</a:t>
              </a:r>
            </a:p>
            <a:p>
              <a:r>
                <a:rPr lang="en-US" sz="1200" dirty="0">
                  <a:latin typeface="Times New Roman" panose="02020603050405020304" pitchFamily="18" charset="0"/>
                  <a:cs typeface="Times New Roman" panose="02020603050405020304" pitchFamily="18" charset="0"/>
                </a:rPr>
                <a:t>modified std &amp; size range</a:t>
              </a:r>
            </a:p>
          </p:txBody>
        </p:sp>
        <p:sp>
          <p:nvSpPr>
            <p:cNvPr id="83" name="TextBox 82">
              <a:extLst>
                <a:ext uri="{FF2B5EF4-FFF2-40B4-BE49-F238E27FC236}">
                  <a16:creationId xmlns:a16="http://schemas.microsoft.com/office/drawing/2014/main" id="{CAA38FCC-4C14-BC4F-803C-A01F46B587D2}"/>
                </a:ext>
              </a:extLst>
            </p:cNvPr>
            <p:cNvSpPr txBox="1"/>
            <p:nvPr/>
          </p:nvSpPr>
          <p:spPr>
            <a:xfrm>
              <a:off x="5543141" y="4636289"/>
              <a:ext cx="2131521" cy="461665"/>
            </a:xfrm>
            <a:prstGeom prst="rect">
              <a:avLst/>
            </a:prstGeom>
            <a:noFill/>
          </p:spPr>
          <p:txBody>
            <a:bodyPr wrap="square" rtlCol="0">
              <a:spAutoFit/>
            </a:bodyPr>
            <a:lstStyle/>
            <a:p>
              <a:r>
                <a:rPr lang="en-US" sz="2400" b="1" dirty="0">
                  <a:solidFill>
                    <a:srgbClr val="0036F4"/>
                  </a:solidFill>
                  <a:latin typeface="Times New Roman" panose="02020603050405020304" pitchFamily="18" charset="0"/>
                  <a:cs typeface="Times New Roman" panose="02020603050405020304" pitchFamily="18" charset="0"/>
                </a:rPr>
                <a:t>Troposphere</a:t>
              </a:r>
            </a:p>
          </p:txBody>
        </p:sp>
        <p:sp>
          <p:nvSpPr>
            <p:cNvPr id="84" name="TextBox 83">
              <a:extLst>
                <a:ext uri="{FF2B5EF4-FFF2-40B4-BE49-F238E27FC236}">
                  <a16:creationId xmlns:a16="http://schemas.microsoft.com/office/drawing/2014/main" id="{285F75BD-B26A-A24C-A2C1-6CBF5A96DE21}"/>
                </a:ext>
              </a:extLst>
            </p:cNvPr>
            <p:cNvSpPr txBox="1"/>
            <p:nvPr/>
          </p:nvSpPr>
          <p:spPr>
            <a:xfrm>
              <a:off x="129209" y="280976"/>
              <a:ext cx="229262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Stratosphere</a:t>
              </a:r>
            </a:p>
          </p:txBody>
        </p:sp>
        <p:sp>
          <p:nvSpPr>
            <p:cNvPr id="85" name="TextBox 84">
              <a:extLst>
                <a:ext uri="{FF2B5EF4-FFF2-40B4-BE49-F238E27FC236}">
                  <a16:creationId xmlns:a16="http://schemas.microsoft.com/office/drawing/2014/main" id="{FD772243-1E4B-7340-B53A-B845C136F534}"/>
                </a:ext>
              </a:extLst>
            </p:cNvPr>
            <p:cNvSpPr txBox="1"/>
            <p:nvPr/>
          </p:nvSpPr>
          <p:spPr>
            <a:xfrm>
              <a:off x="1885119" y="2009266"/>
              <a:ext cx="4880113" cy="369332"/>
            </a:xfrm>
            <a:prstGeom prst="rect">
              <a:avLst/>
            </a:prstGeom>
            <a:solidFill>
              <a:schemeClr val="bg1"/>
            </a:solidFill>
          </p:spPr>
          <p:txBody>
            <a:bodyPr wrap="square" rtlCol="0">
              <a:spAutoFit/>
            </a:bodyPr>
            <a:lstStyle/>
            <a:p>
              <a:pPr algn="ctr"/>
              <a:r>
                <a:rPr lang="en-US" dirty="0"/>
                <a:t>Tropopause</a:t>
              </a:r>
            </a:p>
          </p:txBody>
        </p:sp>
        <p:sp>
          <p:nvSpPr>
            <p:cNvPr id="86" name="TextBox 85">
              <a:extLst>
                <a:ext uri="{FF2B5EF4-FFF2-40B4-BE49-F238E27FC236}">
                  <a16:creationId xmlns:a16="http://schemas.microsoft.com/office/drawing/2014/main" id="{0721315F-5A7B-A549-A86E-7E9EB5B0D5CB}"/>
                </a:ext>
              </a:extLst>
            </p:cNvPr>
            <p:cNvSpPr txBox="1"/>
            <p:nvPr/>
          </p:nvSpPr>
          <p:spPr>
            <a:xfrm>
              <a:off x="2769705" y="501339"/>
              <a:ext cx="1570383"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coagulation </a:t>
              </a:r>
            </a:p>
            <a:p>
              <a:r>
                <a:rPr lang="en-US" sz="1400" dirty="0">
                  <a:latin typeface="Times New Roman" panose="02020603050405020304" pitchFamily="18" charset="0"/>
                  <a:cs typeface="Times New Roman" panose="02020603050405020304" pitchFamily="18" charset="0"/>
                </a:rPr>
                <a:t>condensation</a:t>
              </a:r>
            </a:p>
          </p:txBody>
        </p:sp>
        <p:sp>
          <p:nvSpPr>
            <p:cNvPr id="87" name="TextBox 86">
              <a:extLst>
                <a:ext uri="{FF2B5EF4-FFF2-40B4-BE49-F238E27FC236}">
                  <a16:creationId xmlns:a16="http://schemas.microsoft.com/office/drawing/2014/main" id="{2B4BD887-5EE8-B741-813D-A3F0A95DC183}"/>
                </a:ext>
              </a:extLst>
            </p:cNvPr>
            <p:cNvSpPr txBox="1"/>
            <p:nvPr/>
          </p:nvSpPr>
          <p:spPr>
            <a:xfrm>
              <a:off x="418119" y="1186138"/>
              <a:ext cx="157038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H</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SO</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nucleation</a:t>
              </a:r>
            </a:p>
          </p:txBody>
        </p:sp>
        <p:sp>
          <p:nvSpPr>
            <p:cNvPr id="88" name="Right Arrow 87">
              <a:extLst>
                <a:ext uri="{FF2B5EF4-FFF2-40B4-BE49-F238E27FC236}">
                  <a16:creationId xmlns:a16="http://schemas.microsoft.com/office/drawing/2014/main" id="{6B74936A-FBBF-F642-9873-C4600EFC3491}"/>
                </a:ext>
              </a:extLst>
            </p:cNvPr>
            <p:cNvSpPr/>
            <p:nvPr/>
          </p:nvSpPr>
          <p:spPr>
            <a:xfrm>
              <a:off x="407504" y="1481064"/>
              <a:ext cx="1279903" cy="17728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02C24A5-DEF9-0043-A0DC-A18669E9B240}"/>
                </a:ext>
              </a:extLst>
            </p:cNvPr>
            <p:cNvSpPr txBox="1"/>
            <p:nvPr/>
          </p:nvSpPr>
          <p:spPr>
            <a:xfrm>
              <a:off x="5002314" y="725932"/>
              <a:ext cx="157038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condensation</a:t>
              </a:r>
            </a:p>
          </p:txBody>
        </p:sp>
        <p:sp>
          <p:nvSpPr>
            <p:cNvPr id="90" name="Left-Right Arrow 89">
              <a:extLst>
                <a:ext uri="{FF2B5EF4-FFF2-40B4-BE49-F238E27FC236}">
                  <a16:creationId xmlns:a16="http://schemas.microsoft.com/office/drawing/2014/main" id="{994710C9-A2ED-5E4D-AEA5-8AE0410A04CC}"/>
                </a:ext>
              </a:extLst>
            </p:cNvPr>
            <p:cNvSpPr/>
            <p:nvPr/>
          </p:nvSpPr>
          <p:spPr>
            <a:xfrm>
              <a:off x="3073926" y="1393087"/>
              <a:ext cx="395912" cy="216932"/>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Left-Right Arrow 90">
              <a:extLst>
                <a:ext uri="{FF2B5EF4-FFF2-40B4-BE49-F238E27FC236}">
                  <a16:creationId xmlns:a16="http://schemas.microsoft.com/office/drawing/2014/main" id="{A05FF286-57D0-D945-8408-7BC20DB3349C}"/>
                </a:ext>
              </a:extLst>
            </p:cNvPr>
            <p:cNvSpPr/>
            <p:nvPr/>
          </p:nvSpPr>
          <p:spPr>
            <a:xfrm>
              <a:off x="5374180" y="1397455"/>
              <a:ext cx="336424" cy="23108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12FD442F-4F9B-A845-8279-E2AFAD130992}"/>
              </a:ext>
            </a:extLst>
          </p:cNvPr>
          <p:cNvSpPr txBox="1"/>
          <p:nvPr/>
        </p:nvSpPr>
        <p:spPr>
          <a:xfrm>
            <a:off x="8820262" y="339429"/>
            <a:ext cx="3046607" cy="646331"/>
          </a:xfrm>
          <a:prstGeom prst="rect">
            <a:avLst/>
          </a:prstGeom>
          <a:noFill/>
        </p:spPr>
        <p:txBody>
          <a:bodyPr wrap="square" rtlCol="0">
            <a:spAutoFit/>
          </a:bodyPr>
          <a:lstStyle/>
          <a:p>
            <a:pPr defTabSz="457200">
              <a:defRPr/>
            </a:pPr>
            <a:r>
              <a:rPr lang="en-US" b="1" dirty="0" err="1">
                <a:solidFill>
                  <a:srgbClr val="4F81BD"/>
                </a:solidFill>
                <a:latin typeface="Calibri"/>
              </a:rPr>
              <a:t>Ziming</a:t>
            </a:r>
            <a:r>
              <a:rPr lang="en-US" b="1" dirty="0">
                <a:solidFill>
                  <a:srgbClr val="4F81BD"/>
                </a:solidFill>
                <a:latin typeface="Calibri"/>
              </a:rPr>
              <a:t> </a:t>
            </a:r>
            <a:r>
              <a:rPr lang="en-US" b="1" dirty="0" err="1">
                <a:solidFill>
                  <a:srgbClr val="4F81BD"/>
                </a:solidFill>
                <a:latin typeface="Calibri"/>
              </a:rPr>
              <a:t>Ke</a:t>
            </a:r>
            <a:r>
              <a:rPr lang="en-US" b="1" dirty="0">
                <a:solidFill>
                  <a:srgbClr val="4F81BD"/>
                </a:solidFill>
                <a:latin typeface="Calibri"/>
              </a:rPr>
              <a:t>, Xiaohong Liu (PI)</a:t>
            </a:r>
          </a:p>
          <a:p>
            <a:pPr defTabSz="457200">
              <a:defRPr/>
            </a:pPr>
            <a:r>
              <a:rPr lang="en-US" b="1" dirty="0">
                <a:solidFill>
                  <a:srgbClr val="4F81BD"/>
                </a:solidFill>
                <a:latin typeface="Calibri"/>
              </a:rPr>
              <a:t>Texas A&amp;M University</a:t>
            </a:r>
          </a:p>
        </p:txBody>
      </p:sp>
    </p:spTree>
    <p:extLst>
      <p:ext uri="{BB962C8B-B14F-4D97-AF65-F5344CB8AC3E}">
        <p14:creationId xmlns:p14="http://schemas.microsoft.com/office/powerpoint/2010/main" val="1272613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685615" y="285699"/>
            <a:ext cx="5967351" cy="584775"/>
          </a:xfrm>
        </p:spPr>
        <p:txBody>
          <a:bodyPr/>
          <a:lstStyle/>
          <a:p>
            <a:pPr>
              <a:spcBef>
                <a:spcPts val="0"/>
              </a:spcBef>
            </a:pPr>
            <a:r>
              <a:rPr lang="en-US" sz="3200" dirty="0"/>
              <a:t>Highlight of the Progress</a:t>
            </a:r>
          </a:p>
        </p:txBody>
      </p:sp>
      <p:sp>
        <p:nvSpPr>
          <p:cNvPr id="10" name="TextBox 9">
            <a:extLst>
              <a:ext uri="{FF2B5EF4-FFF2-40B4-BE49-F238E27FC236}">
                <a16:creationId xmlns:a16="http://schemas.microsoft.com/office/drawing/2014/main" id="{9D570CB6-8781-E44E-84E4-3D11A3FBCEDD}"/>
              </a:ext>
            </a:extLst>
          </p:cNvPr>
          <p:cNvSpPr txBox="1"/>
          <p:nvPr/>
        </p:nvSpPr>
        <p:spPr>
          <a:xfrm>
            <a:off x="7983016" y="4338749"/>
            <a:ext cx="3330231" cy="923330"/>
          </a:xfrm>
          <a:prstGeom prst="rect">
            <a:avLst/>
          </a:prstGeom>
          <a:noFill/>
        </p:spPr>
        <p:txBody>
          <a:bodyPr wrap="square" rtlCol="0">
            <a:spAutoFit/>
          </a:bodyPr>
          <a:lstStyle/>
          <a:p>
            <a:pPr defTabSz="457200">
              <a:defRPr/>
            </a:pPr>
            <a:r>
              <a:rPr lang="en-US" dirty="0">
                <a:solidFill>
                  <a:prstClr val="black"/>
                </a:solidFill>
                <a:latin typeface="Arial" panose="020B0604020202020204" pitchFamily="34" charset="0"/>
                <a:cs typeface="Arial" panose="020B0604020202020204" pitchFamily="34" charset="0"/>
              </a:rPr>
              <a:t>Fig. 2. Sulfate mass concentration in three stratosphere sulfate modes.</a:t>
            </a:r>
          </a:p>
        </p:txBody>
      </p:sp>
      <p:sp>
        <p:nvSpPr>
          <p:cNvPr id="14" name="TextBox 13">
            <a:extLst>
              <a:ext uri="{FF2B5EF4-FFF2-40B4-BE49-F238E27FC236}">
                <a16:creationId xmlns:a16="http://schemas.microsoft.com/office/drawing/2014/main" id="{CB9583FB-512A-6B4A-9CC2-4826F5711620}"/>
              </a:ext>
            </a:extLst>
          </p:cNvPr>
          <p:cNvSpPr txBox="1"/>
          <p:nvPr/>
        </p:nvSpPr>
        <p:spPr>
          <a:xfrm>
            <a:off x="685615" y="5165167"/>
            <a:ext cx="6160353" cy="923330"/>
          </a:xfrm>
          <a:prstGeom prst="rect">
            <a:avLst/>
          </a:prstGeom>
          <a:noFill/>
        </p:spPr>
        <p:txBody>
          <a:bodyPr wrap="square" rtlCol="0">
            <a:spAutoFit/>
          </a:bodyPr>
          <a:lstStyle/>
          <a:p>
            <a:pPr defTabSz="457200">
              <a:defRPr/>
            </a:pPr>
            <a:r>
              <a:rPr lang="en-US" dirty="0">
                <a:solidFill>
                  <a:prstClr val="black"/>
                </a:solidFill>
                <a:latin typeface="Arial" panose="020B0604020202020204" pitchFamily="34" charset="0"/>
                <a:cs typeface="Arial" panose="020B0604020202020204" pitchFamily="34" charset="0"/>
              </a:rPr>
              <a:t>Fig. 1. Comparison of sulfate mass concentration in Aitken, accumulation and coarse modes between standard and modified EAMv1 with added sulfate modes.</a:t>
            </a:r>
          </a:p>
        </p:txBody>
      </p:sp>
      <p:pic>
        <p:nvPicPr>
          <p:cNvPr id="22" name="Picture 21" descr="A screenshot of a cell phone&#10;&#10;Description automatically generated">
            <a:extLst>
              <a:ext uri="{FF2B5EF4-FFF2-40B4-BE49-F238E27FC236}">
                <a16:creationId xmlns:a16="http://schemas.microsoft.com/office/drawing/2014/main" id="{35DBAC67-3C5D-CC49-AB78-7E9A4BAD6F0B}"/>
              </a:ext>
            </a:extLst>
          </p:cNvPr>
          <p:cNvPicPr>
            <a:picLocks noChangeAspect="1"/>
          </p:cNvPicPr>
          <p:nvPr/>
        </p:nvPicPr>
        <p:blipFill rotWithShape="1">
          <a:blip r:embed="rId3"/>
          <a:srcRect l="4521" r="22525"/>
          <a:stretch/>
        </p:blipFill>
        <p:spPr>
          <a:xfrm>
            <a:off x="7983016" y="1013434"/>
            <a:ext cx="2952902" cy="3035748"/>
          </a:xfrm>
          <a:prstGeom prst="rect">
            <a:avLst/>
          </a:prstGeom>
        </p:spPr>
      </p:pic>
      <p:sp>
        <p:nvSpPr>
          <p:cNvPr id="13" name="TextBox 12">
            <a:extLst>
              <a:ext uri="{FF2B5EF4-FFF2-40B4-BE49-F238E27FC236}">
                <a16:creationId xmlns:a16="http://schemas.microsoft.com/office/drawing/2014/main" id="{0C686308-B8FB-EA41-9870-2555A8EC0CBF}"/>
              </a:ext>
            </a:extLst>
          </p:cNvPr>
          <p:cNvSpPr txBox="1"/>
          <p:nvPr/>
        </p:nvSpPr>
        <p:spPr>
          <a:xfrm>
            <a:off x="602671" y="1239887"/>
            <a:ext cx="6480386" cy="707886"/>
          </a:xfrm>
          <a:prstGeom prst="rect">
            <a:avLst/>
          </a:prstGeom>
          <a:noFill/>
        </p:spPr>
        <p:txBody>
          <a:bodyPr wrap="square" rtlCol="0">
            <a:spAutoFit/>
          </a:bodyPr>
          <a:lstStyle/>
          <a:p>
            <a:pPr marL="285750" indent="-285750" defTabSz="457200">
              <a:buFont typeface="Wingdings" pitchFamily="2" charset="2"/>
              <a:buChar char="v"/>
              <a:defRPr/>
            </a:pPr>
            <a:r>
              <a:rPr lang="en-US" sz="2000" dirty="0">
                <a:solidFill>
                  <a:prstClr val="black"/>
                </a:solidFill>
                <a:latin typeface="Arial" panose="020B0604020202020204" pitchFamily="34" charset="0"/>
                <a:cs typeface="Arial" panose="020B0604020202020204" pitchFamily="34" charset="0"/>
              </a:rPr>
              <a:t>Increased sulfate aerosol concentration by implementing the stratosphere sulfate modes </a:t>
            </a:r>
          </a:p>
        </p:txBody>
      </p:sp>
      <p:sp>
        <p:nvSpPr>
          <p:cNvPr id="15" name="TextBox 14">
            <a:extLst>
              <a:ext uri="{FF2B5EF4-FFF2-40B4-BE49-F238E27FC236}">
                <a16:creationId xmlns:a16="http://schemas.microsoft.com/office/drawing/2014/main" id="{1E0E83D2-292F-3E4A-9B86-B92B08206706}"/>
              </a:ext>
            </a:extLst>
          </p:cNvPr>
          <p:cNvSpPr txBox="1"/>
          <p:nvPr/>
        </p:nvSpPr>
        <p:spPr>
          <a:xfrm>
            <a:off x="8107516" y="285699"/>
            <a:ext cx="3046607" cy="646331"/>
          </a:xfrm>
          <a:prstGeom prst="rect">
            <a:avLst/>
          </a:prstGeom>
          <a:noFill/>
        </p:spPr>
        <p:txBody>
          <a:bodyPr wrap="square" rtlCol="0">
            <a:spAutoFit/>
          </a:bodyPr>
          <a:lstStyle/>
          <a:p>
            <a:pPr defTabSz="457200">
              <a:defRPr/>
            </a:pPr>
            <a:r>
              <a:rPr lang="en-US" b="1" dirty="0" err="1">
                <a:solidFill>
                  <a:srgbClr val="4F81BD"/>
                </a:solidFill>
                <a:latin typeface="Calibri"/>
              </a:rPr>
              <a:t>Ziming</a:t>
            </a:r>
            <a:r>
              <a:rPr lang="en-US" b="1" dirty="0">
                <a:solidFill>
                  <a:srgbClr val="4F81BD"/>
                </a:solidFill>
                <a:latin typeface="Calibri"/>
              </a:rPr>
              <a:t> </a:t>
            </a:r>
            <a:r>
              <a:rPr lang="en-US" b="1" dirty="0" err="1">
                <a:solidFill>
                  <a:srgbClr val="4F81BD"/>
                </a:solidFill>
                <a:latin typeface="Calibri"/>
              </a:rPr>
              <a:t>Ke</a:t>
            </a:r>
            <a:r>
              <a:rPr lang="en-US" b="1" dirty="0">
                <a:solidFill>
                  <a:srgbClr val="4F81BD"/>
                </a:solidFill>
                <a:latin typeface="Calibri"/>
              </a:rPr>
              <a:t>, Xiaohong Liu (PI)</a:t>
            </a:r>
          </a:p>
          <a:p>
            <a:pPr defTabSz="457200">
              <a:defRPr/>
            </a:pPr>
            <a:r>
              <a:rPr lang="en-US" b="1" dirty="0">
                <a:solidFill>
                  <a:srgbClr val="4F81BD"/>
                </a:solidFill>
                <a:latin typeface="Calibri"/>
              </a:rPr>
              <a:t>Texas A&amp;M University</a:t>
            </a:r>
          </a:p>
        </p:txBody>
      </p:sp>
      <p:grpSp>
        <p:nvGrpSpPr>
          <p:cNvPr id="7" name="Group 6">
            <a:extLst>
              <a:ext uri="{FF2B5EF4-FFF2-40B4-BE49-F238E27FC236}">
                <a16:creationId xmlns:a16="http://schemas.microsoft.com/office/drawing/2014/main" id="{E277CC28-E5F4-A342-BC70-433DAD790F20}"/>
              </a:ext>
            </a:extLst>
          </p:cNvPr>
          <p:cNvGrpSpPr/>
          <p:nvPr/>
        </p:nvGrpSpPr>
        <p:grpSpPr>
          <a:xfrm>
            <a:off x="878753" y="2452764"/>
            <a:ext cx="5581073" cy="2432885"/>
            <a:chOff x="685615" y="2258182"/>
            <a:chExt cx="5581073" cy="2432885"/>
          </a:xfrm>
        </p:grpSpPr>
        <p:pic>
          <p:nvPicPr>
            <p:cNvPr id="4" name="Picture 3" descr="A screenshot of a cell phone&#10;&#10;Description automatically generated">
              <a:extLst>
                <a:ext uri="{FF2B5EF4-FFF2-40B4-BE49-F238E27FC236}">
                  <a16:creationId xmlns:a16="http://schemas.microsoft.com/office/drawing/2014/main" id="{DEFC7D5A-3044-0843-95A6-ADF571EDEF60}"/>
                </a:ext>
              </a:extLst>
            </p:cNvPr>
            <p:cNvPicPr>
              <a:picLocks noChangeAspect="1"/>
            </p:cNvPicPr>
            <p:nvPr/>
          </p:nvPicPr>
          <p:blipFill rotWithShape="1">
            <a:blip r:embed="rId4"/>
            <a:srcRect r="22730"/>
            <a:stretch/>
          </p:blipFill>
          <p:spPr>
            <a:xfrm>
              <a:off x="685615" y="2267907"/>
              <a:ext cx="2496497" cy="242316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720398D-FC20-914A-A98F-483AB18365A0}"/>
                </a:ext>
              </a:extLst>
            </p:cNvPr>
            <p:cNvPicPr>
              <a:picLocks noChangeAspect="1"/>
            </p:cNvPicPr>
            <p:nvPr/>
          </p:nvPicPr>
          <p:blipFill rotWithShape="1">
            <a:blip r:embed="rId5"/>
            <a:srcRect l="4151"/>
            <a:stretch/>
          </p:blipFill>
          <p:spPr>
            <a:xfrm>
              <a:off x="3169920" y="2258182"/>
              <a:ext cx="3096768" cy="2423160"/>
            </a:xfrm>
            <a:prstGeom prst="rect">
              <a:avLst/>
            </a:prstGeom>
          </p:spPr>
        </p:pic>
      </p:grpSp>
      <p:sp>
        <p:nvSpPr>
          <p:cNvPr id="23" name="TextBox 22">
            <a:extLst>
              <a:ext uri="{FF2B5EF4-FFF2-40B4-BE49-F238E27FC236}">
                <a16:creationId xmlns:a16="http://schemas.microsoft.com/office/drawing/2014/main" id="{DCD8AEE9-26C2-204D-A33C-B33E77C6AA0D}"/>
              </a:ext>
            </a:extLst>
          </p:cNvPr>
          <p:cNvSpPr txBox="1"/>
          <p:nvPr/>
        </p:nvSpPr>
        <p:spPr>
          <a:xfrm>
            <a:off x="1944121" y="2438101"/>
            <a:ext cx="869020" cy="369332"/>
          </a:xfrm>
          <a:prstGeom prst="rect">
            <a:avLst/>
          </a:prstGeom>
          <a:noFill/>
        </p:spPr>
        <p:txBody>
          <a:bodyPr wrap="none" rtlCol="0">
            <a:spAutoFit/>
          </a:bodyPr>
          <a:lstStyle/>
          <a:p>
            <a:r>
              <a:rPr lang="en-US" dirty="0"/>
              <a:t>Default</a:t>
            </a:r>
          </a:p>
        </p:txBody>
      </p:sp>
      <p:sp>
        <p:nvSpPr>
          <p:cNvPr id="24" name="TextBox 23">
            <a:extLst>
              <a:ext uri="{FF2B5EF4-FFF2-40B4-BE49-F238E27FC236}">
                <a16:creationId xmlns:a16="http://schemas.microsoft.com/office/drawing/2014/main" id="{5B79F3F3-3DD0-EB4B-A5D2-A01F9BEEF9DC}"/>
              </a:ext>
            </a:extLst>
          </p:cNvPr>
          <p:cNvSpPr txBox="1"/>
          <p:nvPr/>
        </p:nvSpPr>
        <p:spPr>
          <a:xfrm>
            <a:off x="4120532" y="2438101"/>
            <a:ext cx="1039067" cy="369332"/>
          </a:xfrm>
          <a:prstGeom prst="rect">
            <a:avLst/>
          </a:prstGeom>
          <a:noFill/>
        </p:spPr>
        <p:txBody>
          <a:bodyPr wrap="none" rtlCol="0">
            <a:spAutoFit/>
          </a:bodyPr>
          <a:lstStyle/>
          <a:p>
            <a:r>
              <a:rPr lang="en-US" dirty="0"/>
              <a:t>Modified</a:t>
            </a:r>
          </a:p>
        </p:txBody>
      </p:sp>
      <p:sp>
        <p:nvSpPr>
          <p:cNvPr id="21" name="TextBox 20">
            <a:extLst>
              <a:ext uri="{FF2B5EF4-FFF2-40B4-BE49-F238E27FC236}">
                <a16:creationId xmlns:a16="http://schemas.microsoft.com/office/drawing/2014/main" id="{FE07283A-CF38-014D-8AA7-7F013CFDF0CE}"/>
              </a:ext>
            </a:extLst>
          </p:cNvPr>
          <p:cNvSpPr txBox="1"/>
          <p:nvPr/>
        </p:nvSpPr>
        <p:spPr>
          <a:xfrm>
            <a:off x="290101" y="2889623"/>
            <a:ext cx="781561" cy="369332"/>
          </a:xfrm>
          <a:prstGeom prst="rect">
            <a:avLst/>
          </a:prstGeom>
          <a:noFill/>
        </p:spPr>
        <p:txBody>
          <a:bodyPr wrap="none" rtlCol="0">
            <a:spAutoFit/>
          </a:bodyPr>
          <a:lstStyle/>
          <a:p>
            <a:r>
              <a:rPr lang="en-US" dirty="0"/>
              <a:t>Aitken</a:t>
            </a:r>
          </a:p>
        </p:txBody>
      </p:sp>
      <p:sp>
        <p:nvSpPr>
          <p:cNvPr id="26" name="TextBox 25">
            <a:extLst>
              <a:ext uri="{FF2B5EF4-FFF2-40B4-BE49-F238E27FC236}">
                <a16:creationId xmlns:a16="http://schemas.microsoft.com/office/drawing/2014/main" id="{302D1027-AEB2-DF4A-875C-C3E0E84CC0D9}"/>
              </a:ext>
            </a:extLst>
          </p:cNvPr>
          <p:cNvSpPr txBox="1"/>
          <p:nvPr/>
        </p:nvSpPr>
        <p:spPr>
          <a:xfrm>
            <a:off x="241333" y="3456772"/>
            <a:ext cx="819455" cy="369332"/>
          </a:xfrm>
          <a:prstGeom prst="rect">
            <a:avLst/>
          </a:prstGeom>
          <a:noFill/>
        </p:spPr>
        <p:txBody>
          <a:bodyPr wrap="none" rtlCol="0">
            <a:spAutoFit/>
          </a:bodyPr>
          <a:lstStyle/>
          <a:p>
            <a:r>
              <a:rPr lang="en-US" dirty="0" err="1"/>
              <a:t>Accum</a:t>
            </a:r>
            <a:endParaRPr lang="en-US" dirty="0"/>
          </a:p>
        </p:txBody>
      </p:sp>
      <p:sp>
        <p:nvSpPr>
          <p:cNvPr id="27" name="TextBox 26">
            <a:extLst>
              <a:ext uri="{FF2B5EF4-FFF2-40B4-BE49-F238E27FC236}">
                <a16:creationId xmlns:a16="http://schemas.microsoft.com/office/drawing/2014/main" id="{6622B1D0-6337-7A48-945B-EF737374A0F1}"/>
              </a:ext>
            </a:extLst>
          </p:cNvPr>
          <p:cNvSpPr txBox="1"/>
          <p:nvPr/>
        </p:nvSpPr>
        <p:spPr>
          <a:xfrm>
            <a:off x="243643" y="4077850"/>
            <a:ext cx="821892" cy="369332"/>
          </a:xfrm>
          <a:prstGeom prst="rect">
            <a:avLst/>
          </a:prstGeom>
          <a:noFill/>
        </p:spPr>
        <p:txBody>
          <a:bodyPr wrap="none" rtlCol="0">
            <a:spAutoFit/>
          </a:bodyPr>
          <a:lstStyle/>
          <a:p>
            <a:r>
              <a:rPr lang="en-US" dirty="0"/>
              <a:t>Coarse</a:t>
            </a:r>
          </a:p>
        </p:txBody>
      </p:sp>
      <p:sp>
        <p:nvSpPr>
          <p:cNvPr id="3" name="TextBox 2">
            <a:extLst>
              <a:ext uri="{FF2B5EF4-FFF2-40B4-BE49-F238E27FC236}">
                <a16:creationId xmlns:a16="http://schemas.microsoft.com/office/drawing/2014/main" id="{5C206119-79C3-C74E-9836-BCAD6510254E}"/>
              </a:ext>
            </a:extLst>
          </p:cNvPr>
          <p:cNvSpPr txBox="1"/>
          <p:nvPr/>
        </p:nvSpPr>
        <p:spPr>
          <a:xfrm>
            <a:off x="5948147" y="4262516"/>
            <a:ext cx="511679" cy="307777"/>
          </a:xfrm>
          <a:prstGeom prst="rect">
            <a:avLst/>
          </a:prstGeom>
          <a:noFill/>
        </p:spPr>
        <p:txBody>
          <a:bodyPr wrap="none" rtlCol="0">
            <a:spAutoFit/>
          </a:bodyPr>
          <a:lstStyle/>
          <a:p>
            <a:r>
              <a:rPr lang="en-US" sz="1400" dirty="0"/>
              <a:t>g/kg</a:t>
            </a:r>
          </a:p>
        </p:txBody>
      </p:sp>
      <p:sp>
        <p:nvSpPr>
          <p:cNvPr id="17" name="TextBox 16">
            <a:extLst>
              <a:ext uri="{FF2B5EF4-FFF2-40B4-BE49-F238E27FC236}">
                <a16:creationId xmlns:a16="http://schemas.microsoft.com/office/drawing/2014/main" id="{D71C924B-4E04-874E-8C6A-A6C8CF369B92}"/>
              </a:ext>
            </a:extLst>
          </p:cNvPr>
          <p:cNvSpPr txBox="1"/>
          <p:nvPr/>
        </p:nvSpPr>
        <p:spPr>
          <a:xfrm>
            <a:off x="10570947" y="3741405"/>
            <a:ext cx="511679" cy="307777"/>
          </a:xfrm>
          <a:prstGeom prst="rect">
            <a:avLst/>
          </a:prstGeom>
          <a:noFill/>
        </p:spPr>
        <p:txBody>
          <a:bodyPr wrap="none" rtlCol="0">
            <a:spAutoFit/>
          </a:bodyPr>
          <a:lstStyle/>
          <a:p>
            <a:r>
              <a:rPr lang="en-US" sz="1400" dirty="0"/>
              <a:t>g/kg</a:t>
            </a:r>
          </a:p>
        </p:txBody>
      </p:sp>
    </p:spTree>
    <p:extLst>
      <p:ext uri="{BB962C8B-B14F-4D97-AF65-F5344CB8AC3E}">
        <p14:creationId xmlns:p14="http://schemas.microsoft.com/office/powerpoint/2010/main" val="2751345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CEB8-1BAB-0149-9206-EA01052F7AAC}"/>
              </a:ext>
            </a:extLst>
          </p:cNvPr>
          <p:cNvSpPr>
            <a:spLocks noGrp="1"/>
          </p:cNvSpPr>
          <p:nvPr>
            <p:ph type="title"/>
          </p:nvPr>
        </p:nvSpPr>
        <p:spPr>
          <a:xfrm>
            <a:off x="472393" y="172122"/>
            <a:ext cx="7377979" cy="1097280"/>
          </a:xfrm>
        </p:spPr>
        <p:txBody>
          <a:bodyPr/>
          <a:lstStyle/>
          <a:p>
            <a:r>
              <a:rPr lang="en-US" sz="3200" dirty="0"/>
              <a:t>Milestones (past achievements and future plan)</a:t>
            </a:r>
          </a:p>
        </p:txBody>
      </p:sp>
      <p:sp>
        <p:nvSpPr>
          <p:cNvPr id="3" name="Content Placeholder 2">
            <a:extLst>
              <a:ext uri="{FF2B5EF4-FFF2-40B4-BE49-F238E27FC236}">
                <a16:creationId xmlns:a16="http://schemas.microsoft.com/office/drawing/2014/main" id="{7FD9467E-73C4-344A-B215-CAC2E678FD89}"/>
              </a:ext>
            </a:extLst>
          </p:cNvPr>
          <p:cNvSpPr>
            <a:spLocks noGrp="1"/>
          </p:cNvSpPr>
          <p:nvPr>
            <p:ph idx="1"/>
          </p:nvPr>
        </p:nvSpPr>
        <p:spPr>
          <a:xfrm>
            <a:off x="595745" y="1390611"/>
            <a:ext cx="10228774" cy="4787767"/>
          </a:xfrm>
        </p:spPr>
        <p:txBody>
          <a:bodyPr/>
          <a:lstStyle/>
          <a:p>
            <a:r>
              <a:rPr lang="en-US" dirty="0">
                <a:solidFill>
                  <a:schemeClr val="tx1">
                    <a:lumMod val="50000"/>
                    <a:lumOff val="50000"/>
                  </a:schemeClr>
                </a:solidFill>
              </a:rPr>
              <a:t>Oct. – Dec. 2019:</a:t>
            </a:r>
          </a:p>
          <a:p>
            <a:pPr lvl="1" indent="-342900"/>
            <a:r>
              <a:rPr lang="en-US" dirty="0">
                <a:solidFill>
                  <a:schemeClr val="tx1">
                    <a:lumMod val="50000"/>
                    <a:lumOff val="50000"/>
                  </a:schemeClr>
                </a:solidFill>
              </a:rPr>
              <a:t>Couple current stratosphere aerosol modes with TS1 chemistry.</a:t>
            </a:r>
          </a:p>
          <a:p>
            <a:r>
              <a:rPr lang="en-US" dirty="0"/>
              <a:t>Jan.- Mar. 2020:</a:t>
            </a:r>
          </a:p>
          <a:p>
            <a:pPr lvl="1" indent="-342900"/>
            <a:r>
              <a:rPr lang="en-US" dirty="0"/>
              <a:t>Evaluate the performance of implementation under major volcano eruptions and compare with CESM2 simulation.</a:t>
            </a:r>
          </a:p>
          <a:p>
            <a:r>
              <a:rPr lang="en-US" dirty="0"/>
              <a:t>Apr. – Jun. 2020:</a:t>
            </a:r>
          </a:p>
          <a:p>
            <a:pPr lvl="1" indent="-342900"/>
            <a:r>
              <a:rPr lang="en-US" dirty="0"/>
              <a:t>Add OCS chemistry in TS1 and evaluate its long-term impact.</a:t>
            </a:r>
          </a:p>
          <a:p>
            <a:r>
              <a:rPr lang="en-US" dirty="0"/>
              <a:t>Jul. - Sept. 2020:</a:t>
            </a:r>
          </a:p>
          <a:p>
            <a:pPr lvl="1" indent="-342900"/>
            <a:r>
              <a:rPr lang="en-US" dirty="0"/>
              <a:t>Optimize stratospheric aerosol modes and microphysics configuration.</a:t>
            </a:r>
          </a:p>
          <a:p>
            <a:r>
              <a:rPr lang="en-US" dirty="0"/>
              <a:t>Oct. – Dec. 2020:</a:t>
            </a:r>
          </a:p>
          <a:p>
            <a:pPr lvl="1"/>
            <a:r>
              <a:rPr lang="en-US" dirty="0"/>
              <a:t>Write up paper on performance of stratospheric sulfate aerosols in E3SM1.</a:t>
            </a:r>
          </a:p>
        </p:txBody>
      </p:sp>
      <p:sp>
        <p:nvSpPr>
          <p:cNvPr id="6" name="TextBox 5">
            <a:extLst>
              <a:ext uri="{FF2B5EF4-FFF2-40B4-BE49-F238E27FC236}">
                <a16:creationId xmlns:a16="http://schemas.microsoft.com/office/drawing/2014/main" id="{C84DDE25-9558-E84A-8225-36C19DB6676E}"/>
              </a:ext>
            </a:extLst>
          </p:cNvPr>
          <p:cNvSpPr txBox="1"/>
          <p:nvPr/>
        </p:nvSpPr>
        <p:spPr>
          <a:xfrm>
            <a:off x="8673000" y="387234"/>
            <a:ext cx="3046607" cy="584775"/>
          </a:xfrm>
          <a:prstGeom prst="rect">
            <a:avLst/>
          </a:prstGeom>
          <a:noFill/>
        </p:spPr>
        <p:txBody>
          <a:bodyPr wrap="square" rtlCol="0">
            <a:spAutoFit/>
          </a:bodyPr>
          <a:lstStyle/>
          <a:p>
            <a:pPr defTabSz="457200">
              <a:defRPr/>
            </a:pPr>
            <a:r>
              <a:rPr lang="en-US" sz="1600" b="1" dirty="0" err="1">
                <a:solidFill>
                  <a:srgbClr val="4F81BD"/>
                </a:solidFill>
                <a:latin typeface="Calibri"/>
              </a:rPr>
              <a:t>Ziming</a:t>
            </a:r>
            <a:r>
              <a:rPr lang="en-US" sz="1600" b="1" dirty="0">
                <a:solidFill>
                  <a:srgbClr val="4F81BD"/>
                </a:solidFill>
                <a:latin typeface="Calibri"/>
              </a:rPr>
              <a:t> </a:t>
            </a:r>
            <a:r>
              <a:rPr lang="en-US" sz="1600" b="1" dirty="0" err="1">
                <a:solidFill>
                  <a:srgbClr val="4F81BD"/>
                </a:solidFill>
                <a:latin typeface="Calibri"/>
              </a:rPr>
              <a:t>Ke</a:t>
            </a:r>
            <a:r>
              <a:rPr lang="en-US" sz="1600" b="1" dirty="0">
                <a:solidFill>
                  <a:srgbClr val="4F81BD"/>
                </a:solidFill>
                <a:latin typeface="Calibri"/>
              </a:rPr>
              <a:t>, Xiaohong Liu (PI)</a:t>
            </a:r>
          </a:p>
          <a:p>
            <a:pPr defTabSz="457200">
              <a:defRPr/>
            </a:pPr>
            <a:r>
              <a:rPr lang="en-US" sz="1600" b="1" dirty="0">
                <a:solidFill>
                  <a:srgbClr val="4F81BD"/>
                </a:solidFill>
                <a:latin typeface="Calibri"/>
              </a:rPr>
              <a:t>Texas A&amp;M University</a:t>
            </a:r>
          </a:p>
        </p:txBody>
      </p:sp>
    </p:spTree>
    <p:extLst>
      <p:ext uri="{BB962C8B-B14F-4D97-AF65-F5344CB8AC3E}">
        <p14:creationId xmlns:p14="http://schemas.microsoft.com/office/powerpoint/2010/main" val="1066616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355471" y="364023"/>
            <a:ext cx="7968677" cy="809277"/>
          </a:xfrm>
        </p:spPr>
        <p:txBody>
          <a:bodyPr/>
          <a:lstStyle/>
          <a:p>
            <a:pPr>
              <a:spcBef>
                <a:spcPts val="0"/>
              </a:spcBef>
            </a:pPr>
            <a:r>
              <a:rPr lang="en-US" sz="2800" dirty="0">
                <a:solidFill>
                  <a:srgbClr val="FF0000"/>
                </a:solidFill>
              </a:rPr>
              <a:t>Strong sources and sinks govern secondary organic aerosols (SOA) in the E3SM model</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456140" y="1387612"/>
            <a:ext cx="10943377" cy="1756565"/>
          </a:xfrm>
        </p:spPr>
        <p:txBody>
          <a:bodyPr/>
          <a:lstStyle/>
          <a:p>
            <a:r>
              <a:rPr lang="en-US" sz="2000" dirty="0">
                <a:latin typeface="Arial" panose="020B0604020202020204" pitchFamily="34" charset="0"/>
                <a:cs typeface="Arial" panose="020B0604020202020204" pitchFamily="34" charset="0"/>
              </a:rPr>
              <a:t>Outline of project</a:t>
            </a: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ea typeface="Calibri" charset="0"/>
                <a:cs typeface="Arial" panose="020B0604020202020204" pitchFamily="34" charset="0"/>
              </a:rPr>
              <a:t>Add explicit and computationally efficient SOA treatments in E3SM</a:t>
            </a:r>
          </a:p>
          <a:p>
            <a:pPr lvl="1"/>
            <a:r>
              <a:rPr lang="en-US" altLang="en-US" sz="1600" dirty="0">
                <a:latin typeface="Arial" panose="020B0604020202020204" pitchFamily="34" charset="0"/>
                <a:cs typeface="Arial" panose="020B0604020202020204" pitchFamily="34" charset="0"/>
              </a:rPr>
              <a:t>Parameterize complex multigenerational SOA chemistry with minimum number of tracers</a:t>
            </a:r>
          </a:p>
          <a:p>
            <a:pPr lvl="1"/>
            <a:r>
              <a:rPr lang="en-US" altLang="en-US" sz="1600" dirty="0">
                <a:latin typeface="Arial" panose="020B0604020202020204" pitchFamily="34" charset="0"/>
                <a:cs typeface="Arial" panose="020B0604020202020204" pitchFamily="34" charset="0"/>
              </a:rPr>
              <a:t>Conduct sensitivity simulations varying sources and sinks of SOA</a:t>
            </a:r>
          </a:p>
          <a:p>
            <a:pPr lvl="1"/>
            <a:r>
              <a:rPr lang="en-US" altLang="en-US" sz="1600" dirty="0">
                <a:latin typeface="Arial" panose="020B0604020202020204" pitchFamily="34" charset="0"/>
                <a:cs typeface="Arial" panose="020B0604020202020204" pitchFamily="34" charset="0"/>
              </a:rPr>
              <a:t>Evaluate SOA predictions with a suite of surface, aircraft and satellite measurements</a:t>
            </a:r>
          </a:p>
          <a:p>
            <a:pPr lvl="1"/>
            <a:r>
              <a:rPr lang="en-US" altLang="en-US" sz="1600" dirty="0">
                <a:latin typeface="Arial" panose="020B0604020202020204" pitchFamily="34" charset="0"/>
                <a:cs typeface="Arial" panose="020B0604020202020204" pitchFamily="34" charset="0"/>
              </a:rPr>
              <a:t>Determine what SOA processes are essential to reproduce measured SOA horizontal and vertical distributions</a:t>
            </a:r>
          </a:p>
          <a:p>
            <a:pPr lvl="1"/>
            <a:endParaRPr lang="en-US" i="1" dirty="0">
              <a:solidFill>
                <a:srgbClr val="FF0000"/>
              </a:solidFill>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DC75A7A-50B0-424D-988C-48661E071071}"/>
              </a:ext>
            </a:extLst>
          </p:cNvPr>
          <p:cNvSpPr txBox="1"/>
          <p:nvPr/>
        </p:nvSpPr>
        <p:spPr>
          <a:xfrm>
            <a:off x="8108418" y="312657"/>
            <a:ext cx="3824765" cy="646331"/>
          </a:xfrm>
          <a:prstGeom prst="rect">
            <a:avLst/>
          </a:prstGeom>
          <a:noFill/>
        </p:spPr>
        <p:txBody>
          <a:bodyPr wrap="none" rtlCol="0">
            <a:spAutoFit/>
          </a:bodyPr>
          <a:lstStyle/>
          <a:p>
            <a:pPr defTabSz="457200">
              <a:defRPr/>
            </a:pPr>
            <a:r>
              <a:rPr lang="en-US" b="1" dirty="0">
                <a:solidFill>
                  <a:srgbClr val="4F81BD"/>
                </a:solidFill>
                <a:latin typeface="Calibri"/>
              </a:rPr>
              <a:t>Manish Shrivastava</a:t>
            </a:r>
          </a:p>
          <a:p>
            <a:pPr defTabSz="457200">
              <a:defRPr/>
            </a:pPr>
            <a:r>
              <a:rPr lang="en-US" b="1" dirty="0">
                <a:solidFill>
                  <a:srgbClr val="4F81BD"/>
                </a:solidFill>
                <a:latin typeface="Calibri"/>
              </a:rPr>
              <a:t>Pacific Northwest National Laboratory</a:t>
            </a:r>
          </a:p>
        </p:txBody>
      </p:sp>
      <p:sp>
        <p:nvSpPr>
          <p:cNvPr id="12" name="Content Placeholder 2">
            <a:extLst>
              <a:ext uri="{FF2B5EF4-FFF2-40B4-BE49-F238E27FC236}">
                <a16:creationId xmlns:a16="http://schemas.microsoft.com/office/drawing/2014/main" id="{1D68D65A-E043-244B-BC51-04A2891EF9C5}"/>
              </a:ext>
            </a:extLst>
          </p:cNvPr>
          <p:cNvSpPr txBox="1">
            <a:spLocks/>
          </p:cNvSpPr>
          <p:nvPr/>
        </p:nvSpPr>
        <p:spPr>
          <a:xfrm>
            <a:off x="456140" y="3381719"/>
            <a:ext cx="11940725" cy="1617244"/>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sz="2000" dirty="0">
                <a:solidFill>
                  <a:prstClr val="black"/>
                </a:solidFill>
                <a:latin typeface="Arial" panose="020B0604020202020204" pitchFamily="34" charset="0"/>
                <a:cs typeface="Arial" panose="020B0604020202020204" pitchFamily="34" charset="0"/>
              </a:rPr>
              <a:t>Summary of Accomplishments (Oct. 1, 2018 – Nov 13, 2019)</a:t>
            </a:r>
            <a:endParaRPr lang="en-US" altLang="en-US" sz="1600" dirty="0">
              <a:solidFill>
                <a:prstClr val="black"/>
              </a:solidFill>
              <a:latin typeface="Arial" panose="020B0604020202020204" pitchFamily="34" charset="0"/>
              <a:cs typeface="Arial" panose="020B0604020202020204" pitchFamily="34" charset="0"/>
            </a:endParaRPr>
          </a:p>
          <a:p>
            <a:pPr lvl="1">
              <a:buClr>
                <a:srgbClr val="4F81BD">
                  <a:lumMod val="75000"/>
                </a:srgbClr>
              </a:buClr>
              <a:defRPr/>
            </a:pPr>
            <a:r>
              <a:rPr lang="en-US" altLang="en-US" sz="1600" dirty="0">
                <a:solidFill>
                  <a:prstClr val="black"/>
                </a:solidFill>
                <a:latin typeface="Arial" panose="020B0604020202020204" pitchFamily="34" charset="0"/>
                <a:cs typeface="Arial" panose="020B0604020202020204" pitchFamily="34" charset="0"/>
              </a:rPr>
              <a:t>Global model-measurement comparisons denote that both strong sources and sinks of SOA are essential</a:t>
            </a:r>
          </a:p>
          <a:p>
            <a:pPr lvl="1">
              <a:buClr>
                <a:srgbClr val="4F81BD">
                  <a:lumMod val="75000"/>
                </a:srgbClr>
              </a:buClr>
              <a:defRPr/>
            </a:pPr>
            <a:r>
              <a:rPr lang="en-US" altLang="en-US" sz="1600" dirty="0">
                <a:solidFill>
                  <a:prstClr val="black"/>
                </a:solidFill>
                <a:latin typeface="Arial" panose="020B0604020202020204" pitchFamily="34" charset="0"/>
                <a:cs typeface="Arial" panose="020B0604020202020204" pitchFamily="34" charset="0"/>
              </a:rPr>
              <a:t>SOA formation rates varied with chemistry treatments: functionalization-fragmentation branching ratios</a:t>
            </a:r>
          </a:p>
          <a:p>
            <a:pPr lvl="1">
              <a:buClr>
                <a:srgbClr val="4F81BD">
                  <a:lumMod val="75000"/>
                </a:srgbClr>
              </a:buClr>
              <a:defRPr/>
            </a:pPr>
            <a:r>
              <a:rPr lang="en-US" altLang="en-US" sz="1600" dirty="0">
                <a:solidFill>
                  <a:prstClr val="black"/>
                </a:solidFill>
                <a:latin typeface="Arial" panose="020B0604020202020204" pitchFamily="34" charset="0"/>
                <a:cs typeface="Arial" panose="020B0604020202020204" pitchFamily="34" charset="0"/>
              </a:rPr>
              <a:t>Particle-phase photolysis is a key sink needed to reproduce high altitude SOA loadings measured by aircrafts</a:t>
            </a:r>
          </a:p>
          <a:p>
            <a:pPr lvl="1">
              <a:buClr>
                <a:srgbClr val="4F81BD">
                  <a:lumMod val="75000"/>
                </a:srgbClr>
              </a:buClr>
              <a:defRPr/>
            </a:pPr>
            <a:r>
              <a:rPr lang="en-US" altLang="en-US" sz="1600" dirty="0">
                <a:solidFill>
                  <a:prstClr val="black"/>
                </a:solidFill>
                <a:latin typeface="Arial" panose="020B0604020202020204" pitchFamily="34" charset="0"/>
                <a:cs typeface="Arial" panose="020B0604020202020204" pitchFamily="34" charset="0"/>
              </a:rPr>
              <a:t>PD-PI direct radiative forcing of SOA varies between -0.3 to -0.8 W m</a:t>
            </a:r>
            <a:r>
              <a:rPr lang="en-US" altLang="en-US" sz="1600" baseline="30000" dirty="0">
                <a:solidFill>
                  <a:prstClr val="black"/>
                </a:solidFill>
                <a:latin typeface="Arial" panose="020B0604020202020204" pitchFamily="34" charset="0"/>
                <a:cs typeface="Arial" panose="020B0604020202020204" pitchFamily="34" charset="0"/>
              </a:rPr>
              <a:t>-2</a:t>
            </a:r>
            <a:r>
              <a:rPr lang="en-US" altLang="en-US" sz="1600" dirty="0">
                <a:solidFill>
                  <a:prstClr val="black"/>
                </a:solidFill>
                <a:latin typeface="Arial" panose="020B0604020202020204" pitchFamily="34" charset="0"/>
                <a:cs typeface="Arial" panose="020B0604020202020204" pitchFamily="34" charset="0"/>
              </a:rPr>
              <a:t> depending on SOA chemistry treatments</a:t>
            </a:r>
          </a:p>
        </p:txBody>
      </p:sp>
      <p:sp>
        <p:nvSpPr>
          <p:cNvPr id="13" name="Content Placeholder 2">
            <a:extLst>
              <a:ext uri="{FF2B5EF4-FFF2-40B4-BE49-F238E27FC236}">
                <a16:creationId xmlns:a16="http://schemas.microsoft.com/office/drawing/2014/main" id="{7CE51351-343F-714B-B0CA-3C47E9910475}"/>
              </a:ext>
            </a:extLst>
          </p:cNvPr>
          <p:cNvSpPr txBox="1">
            <a:spLocks/>
          </p:cNvSpPr>
          <p:nvPr/>
        </p:nvSpPr>
        <p:spPr>
          <a:xfrm>
            <a:off x="456142" y="5094425"/>
            <a:ext cx="9564659" cy="80458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sz="2000" dirty="0">
                <a:solidFill>
                  <a:prstClr val="black"/>
                </a:solidFill>
                <a:latin typeface="Arial" panose="020B0604020202020204" pitchFamily="34" charset="0"/>
                <a:cs typeface="Arial" panose="020B0604020202020204" pitchFamily="34" charset="0"/>
              </a:rPr>
              <a:t>Summary of Issues (difficulties)</a:t>
            </a:r>
            <a:endParaRPr lang="en-US" sz="1600" dirty="0">
              <a:solidFill>
                <a:prstClr val="black"/>
              </a:solidFill>
              <a:latin typeface="Arial" panose="020B0604020202020204" pitchFamily="34" charset="0"/>
              <a:cs typeface="Arial" panose="020B0604020202020204" pitchFamily="34" charset="0"/>
            </a:endParaRPr>
          </a:p>
          <a:p>
            <a:pPr lvl="1">
              <a:buClr>
                <a:srgbClr val="4F81BD">
                  <a:lumMod val="75000"/>
                </a:srgbClr>
              </a:buClr>
              <a:defRPr/>
            </a:pPr>
            <a:r>
              <a:rPr lang="en-US" sz="1600" i="1" dirty="0">
                <a:solidFill>
                  <a:srgbClr val="FF0000"/>
                </a:solidFill>
                <a:latin typeface="Arial" panose="020B0604020202020204" pitchFamily="34" charset="0"/>
                <a:cs typeface="Arial" panose="020B0604020202020204" pitchFamily="34" charset="0"/>
              </a:rPr>
              <a:t>Computing and postdoc time needed for future progress</a:t>
            </a:r>
          </a:p>
          <a:p>
            <a:pPr>
              <a:buClr>
                <a:srgbClr val="4F81BD">
                  <a:lumMod val="75000"/>
                </a:srgbClr>
              </a:buClr>
              <a:defRPr/>
            </a:pPr>
            <a:endParaRPr 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090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1941336" y="160776"/>
            <a:ext cx="5967351" cy="584775"/>
          </a:xfrm>
        </p:spPr>
        <p:txBody>
          <a:bodyPr/>
          <a:lstStyle/>
          <a:p>
            <a:pPr>
              <a:spcBef>
                <a:spcPts val="0"/>
              </a:spcBef>
            </a:pPr>
            <a:r>
              <a:rPr lang="en-US" sz="3200" dirty="0"/>
              <a:t>Highlight of the Progress</a:t>
            </a:r>
          </a:p>
        </p:txBody>
      </p:sp>
      <p:sp>
        <p:nvSpPr>
          <p:cNvPr id="12" name="TextBox 11">
            <a:extLst>
              <a:ext uri="{FF2B5EF4-FFF2-40B4-BE49-F238E27FC236}">
                <a16:creationId xmlns:a16="http://schemas.microsoft.com/office/drawing/2014/main" id="{17E5DA6B-7F8F-F943-B985-91B5AD1CA588}"/>
              </a:ext>
            </a:extLst>
          </p:cNvPr>
          <p:cNvSpPr txBox="1"/>
          <p:nvPr/>
        </p:nvSpPr>
        <p:spPr>
          <a:xfrm>
            <a:off x="86334" y="2611553"/>
            <a:ext cx="5943445" cy="646331"/>
          </a:xfrm>
          <a:prstGeom prst="rect">
            <a:avLst/>
          </a:prstGeom>
          <a:noFill/>
        </p:spPr>
        <p:txBody>
          <a:bodyPr wrap="square" rtlCol="0">
            <a:spAutoFit/>
          </a:bodyPr>
          <a:lstStyle/>
          <a:p>
            <a:pPr defTabSz="457200">
              <a:defRPr/>
            </a:pPr>
            <a:r>
              <a:rPr lang="en-US" dirty="0">
                <a:solidFill>
                  <a:prstClr val="black"/>
                </a:solidFill>
                <a:latin typeface="Arial Narrow" panose="020B0604020202020204" pitchFamily="34" charset="0"/>
                <a:cs typeface="Arial Narrow" panose="020B0604020202020204" pitchFamily="34" charset="0"/>
              </a:rPr>
              <a:t>Fig. 1. Effects of particle-phase photolysis on simulated SOA column burdens</a:t>
            </a:r>
          </a:p>
        </p:txBody>
      </p:sp>
      <p:sp>
        <p:nvSpPr>
          <p:cNvPr id="15" name="TextBox 14">
            <a:extLst>
              <a:ext uri="{FF2B5EF4-FFF2-40B4-BE49-F238E27FC236}">
                <a16:creationId xmlns:a16="http://schemas.microsoft.com/office/drawing/2014/main" id="{A5FAE4A8-21E7-4907-A1AF-006C9ED6F549}"/>
              </a:ext>
            </a:extLst>
          </p:cNvPr>
          <p:cNvSpPr txBox="1"/>
          <p:nvPr/>
        </p:nvSpPr>
        <p:spPr>
          <a:xfrm>
            <a:off x="7973077" y="206906"/>
            <a:ext cx="2277587" cy="646331"/>
          </a:xfrm>
          <a:prstGeom prst="rect">
            <a:avLst/>
          </a:prstGeom>
          <a:noFill/>
        </p:spPr>
        <p:txBody>
          <a:bodyPr wrap="square" rtlCol="0">
            <a:spAutoFit/>
          </a:bodyPr>
          <a:lstStyle/>
          <a:p>
            <a:pPr defTabSz="457200">
              <a:defRPr/>
            </a:pPr>
            <a:r>
              <a:rPr lang="en-US" b="1" dirty="0">
                <a:solidFill>
                  <a:srgbClr val="4F81BD"/>
                </a:solidFill>
                <a:latin typeface="Calibri"/>
              </a:rPr>
              <a:t>Manish Shrivastava, </a:t>
            </a:r>
            <a:r>
              <a:rPr lang="en-US" b="1" dirty="0" err="1">
                <a:solidFill>
                  <a:srgbClr val="4F81BD"/>
                </a:solidFill>
                <a:latin typeface="Calibri"/>
              </a:rPr>
              <a:t>Sijia</a:t>
            </a:r>
            <a:r>
              <a:rPr lang="en-US" b="1" dirty="0">
                <a:solidFill>
                  <a:srgbClr val="4F81BD"/>
                </a:solidFill>
                <a:latin typeface="Calibri"/>
              </a:rPr>
              <a:t> Lou (PNNL)</a:t>
            </a:r>
          </a:p>
        </p:txBody>
      </p:sp>
      <p:grpSp>
        <p:nvGrpSpPr>
          <p:cNvPr id="16" name="Group 15">
            <a:extLst>
              <a:ext uri="{FF2B5EF4-FFF2-40B4-BE49-F238E27FC236}">
                <a16:creationId xmlns:a16="http://schemas.microsoft.com/office/drawing/2014/main" id="{21083E3D-1B27-4E01-89F1-6A07CCACF881}"/>
              </a:ext>
            </a:extLst>
          </p:cNvPr>
          <p:cNvGrpSpPr/>
          <p:nvPr/>
        </p:nvGrpSpPr>
        <p:grpSpPr>
          <a:xfrm>
            <a:off x="187958" y="913143"/>
            <a:ext cx="5909828" cy="1626857"/>
            <a:chOff x="0" y="47751"/>
            <a:chExt cx="6534867" cy="1465815"/>
          </a:xfrm>
        </p:grpSpPr>
        <mc:AlternateContent xmlns:mc="http://schemas.openxmlformats.org/markup-compatibility/2006" xmlns:a14="http://schemas.microsoft.com/office/drawing/2010/main">
          <mc:Choice Requires="a14">
            <p:sp>
              <p:nvSpPr>
                <p:cNvPr id="17" name="TextBox 10">
                  <a:extLst>
                    <a:ext uri="{FF2B5EF4-FFF2-40B4-BE49-F238E27FC236}">
                      <a16:creationId xmlns:a16="http://schemas.microsoft.com/office/drawing/2014/main" id="{8E4960C2-1333-4717-87BD-7EEF9138C6F1}"/>
                    </a:ext>
                  </a:extLst>
                </p:cNvPr>
                <p:cNvSpPr txBox="1"/>
                <p:nvPr/>
              </p:nvSpPr>
              <p:spPr>
                <a:xfrm>
                  <a:off x="4310462" y="47751"/>
                  <a:ext cx="2224405" cy="249579"/>
                </a:xfrm>
                <a:prstGeom prst="rect">
                  <a:avLst/>
                </a:prstGeom>
                <a:noFill/>
              </p:spPr>
              <p:txBody>
                <a:bodyPr wrap="square" rtlCol="0">
                  <a:spAutoFit/>
                </a:bodyPr>
                <a:lstStyle/>
                <a:p>
                  <a:pPr marL="0" marR="0">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(b – a)/ a </a:t>
                  </a:r>
                  <a14:m>
                    <m:oMath xmlns:m="http://schemas.openxmlformats.org/officeDocument/2006/math">
                      <m:r>
                        <a:rPr lang="en-US" sz="1200" b="1" i="1" kern="120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100% </a:t>
                  </a:r>
                  <a:endParaRPr lang="en-US" sz="1200" dirty="0">
                    <a:effectLst/>
                    <a:latin typeface="Arial" panose="020B0604020202020204" pitchFamily="34" charset="0"/>
                    <a:ea typeface="DengXian" panose="02010600030101010101" pitchFamily="2" charset="-122"/>
                    <a:cs typeface="Arial" panose="020B0604020202020204" pitchFamily="34" charset="0"/>
                  </a:endParaRPr>
                </a:p>
              </p:txBody>
            </p:sp>
          </mc:Choice>
          <mc:Fallback xmlns="">
            <p:sp>
              <p:nvSpPr>
                <p:cNvPr id="17" name="TextBox 10">
                  <a:extLst>
                    <a:ext uri="{FF2B5EF4-FFF2-40B4-BE49-F238E27FC236}">
                      <a16:creationId xmlns:a16="http://schemas.microsoft.com/office/drawing/2014/main" id="{8E4960C2-1333-4717-87BD-7EEF9138C6F1}"/>
                    </a:ext>
                  </a:extLst>
                </p:cNvPr>
                <p:cNvSpPr txBox="1">
                  <a:spLocks noRot="1" noChangeAspect="1" noMove="1" noResize="1" noEditPoints="1" noAdjustHandles="1" noChangeArrowheads="1" noChangeShapeType="1" noTextEdit="1"/>
                </p:cNvSpPr>
                <p:nvPr/>
              </p:nvSpPr>
              <p:spPr>
                <a:xfrm>
                  <a:off x="4310462" y="47751"/>
                  <a:ext cx="2224405" cy="249579"/>
                </a:xfrm>
                <a:prstGeom prst="rect">
                  <a:avLst/>
                </a:prstGeom>
                <a:blipFill>
                  <a:blip r:embed="rId2"/>
                  <a:stretch>
                    <a:fillRect t="-4444" b="-15556"/>
                  </a:stretch>
                </a:blipFill>
              </p:spPr>
              <p:txBody>
                <a:bodyPr/>
                <a:lstStyle/>
                <a:p>
                  <a:r>
                    <a:rPr lang="en-US">
                      <a:noFill/>
                    </a:rPr>
                    <a:t> </a:t>
                  </a:r>
                </a:p>
              </p:txBody>
            </p:sp>
          </mc:Fallback>
        </mc:AlternateContent>
        <p:sp>
          <p:nvSpPr>
            <p:cNvPr id="18" name="TextBox 1">
              <a:extLst>
                <a:ext uri="{FF2B5EF4-FFF2-40B4-BE49-F238E27FC236}">
                  <a16:creationId xmlns:a16="http://schemas.microsoft.com/office/drawing/2014/main" id="{D254CCB9-107C-4B99-BF0F-0B5CCF061AA4}"/>
                </a:ext>
              </a:extLst>
            </p:cNvPr>
            <p:cNvSpPr txBox="1"/>
            <p:nvPr/>
          </p:nvSpPr>
          <p:spPr>
            <a:xfrm>
              <a:off x="176734" y="63685"/>
              <a:ext cx="1762086" cy="249579"/>
            </a:xfrm>
            <a:prstGeom prst="rect">
              <a:avLst/>
            </a:prstGeom>
            <a:noFill/>
          </p:spPr>
          <p:txBody>
            <a:bodyPr wrap="square" rtlCol="0">
              <a:spAutoFit/>
            </a:bodyPr>
            <a:lstStyle/>
            <a:p>
              <a:pPr marL="0" marR="0">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Photolysis OFF</a:t>
              </a:r>
              <a:endParaRPr lang="en-US" sz="12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9" name="TextBox 21">
              <a:extLst>
                <a:ext uri="{FF2B5EF4-FFF2-40B4-BE49-F238E27FC236}">
                  <a16:creationId xmlns:a16="http://schemas.microsoft.com/office/drawing/2014/main" id="{17DD4EE4-A2C1-4192-B72A-AC7005BA2E7E}"/>
                </a:ext>
              </a:extLst>
            </p:cNvPr>
            <p:cNvSpPr txBox="1"/>
            <p:nvPr/>
          </p:nvSpPr>
          <p:spPr>
            <a:xfrm>
              <a:off x="2216126" y="61003"/>
              <a:ext cx="1862775" cy="249579"/>
            </a:xfrm>
            <a:prstGeom prst="rect">
              <a:avLst/>
            </a:prstGeom>
            <a:noFill/>
          </p:spPr>
          <p:txBody>
            <a:bodyPr wrap="square" rtlCol="0">
              <a:spAutoFit/>
            </a:bodyPr>
            <a:lstStyle/>
            <a:p>
              <a:pPr marL="0" marR="0">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Photolysis ON</a:t>
              </a:r>
              <a:endParaRPr lang="en-US" sz="1200" dirty="0">
                <a:effectLst/>
                <a:latin typeface="Arial" panose="020B0604020202020204" pitchFamily="34" charset="0"/>
                <a:ea typeface="DengXian" panose="02010600030101010101" pitchFamily="2" charset="-122"/>
                <a:cs typeface="Arial" panose="020B0604020202020204" pitchFamily="34" charset="0"/>
              </a:endParaRPr>
            </a:p>
          </p:txBody>
        </p:sp>
        <p:grpSp>
          <p:nvGrpSpPr>
            <p:cNvPr id="20" name="Group 19">
              <a:extLst>
                <a:ext uri="{FF2B5EF4-FFF2-40B4-BE49-F238E27FC236}">
                  <a16:creationId xmlns:a16="http://schemas.microsoft.com/office/drawing/2014/main" id="{75DDCCCA-3F5A-4D92-B3D1-D910FD0ACDF7}"/>
                </a:ext>
              </a:extLst>
            </p:cNvPr>
            <p:cNvGrpSpPr/>
            <p:nvPr/>
          </p:nvGrpSpPr>
          <p:grpSpPr>
            <a:xfrm>
              <a:off x="0" y="246853"/>
              <a:ext cx="6500546" cy="1266713"/>
              <a:chOff x="0" y="246853"/>
              <a:chExt cx="6500546" cy="1266713"/>
            </a:xfrm>
          </p:grpSpPr>
          <p:pic>
            <p:nvPicPr>
              <p:cNvPr id="21" name="Picture 20" descr="A screenshot of a cell phone&#10;&#10;Description automatically generated">
                <a:extLst>
                  <a:ext uri="{FF2B5EF4-FFF2-40B4-BE49-F238E27FC236}">
                    <a16:creationId xmlns:a16="http://schemas.microsoft.com/office/drawing/2014/main" id="{3DE6E7FC-5D4B-4BE0-9CD6-3F1DF0CACD84}"/>
                  </a:ext>
                </a:extLst>
              </p:cNvPr>
              <p:cNvPicPr>
                <a:picLocks noChangeAspect="1"/>
              </p:cNvPicPr>
              <p:nvPr/>
            </p:nvPicPr>
            <p:blipFill rotWithShape="1">
              <a:blip r:embed="rId3"/>
              <a:srcRect l="2627" t="28364" r="6516" b="18432"/>
              <a:stretch/>
            </p:blipFill>
            <p:spPr>
              <a:xfrm>
                <a:off x="2135154" y="272786"/>
                <a:ext cx="2076989" cy="1216251"/>
              </a:xfrm>
              <a:prstGeom prst="rect">
                <a:avLst/>
              </a:prstGeom>
            </p:spPr>
          </p:pic>
          <p:pic>
            <p:nvPicPr>
              <p:cNvPr id="22" name="Picture 21">
                <a:extLst>
                  <a:ext uri="{FF2B5EF4-FFF2-40B4-BE49-F238E27FC236}">
                    <a16:creationId xmlns:a16="http://schemas.microsoft.com/office/drawing/2014/main" id="{6032DDA8-1E78-474C-9B52-A668AE77727F}"/>
                  </a:ext>
                </a:extLst>
              </p:cNvPr>
              <p:cNvPicPr>
                <a:picLocks noChangeAspect="1"/>
              </p:cNvPicPr>
              <p:nvPr/>
            </p:nvPicPr>
            <p:blipFill rotWithShape="1">
              <a:blip r:embed="rId4"/>
              <a:srcRect t="26412" r="4842" b="18176"/>
              <a:stretch/>
            </p:blipFill>
            <p:spPr>
              <a:xfrm>
                <a:off x="0" y="246853"/>
                <a:ext cx="2175308" cy="1266713"/>
              </a:xfrm>
              <a:prstGeom prst="rect">
                <a:avLst/>
              </a:prstGeom>
            </p:spPr>
          </p:pic>
          <p:pic>
            <p:nvPicPr>
              <p:cNvPr id="23" name="Picture 22">
                <a:extLst>
                  <a:ext uri="{FF2B5EF4-FFF2-40B4-BE49-F238E27FC236}">
                    <a16:creationId xmlns:a16="http://schemas.microsoft.com/office/drawing/2014/main" id="{1844B772-2869-405A-A5E0-E9D665263B89}"/>
                  </a:ext>
                </a:extLst>
              </p:cNvPr>
              <p:cNvPicPr>
                <a:picLocks noChangeAspect="1"/>
              </p:cNvPicPr>
              <p:nvPr/>
            </p:nvPicPr>
            <p:blipFill rotWithShape="1">
              <a:blip r:embed="rId5"/>
              <a:srcRect l="1264" t="26818" r="-2897" b="17770"/>
              <a:stretch/>
            </p:blipFill>
            <p:spPr>
              <a:xfrm>
                <a:off x="4177220" y="246853"/>
                <a:ext cx="2323326" cy="1266713"/>
              </a:xfrm>
              <a:prstGeom prst="rect">
                <a:avLst/>
              </a:prstGeom>
            </p:spPr>
          </p:pic>
          <p:sp>
            <p:nvSpPr>
              <p:cNvPr id="24" name="TextBox 22">
                <a:extLst>
                  <a:ext uri="{FF2B5EF4-FFF2-40B4-BE49-F238E27FC236}">
                    <a16:creationId xmlns:a16="http://schemas.microsoft.com/office/drawing/2014/main" id="{64C98C73-6DF9-4EF7-B259-D831155CB212}"/>
                  </a:ext>
                </a:extLst>
              </p:cNvPr>
              <p:cNvSpPr txBox="1"/>
              <p:nvPr/>
            </p:nvSpPr>
            <p:spPr>
              <a:xfrm>
                <a:off x="3956278" y="1267882"/>
                <a:ext cx="500773" cy="166386"/>
              </a:xfrm>
              <a:prstGeom prst="rect">
                <a:avLst/>
              </a:prstGeom>
              <a:noFill/>
            </p:spPr>
            <p:txBody>
              <a:bodyPr wrap="square" rtlCol="0">
                <a:spAutoFit/>
              </a:bodyPr>
              <a:lstStyle/>
              <a:p>
                <a:pPr marL="0" marR="0">
                  <a:spcBef>
                    <a:spcPts val="0"/>
                  </a:spcBef>
                  <a:spcAft>
                    <a:spcPts val="0"/>
                  </a:spcAft>
                </a:pPr>
                <a:r>
                  <a:rPr lang="en-US" sz="600" kern="12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mg m</a:t>
                </a:r>
                <a:r>
                  <a:rPr lang="en-US" sz="600" kern="1200" baseline="300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-2</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25" name="TextBox 24">
                <a:extLst>
                  <a:ext uri="{FF2B5EF4-FFF2-40B4-BE49-F238E27FC236}">
                    <a16:creationId xmlns:a16="http://schemas.microsoft.com/office/drawing/2014/main" id="{C946759D-8230-4091-B694-E4B3AFB8B1A6}"/>
                  </a:ext>
                </a:extLst>
              </p:cNvPr>
              <p:cNvSpPr txBox="1"/>
              <p:nvPr/>
            </p:nvSpPr>
            <p:spPr>
              <a:xfrm>
                <a:off x="6055782" y="1294769"/>
                <a:ext cx="291465" cy="179705"/>
              </a:xfrm>
              <a:prstGeom prst="rect">
                <a:avLst/>
              </a:prstGeom>
              <a:noFill/>
            </p:spPr>
            <p:txBody>
              <a:bodyPr wrap="square" rtlCol="0">
                <a:spAutoFit/>
              </a:bodyPr>
              <a:lstStyle/>
              <a:p>
                <a:pPr marL="0" marR="0">
                  <a:spcBef>
                    <a:spcPts val="0"/>
                  </a:spcBef>
                  <a:spcAft>
                    <a:spcPts val="0"/>
                  </a:spcAft>
                </a:pPr>
                <a:r>
                  <a:rPr lang="en-US" sz="600" kern="120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a:t>
                </a:r>
                <a:endParaRPr lang="en-US" sz="12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26" name="TextBox 22">
                <a:extLst>
                  <a:ext uri="{FF2B5EF4-FFF2-40B4-BE49-F238E27FC236}">
                    <a16:creationId xmlns:a16="http://schemas.microsoft.com/office/drawing/2014/main" id="{361AB0C8-281E-4B1D-A6D3-12042155F241}"/>
                  </a:ext>
                </a:extLst>
              </p:cNvPr>
              <p:cNvSpPr txBox="1"/>
              <p:nvPr/>
            </p:nvSpPr>
            <p:spPr>
              <a:xfrm>
                <a:off x="1904005" y="1275991"/>
                <a:ext cx="492245" cy="166386"/>
              </a:xfrm>
              <a:prstGeom prst="rect">
                <a:avLst/>
              </a:prstGeom>
              <a:noFill/>
            </p:spPr>
            <p:txBody>
              <a:bodyPr wrap="square" rtlCol="0">
                <a:spAutoFit/>
              </a:bodyPr>
              <a:lstStyle/>
              <a:p>
                <a:pPr marL="0" marR="0">
                  <a:spcBef>
                    <a:spcPts val="0"/>
                  </a:spcBef>
                  <a:spcAft>
                    <a:spcPts val="0"/>
                  </a:spcAft>
                </a:pPr>
                <a:r>
                  <a:rPr lang="en-US" sz="600" kern="12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mg m</a:t>
                </a:r>
                <a:r>
                  <a:rPr lang="en-US" sz="600" kern="1200" baseline="300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-2</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grpSp>
      </p:grpSp>
      <p:grpSp>
        <p:nvGrpSpPr>
          <p:cNvPr id="27" name="Group 26">
            <a:extLst>
              <a:ext uri="{FF2B5EF4-FFF2-40B4-BE49-F238E27FC236}">
                <a16:creationId xmlns:a16="http://schemas.microsoft.com/office/drawing/2014/main" id="{E92085BD-6A72-4F25-B282-0B7ECA1422F2}"/>
              </a:ext>
            </a:extLst>
          </p:cNvPr>
          <p:cNvGrpSpPr>
            <a:grpSpLocks noChangeAspect="1"/>
          </p:cNvGrpSpPr>
          <p:nvPr/>
        </p:nvGrpSpPr>
        <p:grpSpPr>
          <a:xfrm>
            <a:off x="116357" y="3288023"/>
            <a:ext cx="6155490" cy="2177850"/>
            <a:chOff x="0" y="-85950"/>
            <a:chExt cx="7866880" cy="2783835"/>
          </a:xfrm>
        </p:grpSpPr>
        <p:pic>
          <p:nvPicPr>
            <p:cNvPr id="28" name="Picture 27" descr="A close up of a logo&#10;&#10;Description automatically generated">
              <a:extLst>
                <a:ext uri="{FF2B5EF4-FFF2-40B4-BE49-F238E27FC236}">
                  <a16:creationId xmlns:a16="http://schemas.microsoft.com/office/drawing/2014/main" id="{844B4E37-CF43-4FAE-849F-94006812B97E}"/>
                </a:ext>
              </a:extLst>
            </p:cNvPr>
            <p:cNvPicPr>
              <a:picLocks noChangeAspect="1"/>
            </p:cNvPicPr>
            <p:nvPr/>
          </p:nvPicPr>
          <p:blipFill rotWithShape="1">
            <a:blip r:embed="rId6"/>
            <a:srcRect l="6264" t="15680" r="17375" b="4397"/>
            <a:stretch/>
          </p:blipFill>
          <p:spPr>
            <a:xfrm>
              <a:off x="5261232" y="140035"/>
              <a:ext cx="2443891" cy="2557850"/>
            </a:xfrm>
            <a:prstGeom prst="rect">
              <a:avLst/>
            </a:prstGeom>
          </p:spPr>
        </p:pic>
        <p:grpSp>
          <p:nvGrpSpPr>
            <p:cNvPr id="29" name="Group 28">
              <a:extLst>
                <a:ext uri="{FF2B5EF4-FFF2-40B4-BE49-F238E27FC236}">
                  <a16:creationId xmlns:a16="http://schemas.microsoft.com/office/drawing/2014/main" id="{8E543955-7D7E-47DD-8ED0-DCEB7D64718C}"/>
                </a:ext>
              </a:extLst>
            </p:cNvPr>
            <p:cNvGrpSpPr/>
            <p:nvPr/>
          </p:nvGrpSpPr>
          <p:grpSpPr>
            <a:xfrm>
              <a:off x="0" y="-85950"/>
              <a:ext cx="7866880" cy="2751570"/>
              <a:chOff x="0" y="-85950"/>
              <a:chExt cx="7866880" cy="2751570"/>
            </a:xfrm>
          </p:grpSpPr>
          <p:pic>
            <p:nvPicPr>
              <p:cNvPr id="30" name="Picture 29" descr="A close up of a logo&#10;&#10;Description automatically generated">
                <a:extLst>
                  <a:ext uri="{FF2B5EF4-FFF2-40B4-BE49-F238E27FC236}">
                    <a16:creationId xmlns:a16="http://schemas.microsoft.com/office/drawing/2014/main" id="{2F55FEDE-B400-454C-A44F-25A33227F76D}"/>
                  </a:ext>
                </a:extLst>
              </p:cNvPr>
              <p:cNvPicPr>
                <a:picLocks noChangeAspect="1"/>
              </p:cNvPicPr>
              <p:nvPr/>
            </p:nvPicPr>
            <p:blipFill rotWithShape="1">
              <a:blip r:embed="rId7"/>
              <a:srcRect l="5104" t="17224" r="18533" b="5792"/>
              <a:stretch/>
            </p:blipFill>
            <p:spPr>
              <a:xfrm>
                <a:off x="0" y="201820"/>
                <a:ext cx="2443891" cy="2463800"/>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E76C8581-BAFA-4FE8-8F9A-070F72346CEF}"/>
                  </a:ext>
                </a:extLst>
              </p:cNvPr>
              <p:cNvPicPr>
                <a:picLocks noChangeAspect="1"/>
              </p:cNvPicPr>
              <p:nvPr/>
            </p:nvPicPr>
            <p:blipFill rotWithShape="1">
              <a:blip r:embed="rId8"/>
              <a:srcRect l="3389" t="17224" r="17460" b="5792"/>
              <a:stretch/>
            </p:blipFill>
            <p:spPr>
              <a:xfrm>
                <a:off x="2552355" y="201820"/>
                <a:ext cx="2533135" cy="2463800"/>
              </a:xfrm>
              <a:prstGeom prst="rect">
                <a:avLst/>
              </a:prstGeom>
            </p:spPr>
          </p:pic>
          <mc:AlternateContent xmlns:mc="http://schemas.openxmlformats.org/markup-compatibility/2006" xmlns:a14="http://schemas.microsoft.com/office/drawing/2010/main">
            <mc:Choice Requires="a14">
              <p:sp>
                <p:nvSpPr>
                  <p:cNvPr id="32" name="TextBox 10">
                    <a:extLst>
                      <a:ext uri="{FF2B5EF4-FFF2-40B4-BE49-F238E27FC236}">
                        <a16:creationId xmlns:a16="http://schemas.microsoft.com/office/drawing/2014/main" id="{21E6573F-B2CA-4C10-A15C-04616DB6DC4B}"/>
                      </a:ext>
                    </a:extLst>
                  </p:cNvPr>
                  <p:cNvSpPr txBox="1"/>
                  <p:nvPr/>
                </p:nvSpPr>
                <p:spPr>
                  <a:xfrm>
                    <a:off x="5642749" y="-85950"/>
                    <a:ext cx="2224131" cy="354074"/>
                  </a:xfrm>
                  <a:prstGeom prst="rect">
                    <a:avLst/>
                  </a:prstGeom>
                  <a:noFill/>
                </p:spPr>
                <p:txBody>
                  <a:bodyPr wrap="square" rtlCol="0">
                    <a:spAutoFit/>
                  </a:bodyPr>
                  <a:lstStyle/>
                  <a:p>
                    <a:pPr marL="0" marR="0">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(b – a)/ a </a:t>
                    </a:r>
                    <a14:m>
                      <m:oMath xmlns:m="http://schemas.openxmlformats.org/officeDocument/2006/math">
                        <m:r>
                          <a:rPr lang="en-US" sz="1200" b="1" i="1" kern="120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100% </a:t>
                    </a:r>
                    <a:endParaRPr lang="en-US" sz="1200" dirty="0">
                      <a:effectLst/>
                      <a:latin typeface="Arial" panose="020B0604020202020204" pitchFamily="34" charset="0"/>
                      <a:ea typeface="DengXian" panose="02010600030101010101" pitchFamily="2" charset="-122"/>
                      <a:cs typeface="Arial" panose="020B0604020202020204" pitchFamily="34" charset="0"/>
                    </a:endParaRPr>
                  </a:p>
                </p:txBody>
              </p:sp>
            </mc:Choice>
            <mc:Fallback xmlns="">
              <p:sp>
                <p:nvSpPr>
                  <p:cNvPr id="32" name="TextBox 10">
                    <a:extLst>
                      <a:ext uri="{FF2B5EF4-FFF2-40B4-BE49-F238E27FC236}">
                        <a16:creationId xmlns:a16="http://schemas.microsoft.com/office/drawing/2014/main" id="{21E6573F-B2CA-4C10-A15C-04616DB6DC4B}"/>
                      </a:ext>
                    </a:extLst>
                  </p:cNvPr>
                  <p:cNvSpPr txBox="1">
                    <a:spLocks noRot="1" noChangeAspect="1" noMove="1" noResize="1" noEditPoints="1" noAdjustHandles="1" noChangeArrowheads="1" noChangeShapeType="1" noTextEdit="1"/>
                  </p:cNvSpPr>
                  <p:nvPr/>
                </p:nvSpPr>
                <p:spPr>
                  <a:xfrm>
                    <a:off x="5642749" y="-85950"/>
                    <a:ext cx="2224131" cy="354074"/>
                  </a:xfrm>
                  <a:prstGeom prst="rect">
                    <a:avLst/>
                  </a:prstGeom>
                  <a:blipFill>
                    <a:blip r:embed="rId9"/>
                    <a:stretch>
                      <a:fillRect l="-351" t="-4444" b="-15556"/>
                    </a:stretch>
                  </a:blipFill>
                </p:spPr>
                <p:txBody>
                  <a:bodyPr/>
                  <a:lstStyle/>
                  <a:p>
                    <a:r>
                      <a:rPr lang="en-US">
                        <a:noFill/>
                      </a:rPr>
                      <a:t> </a:t>
                    </a:r>
                  </a:p>
                </p:txBody>
              </p:sp>
            </mc:Fallback>
          </mc:AlternateContent>
          <p:sp>
            <p:nvSpPr>
              <p:cNvPr id="33" name="TextBox 1">
                <a:extLst>
                  <a:ext uri="{FF2B5EF4-FFF2-40B4-BE49-F238E27FC236}">
                    <a16:creationId xmlns:a16="http://schemas.microsoft.com/office/drawing/2014/main" id="{1BE7E2B5-E5E0-4A57-B090-52D6423D146E}"/>
                  </a:ext>
                </a:extLst>
              </p:cNvPr>
              <p:cNvSpPr txBox="1"/>
              <p:nvPr/>
            </p:nvSpPr>
            <p:spPr>
              <a:xfrm>
                <a:off x="412778" y="-42501"/>
                <a:ext cx="2126055" cy="354074"/>
              </a:xfrm>
              <a:prstGeom prst="rect">
                <a:avLst/>
              </a:prstGeom>
              <a:noFill/>
            </p:spPr>
            <p:txBody>
              <a:bodyPr wrap="square" rtlCol="0">
                <a:spAutoFit/>
              </a:bodyPr>
              <a:lstStyle/>
              <a:p>
                <a:pPr marL="0" marR="0">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Photolysis OFF</a:t>
                </a:r>
                <a:endParaRPr lang="en-US" sz="12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34" name="TextBox 21">
                <a:extLst>
                  <a:ext uri="{FF2B5EF4-FFF2-40B4-BE49-F238E27FC236}">
                    <a16:creationId xmlns:a16="http://schemas.microsoft.com/office/drawing/2014/main" id="{AF541F5E-5DBD-4D85-9D75-E91D721524CF}"/>
                  </a:ext>
                </a:extLst>
              </p:cNvPr>
              <p:cNvSpPr txBox="1"/>
              <p:nvPr/>
            </p:nvSpPr>
            <p:spPr>
              <a:xfrm>
                <a:off x="3042618" y="-56217"/>
                <a:ext cx="1970238" cy="354074"/>
              </a:xfrm>
              <a:prstGeom prst="rect">
                <a:avLst/>
              </a:prstGeom>
              <a:noFill/>
            </p:spPr>
            <p:txBody>
              <a:bodyPr wrap="square" rtlCol="0">
                <a:spAutoFit/>
              </a:bodyPr>
              <a:lstStyle/>
              <a:p>
                <a:pPr marL="0" marR="0">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Photolysis ON</a:t>
                </a:r>
                <a:endParaRPr lang="en-US" sz="1200" dirty="0">
                  <a:effectLst/>
                  <a:latin typeface="Arial" panose="020B0604020202020204" pitchFamily="34" charset="0"/>
                  <a:ea typeface="DengXian" panose="02010600030101010101" pitchFamily="2" charset="-122"/>
                  <a:cs typeface="Arial" panose="020B0604020202020204" pitchFamily="34" charset="0"/>
                </a:endParaRPr>
              </a:p>
            </p:txBody>
          </p:sp>
        </p:grpSp>
      </p:grpSp>
      <p:grpSp>
        <p:nvGrpSpPr>
          <p:cNvPr id="35" name="Group 34">
            <a:extLst>
              <a:ext uri="{FF2B5EF4-FFF2-40B4-BE49-F238E27FC236}">
                <a16:creationId xmlns:a16="http://schemas.microsoft.com/office/drawing/2014/main" id="{A129ECFB-E7B5-4DF4-9E1D-73E4422AB682}"/>
              </a:ext>
            </a:extLst>
          </p:cNvPr>
          <p:cNvGrpSpPr>
            <a:grpSpLocks noChangeAspect="1"/>
          </p:cNvGrpSpPr>
          <p:nvPr/>
        </p:nvGrpSpPr>
        <p:grpSpPr>
          <a:xfrm>
            <a:off x="6764711" y="1548434"/>
            <a:ext cx="4163854" cy="3802698"/>
            <a:chOff x="0" y="0"/>
            <a:chExt cx="5585253" cy="7445816"/>
          </a:xfrm>
        </p:grpSpPr>
        <p:pic>
          <p:nvPicPr>
            <p:cNvPr id="36" name="Picture 35" descr="A close up of a piece of paper&#10;&#10;Description automatically generated">
              <a:extLst>
                <a:ext uri="{FF2B5EF4-FFF2-40B4-BE49-F238E27FC236}">
                  <a16:creationId xmlns:a16="http://schemas.microsoft.com/office/drawing/2014/main" id="{83C9E6FD-1F1E-4E19-B044-080A81039177}"/>
                </a:ext>
              </a:extLst>
            </p:cNvPr>
            <p:cNvPicPr>
              <a:picLocks noChangeAspect="1"/>
            </p:cNvPicPr>
            <p:nvPr/>
          </p:nvPicPr>
          <p:blipFill rotWithShape="1">
            <a:blip r:embed="rId10"/>
            <a:srcRect l="4703" r="51281"/>
            <a:stretch/>
          </p:blipFill>
          <p:spPr>
            <a:xfrm>
              <a:off x="0" y="0"/>
              <a:ext cx="2817340" cy="3710551"/>
            </a:xfrm>
            <a:prstGeom prst="rect">
              <a:avLst/>
            </a:prstGeom>
          </p:spPr>
        </p:pic>
        <p:pic>
          <p:nvPicPr>
            <p:cNvPr id="37" name="Picture 36" descr="A screenshot of a cell phone&#10;&#10;Description automatically generated">
              <a:extLst>
                <a:ext uri="{FF2B5EF4-FFF2-40B4-BE49-F238E27FC236}">
                  <a16:creationId xmlns:a16="http://schemas.microsoft.com/office/drawing/2014/main" id="{7192DB3B-5373-465D-AEB9-995C2274974D}"/>
                </a:ext>
              </a:extLst>
            </p:cNvPr>
            <p:cNvPicPr>
              <a:picLocks noChangeAspect="1"/>
            </p:cNvPicPr>
            <p:nvPr/>
          </p:nvPicPr>
          <p:blipFill rotWithShape="1">
            <a:blip r:embed="rId11"/>
            <a:srcRect l="4509" r="51476"/>
            <a:stretch/>
          </p:blipFill>
          <p:spPr>
            <a:xfrm>
              <a:off x="2767912" y="12357"/>
              <a:ext cx="2817341" cy="3710551"/>
            </a:xfrm>
            <a:prstGeom prst="rect">
              <a:avLst/>
            </a:prstGeom>
          </p:spPr>
        </p:pic>
        <p:pic>
          <p:nvPicPr>
            <p:cNvPr id="38" name="Picture 37" descr="A close up of a piece of paper&#10;&#10;Description automatically generated">
              <a:extLst>
                <a:ext uri="{FF2B5EF4-FFF2-40B4-BE49-F238E27FC236}">
                  <a16:creationId xmlns:a16="http://schemas.microsoft.com/office/drawing/2014/main" id="{59BF5E4C-6E97-4706-9404-FE5994970386}"/>
                </a:ext>
              </a:extLst>
            </p:cNvPr>
            <p:cNvPicPr>
              <a:picLocks noChangeAspect="1"/>
            </p:cNvPicPr>
            <p:nvPr/>
          </p:nvPicPr>
          <p:blipFill rotWithShape="1">
            <a:blip r:embed="rId12"/>
            <a:srcRect l="4318" r="51666"/>
            <a:stretch/>
          </p:blipFill>
          <p:spPr>
            <a:xfrm>
              <a:off x="12357" y="3710551"/>
              <a:ext cx="2817341" cy="3710551"/>
            </a:xfrm>
            <a:prstGeom prst="rect">
              <a:avLst/>
            </a:prstGeom>
          </p:spPr>
        </p:pic>
        <p:pic>
          <p:nvPicPr>
            <p:cNvPr id="39" name="Picture 38" descr="A screenshot of a cell phone&#10;&#10;Description automatically generated">
              <a:extLst>
                <a:ext uri="{FF2B5EF4-FFF2-40B4-BE49-F238E27FC236}">
                  <a16:creationId xmlns:a16="http://schemas.microsoft.com/office/drawing/2014/main" id="{8FB4E52A-A7B0-4C92-B3EA-D994CC01C441}"/>
                </a:ext>
              </a:extLst>
            </p:cNvPr>
            <p:cNvPicPr>
              <a:picLocks noChangeAspect="1"/>
            </p:cNvPicPr>
            <p:nvPr/>
          </p:nvPicPr>
          <p:blipFill rotWithShape="1">
            <a:blip r:embed="rId13"/>
            <a:srcRect l="4318" r="51666"/>
            <a:stretch/>
          </p:blipFill>
          <p:spPr>
            <a:xfrm>
              <a:off x="2767911" y="3735265"/>
              <a:ext cx="2817341" cy="3710551"/>
            </a:xfrm>
            <a:prstGeom prst="rect">
              <a:avLst/>
            </a:prstGeom>
          </p:spPr>
        </p:pic>
      </p:grpSp>
      <p:sp>
        <p:nvSpPr>
          <p:cNvPr id="41" name="TextBox 40">
            <a:extLst>
              <a:ext uri="{FF2B5EF4-FFF2-40B4-BE49-F238E27FC236}">
                <a16:creationId xmlns:a16="http://schemas.microsoft.com/office/drawing/2014/main" id="{C773AEEF-BD53-4758-BE12-BB348DEE9DD1}"/>
              </a:ext>
            </a:extLst>
          </p:cNvPr>
          <p:cNvSpPr txBox="1"/>
          <p:nvPr/>
        </p:nvSpPr>
        <p:spPr>
          <a:xfrm>
            <a:off x="39648" y="5477190"/>
            <a:ext cx="6321811" cy="646331"/>
          </a:xfrm>
          <a:prstGeom prst="rect">
            <a:avLst/>
          </a:prstGeom>
          <a:noFill/>
        </p:spPr>
        <p:txBody>
          <a:bodyPr wrap="square" rtlCol="0">
            <a:spAutoFit/>
          </a:bodyPr>
          <a:lstStyle/>
          <a:p>
            <a:pPr defTabSz="457200">
              <a:defRPr/>
            </a:pPr>
            <a:r>
              <a:rPr lang="en-US" dirty="0">
                <a:solidFill>
                  <a:prstClr val="black"/>
                </a:solidFill>
                <a:latin typeface="Arial Narrow" panose="020B0604020202020204" pitchFamily="34" charset="0"/>
                <a:cs typeface="Arial Narrow" panose="020B0604020202020204" pitchFamily="34" charset="0"/>
              </a:rPr>
              <a:t>Fig. 2. Effects of particle-phase photolysis on zonal mean vertical SOA distributions</a:t>
            </a:r>
          </a:p>
        </p:txBody>
      </p:sp>
      <p:sp>
        <p:nvSpPr>
          <p:cNvPr id="42" name="TextBox 41">
            <a:extLst>
              <a:ext uri="{FF2B5EF4-FFF2-40B4-BE49-F238E27FC236}">
                <a16:creationId xmlns:a16="http://schemas.microsoft.com/office/drawing/2014/main" id="{B82A1783-95F2-4C59-AD17-140C8BBCD267}"/>
              </a:ext>
            </a:extLst>
          </p:cNvPr>
          <p:cNvSpPr txBox="1"/>
          <p:nvPr/>
        </p:nvSpPr>
        <p:spPr>
          <a:xfrm>
            <a:off x="6555802" y="5292523"/>
            <a:ext cx="5256447" cy="1015663"/>
          </a:xfrm>
          <a:prstGeom prst="rect">
            <a:avLst/>
          </a:prstGeom>
          <a:noFill/>
        </p:spPr>
        <p:txBody>
          <a:bodyPr wrap="square" rtlCol="0">
            <a:spAutoFit/>
          </a:bodyPr>
          <a:lstStyle/>
          <a:p>
            <a:pPr defTabSz="457200">
              <a:defRPr/>
            </a:pPr>
            <a:r>
              <a:rPr lang="en-US" sz="2000" dirty="0">
                <a:solidFill>
                  <a:prstClr val="black"/>
                </a:solidFill>
                <a:latin typeface="Arial Narrow" panose="020B0604020202020204" pitchFamily="34" charset="0"/>
                <a:cs typeface="Arial Narrow" panose="020B0604020202020204" pitchFamily="34" charset="0"/>
              </a:rPr>
              <a:t>Fig. 3. Including photolysis improves simulated SOA vertical profiles significantly compared to Atom2016 aircraft measurements</a:t>
            </a:r>
          </a:p>
        </p:txBody>
      </p:sp>
      <p:sp>
        <p:nvSpPr>
          <p:cNvPr id="43" name="TextBox 21">
            <a:extLst>
              <a:ext uri="{FF2B5EF4-FFF2-40B4-BE49-F238E27FC236}">
                <a16:creationId xmlns:a16="http://schemas.microsoft.com/office/drawing/2014/main" id="{87FF9DAE-6276-4EF8-8FB9-FA82B25FE57D}"/>
              </a:ext>
            </a:extLst>
          </p:cNvPr>
          <p:cNvSpPr txBox="1"/>
          <p:nvPr/>
        </p:nvSpPr>
        <p:spPr>
          <a:xfrm>
            <a:off x="10315054" y="853237"/>
            <a:ext cx="1930933" cy="584775"/>
          </a:xfrm>
          <a:prstGeom prst="rect">
            <a:avLst/>
          </a:prstGeom>
          <a:noFill/>
        </p:spPr>
        <p:txBody>
          <a:bodyPr wrap="square" rtlCol="0">
            <a:spAutoFit/>
          </a:bodyPr>
          <a:lstStyle/>
          <a:p>
            <a:pPr marL="0" marR="0">
              <a:spcBef>
                <a:spcPts val="0"/>
              </a:spcBef>
              <a:spcAft>
                <a:spcPts val="0"/>
              </a:spcAft>
            </a:pPr>
            <a:r>
              <a:rPr lang="en-US" sz="1600" b="1" kern="12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Photolysis ON</a:t>
            </a:r>
          </a:p>
          <a:p>
            <a:pPr marL="0" marR="0">
              <a:spcBef>
                <a:spcPts val="0"/>
              </a:spcBef>
              <a:spcAft>
                <a:spcPts val="0"/>
              </a:spcAft>
            </a:pPr>
            <a:r>
              <a:rPr lang="en-US" sz="1600" b="1" dirty="0">
                <a:solidFill>
                  <a:srgbClr val="0070C0"/>
                </a:solidFill>
                <a:latin typeface="Arial" panose="020B0604020202020204" pitchFamily="34" charset="0"/>
                <a:ea typeface="DengXian" panose="02010600030101010101" pitchFamily="2" charset="-122"/>
                <a:cs typeface="Arial" panose="020B0604020202020204" pitchFamily="34" charset="0"/>
              </a:rPr>
              <a:t>Photolysis OFF</a:t>
            </a:r>
          </a:p>
        </p:txBody>
      </p:sp>
    </p:spTree>
    <p:extLst>
      <p:ext uri="{BB962C8B-B14F-4D97-AF65-F5344CB8AC3E}">
        <p14:creationId xmlns:p14="http://schemas.microsoft.com/office/powerpoint/2010/main" val="979187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CEB8-1BAB-0149-9206-EA01052F7AAC}"/>
              </a:ext>
            </a:extLst>
          </p:cNvPr>
          <p:cNvSpPr>
            <a:spLocks noGrp="1"/>
          </p:cNvSpPr>
          <p:nvPr>
            <p:ph type="title"/>
          </p:nvPr>
        </p:nvSpPr>
        <p:spPr>
          <a:xfrm>
            <a:off x="540327" y="172122"/>
            <a:ext cx="7310045" cy="1097280"/>
          </a:xfrm>
        </p:spPr>
        <p:txBody>
          <a:bodyPr/>
          <a:lstStyle/>
          <a:p>
            <a:r>
              <a:rPr lang="en-US" sz="3200" dirty="0"/>
              <a:t>Milestones (past achievements and future plan)</a:t>
            </a:r>
          </a:p>
        </p:txBody>
      </p:sp>
      <p:sp>
        <p:nvSpPr>
          <p:cNvPr id="3" name="Content Placeholder 2">
            <a:extLst>
              <a:ext uri="{FF2B5EF4-FFF2-40B4-BE49-F238E27FC236}">
                <a16:creationId xmlns:a16="http://schemas.microsoft.com/office/drawing/2014/main" id="{7FD9467E-73C4-344A-B215-CAC2E678FD89}"/>
              </a:ext>
            </a:extLst>
          </p:cNvPr>
          <p:cNvSpPr>
            <a:spLocks noGrp="1"/>
          </p:cNvSpPr>
          <p:nvPr>
            <p:ph idx="1"/>
          </p:nvPr>
        </p:nvSpPr>
        <p:spPr>
          <a:xfrm>
            <a:off x="387929" y="1376756"/>
            <a:ext cx="10806544" cy="4521089"/>
          </a:xfrm>
        </p:spPr>
        <p:txBody>
          <a:bodyPr/>
          <a:lstStyle/>
          <a:p>
            <a:r>
              <a:rPr lang="en-US" dirty="0">
                <a:solidFill>
                  <a:schemeClr val="tx1">
                    <a:lumMod val="50000"/>
                    <a:lumOff val="50000"/>
                  </a:schemeClr>
                </a:solidFill>
              </a:rPr>
              <a:t>Apr. – Sept. 2019 </a:t>
            </a:r>
          </a:p>
          <a:p>
            <a:pPr lvl="1"/>
            <a:r>
              <a:rPr lang="en-US" dirty="0">
                <a:solidFill>
                  <a:schemeClr val="tx1">
                    <a:lumMod val="50000"/>
                    <a:lumOff val="50000"/>
                  </a:schemeClr>
                </a:solidFill>
              </a:rPr>
              <a:t>Added particle-phase photolysis of SOA as a key sink at high altitudes</a:t>
            </a:r>
          </a:p>
          <a:p>
            <a:r>
              <a:rPr lang="en-US" dirty="0">
                <a:solidFill>
                  <a:schemeClr val="tx1">
                    <a:lumMod val="50000"/>
                    <a:lumOff val="50000"/>
                  </a:schemeClr>
                </a:solidFill>
              </a:rPr>
              <a:t>Oct. – Dec. 2019:</a:t>
            </a:r>
          </a:p>
          <a:p>
            <a:pPr lvl="1"/>
            <a:r>
              <a:rPr lang="en-US" dirty="0">
                <a:solidFill>
                  <a:schemeClr val="tx1">
                    <a:lumMod val="50000"/>
                    <a:lumOff val="50000"/>
                  </a:schemeClr>
                </a:solidFill>
              </a:rPr>
              <a:t>Write up paper on the performance of new SOA treatments in E3SM</a:t>
            </a:r>
          </a:p>
          <a:p>
            <a:r>
              <a:rPr lang="en-US" dirty="0"/>
              <a:t>Jan.- Mar. 2020:</a:t>
            </a:r>
          </a:p>
          <a:p>
            <a:pPr lvl="1" indent="-342900"/>
            <a:r>
              <a:rPr lang="en-US" dirty="0"/>
              <a:t>Link new SOA treatments to UCI or Superfast Chemistry mechanisms</a:t>
            </a:r>
          </a:p>
          <a:p>
            <a:r>
              <a:rPr lang="en-US" dirty="0"/>
              <a:t>Apr. – Jun. 2020:</a:t>
            </a:r>
          </a:p>
          <a:p>
            <a:pPr lvl="1" indent="-342900"/>
            <a:r>
              <a:rPr lang="en-US" dirty="0"/>
              <a:t>Separate SOA sources into biomass, fossil fuel and biogenic categories </a:t>
            </a:r>
          </a:p>
          <a:p>
            <a:r>
              <a:rPr lang="en-US" dirty="0"/>
              <a:t>Jul. - Sept. 2020:</a:t>
            </a:r>
          </a:p>
          <a:p>
            <a:pPr lvl="1" indent="-342900"/>
            <a:r>
              <a:rPr lang="en-US" dirty="0"/>
              <a:t>Implement new optical properties of SOA (e.g. brown carbon)</a:t>
            </a:r>
          </a:p>
          <a:p>
            <a:r>
              <a:rPr lang="en-US" dirty="0"/>
              <a:t>Oct. – Dec. 2020:</a:t>
            </a:r>
          </a:p>
          <a:p>
            <a:pPr lvl="1"/>
            <a:r>
              <a:rPr lang="en-US" dirty="0"/>
              <a:t>Evaluate SOA absorption predictions with measurements</a:t>
            </a:r>
            <a:endParaRPr lang="en-US" dirty="0">
              <a:solidFill>
                <a:schemeClr val="tx1">
                  <a:lumMod val="50000"/>
                  <a:lumOff val="50000"/>
                </a:schemeClr>
              </a:solidFill>
            </a:endParaRPr>
          </a:p>
        </p:txBody>
      </p:sp>
      <p:sp>
        <p:nvSpPr>
          <p:cNvPr id="6" name="TextBox 5">
            <a:extLst>
              <a:ext uri="{FF2B5EF4-FFF2-40B4-BE49-F238E27FC236}">
                <a16:creationId xmlns:a16="http://schemas.microsoft.com/office/drawing/2014/main" id="{09C93786-2355-44C4-B149-FE21829BE3C8}"/>
              </a:ext>
            </a:extLst>
          </p:cNvPr>
          <p:cNvSpPr txBox="1"/>
          <p:nvPr/>
        </p:nvSpPr>
        <p:spPr>
          <a:xfrm>
            <a:off x="7850372" y="375380"/>
            <a:ext cx="3424592" cy="584775"/>
          </a:xfrm>
          <a:prstGeom prst="rect">
            <a:avLst/>
          </a:prstGeom>
          <a:noFill/>
        </p:spPr>
        <p:txBody>
          <a:bodyPr wrap="none" rtlCol="0">
            <a:spAutoFit/>
          </a:bodyPr>
          <a:lstStyle/>
          <a:p>
            <a:pPr defTabSz="457200">
              <a:defRPr/>
            </a:pPr>
            <a:r>
              <a:rPr lang="en-US" sz="1600" b="1" dirty="0">
                <a:solidFill>
                  <a:srgbClr val="4F81BD"/>
                </a:solidFill>
                <a:latin typeface="Calibri"/>
              </a:rPr>
              <a:t>Manish Shrivastava</a:t>
            </a:r>
          </a:p>
          <a:p>
            <a:pPr defTabSz="457200">
              <a:defRPr/>
            </a:pPr>
            <a:r>
              <a:rPr lang="en-US" sz="1600" b="1" dirty="0">
                <a:solidFill>
                  <a:srgbClr val="4F81BD"/>
                </a:solidFill>
                <a:latin typeface="Calibri"/>
              </a:rPr>
              <a:t>Pacific Northwest National Laboratory</a:t>
            </a:r>
          </a:p>
        </p:txBody>
      </p:sp>
    </p:spTree>
    <p:extLst>
      <p:ext uri="{BB962C8B-B14F-4D97-AF65-F5344CB8AC3E}">
        <p14:creationId xmlns:p14="http://schemas.microsoft.com/office/powerpoint/2010/main" val="2555057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789640" y="203785"/>
            <a:ext cx="7400074" cy="809277"/>
          </a:xfrm>
        </p:spPr>
        <p:txBody>
          <a:bodyPr/>
          <a:lstStyle/>
          <a:p>
            <a:pPr>
              <a:spcBef>
                <a:spcPts val="0"/>
              </a:spcBef>
            </a:pPr>
            <a:r>
              <a:rPr lang="en-US" sz="2800" dirty="0">
                <a:solidFill>
                  <a:srgbClr val="FF0000"/>
                </a:solidFill>
              </a:rPr>
              <a:t>Improving Dust Representation for Water Cycle and BGC in E3SM V3/V4</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242001" y="1142339"/>
            <a:ext cx="10910681" cy="1756565"/>
          </a:xfrm>
        </p:spPr>
        <p:txBody>
          <a:bodyPr/>
          <a:lstStyle/>
          <a:p>
            <a:r>
              <a:rPr lang="en-US" dirty="0"/>
              <a:t>Outline of project</a:t>
            </a:r>
            <a:endParaRPr lang="en-US" sz="1800" dirty="0"/>
          </a:p>
          <a:p>
            <a:pPr lvl="1"/>
            <a:r>
              <a:rPr lang="en-US" dirty="0"/>
              <a:t>Enable a close coupling of atmosphere with land and ocean by improving dust aerosol process as a nutrient supply in E3SM</a:t>
            </a:r>
          </a:p>
          <a:p>
            <a:pPr lvl="2"/>
            <a:r>
              <a:rPr lang="en-US" altLang="en-US" dirty="0">
                <a:latin typeface="Arial" panose="020B0604020202020204" pitchFamily="34" charset="0"/>
                <a:cs typeface="Arial" panose="020B0604020202020204" pitchFamily="34" charset="0"/>
              </a:rPr>
              <a:t>Develop dust iron/phosphorous dissolution model </a:t>
            </a:r>
            <a:endParaRPr lang="en-US" dirty="0">
              <a:latin typeface="Arial" panose="020B0604020202020204" pitchFamily="34" charset="0"/>
              <a:ea typeface="Calibri" charset="0"/>
              <a:cs typeface="Arial" panose="020B0604020202020204" pitchFamily="34" charset="0"/>
            </a:endParaRPr>
          </a:p>
          <a:p>
            <a:pPr lvl="2"/>
            <a:r>
              <a:rPr lang="en-US" dirty="0">
                <a:latin typeface="Arial" panose="020B0604020202020204" pitchFamily="34" charset="0"/>
                <a:ea typeface="Calibri" charset="0"/>
                <a:cs typeface="Arial" panose="020B0604020202020204" pitchFamily="34" charset="0"/>
              </a:rPr>
              <a:t>Implement a new dust emission scheme (Kok et al., 2014) that depends on time-varying soil states</a:t>
            </a:r>
          </a:p>
          <a:p>
            <a:pPr lvl="2"/>
            <a:r>
              <a:rPr lang="en-US" altLang="en-US" dirty="0">
                <a:latin typeface="Arial" panose="020B0604020202020204" pitchFamily="34" charset="0"/>
                <a:cs typeface="Arial" panose="020B0604020202020204" pitchFamily="34" charset="0"/>
              </a:rPr>
              <a:t>Develop dust mineral speciation and couple it with iron/</a:t>
            </a:r>
            <a:r>
              <a:rPr lang="en-US" altLang="en-US" dirty="0" err="1">
                <a:latin typeface="Arial" panose="020B0604020202020204" pitchFamily="34" charset="0"/>
                <a:cs typeface="Arial" panose="020B0604020202020204" pitchFamily="34" charset="0"/>
              </a:rPr>
              <a:t>phos</a:t>
            </a:r>
            <a:r>
              <a:rPr lang="en-US" altLang="en-US" dirty="0">
                <a:latin typeface="Arial" panose="020B0604020202020204" pitchFamily="34" charset="0"/>
                <a:cs typeface="Arial" panose="020B0604020202020204" pitchFamily="34" charset="0"/>
              </a:rPr>
              <a:t> dissolution model</a:t>
            </a:r>
            <a:endParaRPr lang="en-US" sz="2000" i="1" dirty="0">
              <a:solidFill>
                <a:srgbClr val="FF0000"/>
              </a:solidFill>
            </a:endParaRPr>
          </a:p>
          <a:p>
            <a:endParaRPr lang="en-US" sz="2000" dirty="0"/>
          </a:p>
        </p:txBody>
      </p:sp>
      <p:sp>
        <p:nvSpPr>
          <p:cNvPr id="4" name="TextBox 3">
            <a:extLst>
              <a:ext uri="{FF2B5EF4-FFF2-40B4-BE49-F238E27FC236}">
                <a16:creationId xmlns:a16="http://schemas.microsoft.com/office/drawing/2014/main" id="{4DC75A7A-50B0-424D-988C-48661E071071}"/>
              </a:ext>
            </a:extLst>
          </p:cNvPr>
          <p:cNvSpPr txBox="1"/>
          <p:nvPr/>
        </p:nvSpPr>
        <p:spPr>
          <a:xfrm>
            <a:off x="8496434" y="511959"/>
            <a:ext cx="3297009" cy="646331"/>
          </a:xfrm>
          <a:prstGeom prst="rect">
            <a:avLst/>
          </a:prstGeom>
          <a:noFill/>
        </p:spPr>
        <p:txBody>
          <a:bodyPr wrap="square" rtlCol="0">
            <a:spAutoFit/>
          </a:bodyPr>
          <a:lstStyle/>
          <a:p>
            <a:pPr defTabSz="457200">
              <a:defRPr/>
            </a:pPr>
            <a:r>
              <a:rPr lang="en-US" b="1" dirty="0">
                <a:solidFill>
                  <a:srgbClr val="4F81BD"/>
                </a:solidFill>
                <a:latin typeface="Calibri"/>
              </a:rPr>
              <a:t>Yan Feng</a:t>
            </a:r>
          </a:p>
          <a:p>
            <a:pPr defTabSz="457200">
              <a:defRPr/>
            </a:pPr>
            <a:r>
              <a:rPr lang="en-US" b="1" dirty="0">
                <a:solidFill>
                  <a:srgbClr val="4F81BD"/>
                </a:solidFill>
                <a:latin typeface="Calibri"/>
              </a:rPr>
              <a:t>Argonne National Laboratory</a:t>
            </a:r>
          </a:p>
        </p:txBody>
      </p:sp>
      <p:sp>
        <p:nvSpPr>
          <p:cNvPr id="12" name="Content Placeholder 2">
            <a:extLst>
              <a:ext uri="{FF2B5EF4-FFF2-40B4-BE49-F238E27FC236}">
                <a16:creationId xmlns:a16="http://schemas.microsoft.com/office/drawing/2014/main" id="{1D68D65A-E043-244B-BC51-04A2891EF9C5}"/>
              </a:ext>
            </a:extLst>
          </p:cNvPr>
          <p:cNvSpPr txBox="1">
            <a:spLocks/>
          </p:cNvSpPr>
          <p:nvPr/>
        </p:nvSpPr>
        <p:spPr>
          <a:xfrm>
            <a:off x="242001" y="3429000"/>
            <a:ext cx="11825081" cy="1617244"/>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dirty="0">
                <a:solidFill>
                  <a:prstClr val="black"/>
                </a:solidFill>
              </a:rPr>
              <a:t>Summary of Accomplishments (Mar 15, 2019 - Nov. 15, 2019)</a:t>
            </a:r>
            <a:endParaRPr lang="en-US" sz="1800" dirty="0">
              <a:solidFill>
                <a:prstClr val="black"/>
              </a:solidFill>
            </a:endParaRP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Collaborated with the Cornell/</a:t>
            </a:r>
            <a:r>
              <a:rPr lang="en-US" altLang="en-US" sz="1800" dirty="0" err="1">
                <a:solidFill>
                  <a:prstClr val="black"/>
                </a:solidFill>
                <a:latin typeface="Arial" panose="020B0604020202020204" pitchFamily="34" charset="0"/>
                <a:cs typeface="Arial" panose="020B0604020202020204" pitchFamily="34" charset="0"/>
              </a:rPr>
              <a:t>Mahowald</a:t>
            </a:r>
            <a:r>
              <a:rPr lang="en-US" altLang="en-US" sz="1800" dirty="0">
                <a:solidFill>
                  <a:prstClr val="black"/>
                </a:solidFill>
                <a:latin typeface="Arial" panose="020B0604020202020204" pitchFamily="34" charset="0"/>
                <a:cs typeface="Arial" panose="020B0604020202020204" pitchFamily="34" charset="0"/>
              </a:rPr>
              <a:t> group (E3SM University project) and published  the paper on development of dust/combustion iron dissolution model (</a:t>
            </a:r>
            <a:r>
              <a:rPr lang="en-US" altLang="en-US" sz="1800" i="1" dirty="0">
                <a:solidFill>
                  <a:prstClr val="black"/>
                </a:solidFill>
                <a:latin typeface="Arial" panose="020B0604020202020204" pitchFamily="34" charset="0"/>
                <a:cs typeface="Arial" panose="020B0604020202020204" pitchFamily="34" charset="0"/>
              </a:rPr>
              <a:t>Hamilton et al., 2019</a:t>
            </a:r>
            <a:r>
              <a:rPr lang="en-US" altLang="en-US" sz="1800" dirty="0">
                <a:solidFill>
                  <a:prstClr val="black"/>
                </a:solidFill>
                <a:latin typeface="Arial" panose="020B0604020202020204" pitchFamily="34" charset="0"/>
                <a:cs typeface="Arial" panose="020B0604020202020204" pitchFamily="34" charset="0"/>
              </a:rPr>
              <a:t>)</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Improved the dust size distribution at emission and shortwave absorption; these updates have been integrated into the V2. </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Implemented the new dust emission scheme, and began implementation of the dust speciation code</a:t>
            </a:r>
          </a:p>
          <a:p>
            <a:pPr lvl="1">
              <a:buClr>
                <a:srgbClr val="4F81BD">
                  <a:lumMod val="75000"/>
                </a:srgbClr>
              </a:buClr>
              <a:defRPr/>
            </a:pPr>
            <a:endParaRPr lang="en-US" altLang="en-US" sz="1800" dirty="0">
              <a:solidFill>
                <a:prstClr val="black"/>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7CE51351-343F-714B-B0CA-3C47E9910475}"/>
              </a:ext>
            </a:extLst>
          </p:cNvPr>
          <p:cNvSpPr txBox="1">
            <a:spLocks/>
          </p:cNvSpPr>
          <p:nvPr/>
        </p:nvSpPr>
        <p:spPr>
          <a:xfrm>
            <a:off x="273091" y="5419772"/>
            <a:ext cx="7916623" cy="80458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dirty="0">
                <a:solidFill>
                  <a:prstClr val="black"/>
                </a:solidFill>
              </a:rPr>
              <a:t>Summary of Issues (difficulties)</a:t>
            </a:r>
            <a:endParaRPr lang="en-US" sz="1800" dirty="0">
              <a:solidFill>
                <a:prstClr val="black"/>
              </a:solidFill>
            </a:endParaRPr>
          </a:p>
          <a:p>
            <a:pPr lvl="1">
              <a:buClr>
                <a:srgbClr val="4F81BD">
                  <a:lumMod val="75000"/>
                </a:srgbClr>
              </a:buClr>
              <a:defRPr/>
            </a:pPr>
            <a:r>
              <a:rPr lang="en-US" sz="1800" i="1" dirty="0">
                <a:solidFill>
                  <a:srgbClr val="FF0000"/>
                </a:solidFill>
              </a:rPr>
              <a:t>Need fix the dust over-deposition issue</a:t>
            </a:r>
          </a:p>
          <a:p>
            <a:pPr>
              <a:buClr>
                <a:srgbClr val="4F81BD">
                  <a:lumMod val="75000"/>
                </a:srgbClr>
              </a:buClr>
              <a:defRPr/>
            </a:pPr>
            <a:endParaRPr lang="en-US" sz="2000" dirty="0">
              <a:solidFill>
                <a:prstClr val="black"/>
              </a:solidFill>
            </a:endParaRPr>
          </a:p>
        </p:txBody>
      </p:sp>
    </p:spTree>
    <p:extLst>
      <p:ext uri="{BB962C8B-B14F-4D97-AF65-F5344CB8AC3E}">
        <p14:creationId xmlns:p14="http://schemas.microsoft.com/office/powerpoint/2010/main" val="1355399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1941336" y="160776"/>
            <a:ext cx="5967351" cy="584775"/>
          </a:xfrm>
        </p:spPr>
        <p:txBody>
          <a:bodyPr/>
          <a:lstStyle/>
          <a:p>
            <a:pPr>
              <a:spcBef>
                <a:spcPts val="0"/>
              </a:spcBef>
            </a:pPr>
            <a:r>
              <a:rPr lang="en-US" sz="3200" dirty="0"/>
              <a:t>Highlight of the Progress</a:t>
            </a:r>
          </a:p>
        </p:txBody>
      </p:sp>
      <p:sp>
        <p:nvSpPr>
          <p:cNvPr id="10" name="TextBox 9">
            <a:extLst>
              <a:ext uri="{FF2B5EF4-FFF2-40B4-BE49-F238E27FC236}">
                <a16:creationId xmlns:a16="http://schemas.microsoft.com/office/drawing/2014/main" id="{9D570CB6-8781-E44E-84E4-3D11A3FBCEDD}"/>
              </a:ext>
            </a:extLst>
          </p:cNvPr>
          <p:cNvSpPr txBox="1"/>
          <p:nvPr/>
        </p:nvSpPr>
        <p:spPr>
          <a:xfrm>
            <a:off x="846652" y="3411668"/>
            <a:ext cx="4015135" cy="1200329"/>
          </a:xfrm>
          <a:prstGeom prst="rect">
            <a:avLst/>
          </a:prstGeom>
          <a:noFill/>
        </p:spPr>
        <p:txBody>
          <a:bodyPr wrap="square" rtlCol="0">
            <a:spAutoFit/>
          </a:bodyPr>
          <a:lstStyle/>
          <a:p>
            <a:pPr defTabSz="457200">
              <a:defRPr/>
            </a:pPr>
            <a:r>
              <a:rPr lang="en-US" dirty="0">
                <a:solidFill>
                  <a:prstClr val="black"/>
                </a:solidFill>
                <a:latin typeface="Arial Narrow" panose="020B0604020202020204" pitchFamily="34" charset="0"/>
                <a:cs typeface="Arial Narrow" panose="020B0604020202020204" pitchFamily="34" charset="0"/>
              </a:rPr>
              <a:t>Fig. 1. Comparison of </a:t>
            </a:r>
            <a:r>
              <a:rPr lang="en-US" b="1" dirty="0">
                <a:solidFill>
                  <a:prstClr val="black"/>
                </a:solidFill>
                <a:latin typeface="Arial Narrow" panose="020B0604020202020204" pitchFamily="34" charset="0"/>
                <a:cs typeface="Arial Narrow" panose="020B0604020202020204" pitchFamily="34" charset="0"/>
              </a:rPr>
              <a:t>absorbing aerosol optical depth</a:t>
            </a:r>
            <a:r>
              <a:rPr lang="en-US" dirty="0">
                <a:solidFill>
                  <a:prstClr val="black"/>
                </a:solidFill>
                <a:latin typeface="Arial Narrow" panose="020B0604020202020204" pitchFamily="34" charset="0"/>
                <a:cs typeface="Arial Narrow" panose="020B0604020202020204" pitchFamily="34" charset="0"/>
              </a:rPr>
              <a:t> from V1 and V2 models with the AERONET observations over dust source regions</a:t>
            </a:r>
          </a:p>
        </p:txBody>
      </p:sp>
      <p:sp>
        <p:nvSpPr>
          <p:cNvPr id="12" name="TextBox 11">
            <a:extLst>
              <a:ext uri="{FF2B5EF4-FFF2-40B4-BE49-F238E27FC236}">
                <a16:creationId xmlns:a16="http://schemas.microsoft.com/office/drawing/2014/main" id="{17E5DA6B-7F8F-F943-B985-91B5AD1CA588}"/>
              </a:ext>
            </a:extLst>
          </p:cNvPr>
          <p:cNvSpPr txBox="1"/>
          <p:nvPr/>
        </p:nvSpPr>
        <p:spPr>
          <a:xfrm>
            <a:off x="6128697" y="2799646"/>
            <a:ext cx="6117264" cy="369332"/>
          </a:xfrm>
          <a:prstGeom prst="rect">
            <a:avLst/>
          </a:prstGeom>
          <a:noFill/>
        </p:spPr>
        <p:txBody>
          <a:bodyPr wrap="square" rtlCol="0">
            <a:spAutoFit/>
          </a:bodyPr>
          <a:lstStyle/>
          <a:p>
            <a:pPr defTabSz="457200">
              <a:defRPr/>
            </a:pPr>
            <a:r>
              <a:rPr lang="en-US" dirty="0">
                <a:solidFill>
                  <a:prstClr val="black"/>
                </a:solidFill>
                <a:latin typeface="Arial Narrow" panose="020B0604020202020204" pitchFamily="34" charset="0"/>
                <a:cs typeface="Arial Narrow" panose="020B0604020202020204" pitchFamily="34" charset="0"/>
              </a:rPr>
              <a:t>Fig. 2. Dust AOD simulated with </a:t>
            </a:r>
            <a:r>
              <a:rPr lang="en-US" b="1" dirty="0">
                <a:solidFill>
                  <a:prstClr val="black"/>
                </a:solidFill>
                <a:latin typeface="Arial Narrow" panose="020B0604020202020204" pitchFamily="34" charset="0"/>
                <a:cs typeface="Arial Narrow" panose="020B0604020202020204" pitchFamily="34" charset="0"/>
              </a:rPr>
              <a:t>two emission schemes</a:t>
            </a:r>
            <a:endParaRPr lang="en-US" dirty="0">
              <a:solidFill>
                <a:prstClr val="black"/>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02AC59CF-6BE6-43DA-92C6-207D053EDD4C}"/>
              </a:ext>
            </a:extLst>
          </p:cNvPr>
          <p:cNvSpPr txBox="1"/>
          <p:nvPr/>
        </p:nvSpPr>
        <p:spPr>
          <a:xfrm>
            <a:off x="7973077" y="206906"/>
            <a:ext cx="2658677" cy="584775"/>
          </a:xfrm>
          <a:prstGeom prst="rect">
            <a:avLst/>
          </a:prstGeom>
          <a:noFill/>
        </p:spPr>
        <p:txBody>
          <a:bodyPr wrap="none" rtlCol="0">
            <a:spAutoFit/>
          </a:bodyPr>
          <a:lstStyle/>
          <a:p>
            <a:pPr defTabSz="457200">
              <a:defRPr/>
            </a:pPr>
            <a:r>
              <a:rPr lang="en-US" sz="1600" b="1" dirty="0">
                <a:solidFill>
                  <a:srgbClr val="4F81BD"/>
                </a:solidFill>
                <a:latin typeface="Calibri"/>
              </a:rPr>
              <a:t>Yan Feng</a:t>
            </a:r>
          </a:p>
          <a:p>
            <a:pPr defTabSz="457200">
              <a:defRPr/>
            </a:pPr>
            <a:r>
              <a:rPr lang="en-US" sz="1600" b="1" dirty="0">
                <a:solidFill>
                  <a:srgbClr val="4F81BD"/>
                </a:solidFill>
                <a:latin typeface="Calibri"/>
              </a:rPr>
              <a:t>Argonne National Laboratory</a:t>
            </a:r>
          </a:p>
        </p:txBody>
      </p:sp>
      <p:grpSp>
        <p:nvGrpSpPr>
          <p:cNvPr id="3" name="Group 2">
            <a:extLst>
              <a:ext uri="{FF2B5EF4-FFF2-40B4-BE49-F238E27FC236}">
                <a16:creationId xmlns:a16="http://schemas.microsoft.com/office/drawing/2014/main" id="{B76AF44A-4705-4984-8AE1-64305D6E76D2}"/>
              </a:ext>
            </a:extLst>
          </p:cNvPr>
          <p:cNvGrpSpPr/>
          <p:nvPr/>
        </p:nvGrpSpPr>
        <p:grpSpPr>
          <a:xfrm>
            <a:off x="1051779" y="949719"/>
            <a:ext cx="2831365" cy="2261928"/>
            <a:chOff x="1734325" y="944716"/>
            <a:chExt cx="2831365" cy="2261928"/>
          </a:xfrm>
        </p:grpSpPr>
        <p:pic>
          <p:nvPicPr>
            <p:cNvPr id="4" name="Picture 3">
              <a:extLst>
                <a:ext uri="{FF2B5EF4-FFF2-40B4-BE49-F238E27FC236}">
                  <a16:creationId xmlns:a16="http://schemas.microsoft.com/office/drawing/2014/main" id="{450FAA58-96D6-9B40-AD68-EDD1CBE5A9B3}"/>
                </a:ext>
              </a:extLst>
            </p:cNvPr>
            <p:cNvPicPr>
              <a:picLocks noChangeAspect="1"/>
            </p:cNvPicPr>
            <p:nvPr/>
          </p:nvPicPr>
          <p:blipFill>
            <a:blip r:embed="rId3"/>
            <a:stretch>
              <a:fillRect/>
            </a:stretch>
          </p:blipFill>
          <p:spPr>
            <a:xfrm>
              <a:off x="1734325" y="944716"/>
              <a:ext cx="2831365" cy="2261928"/>
            </a:xfrm>
            <a:prstGeom prst="rect">
              <a:avLst/>
            </a:prstGeom>
          </p:spPr>
        </p:pic>
        <p:sp>
          <p:nvSpPr>
            <p:cNvPr id="7" name="TextBox 6">
              <a:extLst>
                <a:ext uri="{FF2B5EF4-FFF2-40B4-BE49-F238E27FC236}">
                  <a16:creationId xmlns:a16="http://schemas.microsoft.com/office/drawing/2014/main" id="{4BAE8D7B-0889-FD4F-8182-DD731C06D81A}"/>
                </a:ext>
              </a:extLst>
            </p:cNvPr>
            <p:cNvSpPr txBox="1"/>
            <p:nvPr/>
          </p:nvSpPr>
          <p:spPr>
            <a:xfrm>
              <a:off x="2899814" y="1102241"/>
              <a:ext cx="123432" cy="138499"/>
            </a:xfrm>
            <a:prstGeom prst="rect">
              <a:avLst/>
            </a:prstGeom>
            <a:noFill/>
          </p:spPr>
          <p:txBody>
            <a:bodyPr wrap="none" lIns="0" tIns="0" rIns="0" bIns="0" rtlCol="0">
              <a:spAutoFit/>
            </a:bodyPr>
            <a:lstStyle/>
            <a:p>
              <a:r>
                <a:rPr lang="en-US" sz="900" dirty="0"/>
                <a:t>V1</a:t>
              </a:r>
            </a:p>
          </p:txBody>
        </p:sp>
        <p:cxnSp>
          <p:nvCxnSpPr>
            <p:cNvPr id="16" name="Straight Arrow Connector 15">
              <a:extLst>
                <a:ext uri="{FF2B5EF4-FFF2-40B4-BE49-F238E27FC236}">
                  <a16:creationId xmlns:a16="http://schemas.microsoft.com/office/drawing/2014/main" id="{AA375158-B475-FC44-B31F-43C62DD94923}"/>
                </a:ext>
              </a:extLst>
            </p:cNvPr>
            <p:cNvCxnSpPr>
              <a:endCxn id="7" idx="1"/>
            </p:cNvCxnSpPr>
            <p:nvPr/>
          </p:nvCxnSpPr>
          <p:spPr>
            <a:xfrm>
              <a:off x="2750198" y="1171491"/>
              <a:ext cx="149616" cy="0"/>
            </a:xfrm>
            <a:prstGeom prst="straightConnector1">
              <a:avLst/>
            </a:prstGeom>
            <a:ln w="15875">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DB8ACB0C-DA57-9345-9795-A181F01559AA}"/>
                </a:ext>
              </a:extLst>
            </p:cNvPr>
            <p:cNvSpPr/>
            <p:nvPr/>
          </p:nvSpPr>
          <p:spPr>
            <a:xfrm>
              <a:off x="2899814" y="1240740"/>
              <a:ext cx="79956" cy="193219"/>
            </a:xfrm>
            <a:prstGeom prst="righ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B3B7C3AF-400E-0D43-A92F-72DB2912413E}"/>
                </a:ext>
              </a:extLst>
            </p:cNvPr>
            <p:cNvSpPr txBox="1"/>
            <p:nvPr/>
          </p:nvSpPr>
          <p:spPr>
            <a:xfrm>
              <a:off x="3052214" y="1254641"/>
              <a:ext cx="123432" cy="138499"/>
            </a:xfrm>
            <a:prstGeom prst="rect">
              <a:avLst/>
            </a:prstGeom>
            <a:noFill/>
          </p:spPr>
          <p:txBody>
            <a:bodyPr wrap="none" lIns="0" tIns="0" rIns="0" bIns="0" rtlCol="0">
              <a:spAutoFit/>
            </a:bodyPr>
            <a:lstStyle/>
            <a:p>
              <a:r>
                <a:rPr lang="en-US" sz="900" dirty="0"/>
                <a:t>V2</a:t>
              </a:r>
            </a:p>
          </p:txBody>
        </p:sp>
      </p:grpSp>
      <p:sp>
        <p:nvSpPr>
          <p:cNvPr id="30" name="Content Placeholder 2">
            <a:extLst>
              <a:ext uri="{FF2B5EF4-FFF2-40B4-BE49-F238E27FC236}">
                <a16:creationId xmlns:a16="http://schemas.microsoft.com/office/drawing/2014/main" id="{3CC2D354-1455-CE49-91C8-452B9158EF07}"/>
              </a:ext>
            </a:extLst>
          </p:cNvPr>
          <p:cNvSpPr txBox="1">
            <a:spLocks/>
          </p:cNvSpPr>
          <p:nvPr/>
        </p:nvSpPr>
        <p:spPr>
          <a:xfrm>
            <a:off x="241767" y="4865376"/>
            <a:ext cx="4197865" cy="1465960"/>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Publications</a:t>
            </a:r>
          </a:p>
          <a:p>
            <a:pPr>
              <a:spcBef>
                <a:spcPts val="0"/>
              </a:spcBef>
            </a:pPr>
            <a:r>
              <a:rPr lang="en-US" sz="900" dirty="0"/>
              <a:t>Hamilton, D. S., </a:t>
            </a:r>
            <a:r>
              <a:rPr lang="en-US" sz="900" dirty="0" err="1"/>
              <a:t>Scanza</a:t>
            </a:r>
            <a:r>
              <a:rPr lang="en-US" sz="900" dirty="0"/>
              <a:t>, R. A., Feng, Y., Guinness, J., </a:t>
            </a:r>
            <a:r>
              <a:rPr lang="en-US" sz="900" dirty="0" err="1"/>
              <a:t>Kok</a:t>
            </a:r>
            <a:r>
              <a:rPr lang="en-US" sz="900" dirty="0"/>
              <a:t>, J. F., Li, L., Liu, X., Rathod, S. D., Wan, J. S., Wu, M., and </a:t>
            </a:r>
            <a:r>
              <a:rPr lang="en-US" sz="900" dirty="0" err="1"/>
              <a:t>Mahowald</a:t>
            </a:r>
            <a:r>
              <a:rPr lang="en-US" sz="900" dirty="0"/>
              <a:t>, N. M.: Improved methodologies for Earth system modelling of atmospheric soluble iron and observation comparisons using the Mechanism of Intermediate complexity for Modelling Iron (MIMI v.1.0), </a:t>
            </a:r>
            <a:r>
              <a:rPr lang="en-US" sz="900" dirty="0" err="1"/>
              <a:t>Geosci</a:t>
            </a:r>
            <a:r>
              <a:rPr lang="en-US" sz="900" dirty="0"/>
              <a:t>. Model Dev., 12, 3835-3862. doi:10.5194/gmd-12-3835-2019, 2019.</a:t>
            </a:r>
          </a:p>
        </p:txBody>
      </p:sp>
      <p:sp>
        <p:nvSpPr>
          <p:cNvPr id="41" name="TextBox 40">
            <a:extLst>
              <a:ext uri="{FF2B5EF4-FFF2-40B4-BE49-F238E27FC236}">
                <a16:creationId xmlns:a16="http://schemas.microsoft.com/office/drawing/2014/main" id="{5B7F0211-D193-3746-B40B-89F4E5609B8E}"/>
              </a:ext>
            </a:extLst>
          </p:cNvPr>
          <p:cNvSpPr txBox="1"/>
          <p:nvPr/>
        </p:nvSpPr>
        <p:spPr>
          <a:xfrm>
            <a:off x="4856195" y="5522629"/>
            <a:ext cx="4197864" cy="646331"/>
          </a:xfrm>
          <a:prstGeom prst="rect">
            <a:avLst/>
          </a:prstGeom>
          <a:noFill/>
        </p:spPr>
        <p:txBody>
          <a:bodyPr wrap="square" rtlCol="0">
            <a:spAutoFit/>
          </a:bodyPr>
          <a:lstStyle/>
          <a:p>
            <a:pPr defTabSz="457200">
              <a:defRPr/>
            </a:pPr>
            <a:r>
              <a:rPr lang="en-US" dirty="0">
                <a:solidFill>
                  <a:prstClr val="black"/>
                </a:solidFill>
                <a:latin typeface="Arial Narrow" panose="020B0604020202020204" pitchFamily="34" charset="0"/>
                <a:cs typeface="Arial Narrow" panose="020B0604020202020204" pitchFamily="34" charset="0"/>
              </a:rPr>
              <a:t>Fig. 3. High-latitude dust emissions (left) and seasonal cycle (right) with the K14 method </a:t>
            </a:r>
          </a:p>
        </p:txBody>
      </p:sp>
      <p:grpSp>
        <p:nvGrpSpPr>
          <p:cNvPr id="9" name="Group 8">
            <a:extLst>
              <a:ext uri="{FF2B5EF4-FFF2-40B4-BE49-F238E27FC236}">
                <a16:creationId xmlns:a16="http://schemas.microsoft.com/office/drawing/2014/main" id="{FB9AF3EE-0D7D-FA41-A440-77CAB47C037B}"/>
              </a:ext>
            </a:extLst>
          </p:cNvPr>
          <p:cNvGrpSpPr/>
          <p:nvPr/>
        </p:nvGrpSpPr>
        <p:grpSpPr>
          <a:xfrm>
            <a:off x="8564882" y="906919"/>
            <a:ext cx="2959918" cy="1795413"/>
            <a:chOff x="8564882" y="906919"/>
            <a:chExt cx="2959918" cy="1795413"/>
          </a:xfrm>
        </p:grpSpPr>
        <p:sp>
          <p:nvSpPr>
            <p:cNvPr id="27" name="TextBox 26">
              <a:extLst>
                <a:ext uri="{FF2B5EF4-FFF2-40B4-BE49-F238E27FC236}">
                  <a16:creationId xmlns:a16="http://schemas.microsoft.com/office/drawing/2014/main" id="{5D11C1DD-A391-F64B-A1FC-C0B844E4BE74}"/>
                </a:ext>
              </a:extLst>
            </p:cNvPr>
            <p:cNvSpPr txBox="1"/>
            <p:nvPr/>
          </p:nvSpPr>
          <p:spPr>
            <a:xfrm>
              <a:off x="8564882" y="906919"/>
              <a:ext cx="1219886" cy="169277"/>
            </a:xfrm>
            <a:prstGeom prst="rect">
              <a:avLst/>
            </a:prstGeom>
            <a:noFill/>
          </p:spPr>
          <p:txBody>
            <a:bodyPr wrap="none" lIns="0" tIns="0" rIns="0" bIns="0" rtlCol="0">
              <a:spAutoFit/>
            </a:bodyPr>
            <a:lstStyle/>
            <a:p>
              <a:r>
                <a:rPr lang="en-US" sz="1100" dirty="0"/>
                <a:t>K14 (</a:t>
              </a:r>
              <a:r>
                <a:rPr lang="en-US" sz="1100" dirty="0" err="1"/>
                <a:t>Kok</a:t>
              </a:r>
              <a:r>
                <a:rPr lang="en-US" sz="1100" dirty="0"/>
                <a:t> et al., 2014)</a:t>
              </a:r>
            </a:p>
          </p:txBody>
        </p:sp>
        <p:grpSp>
          <p:nvGrpSpPr>
            <p:cNvPr id="52" name="Group 51">
              <a:extLst>
                <a:ext uri="{FF2B5EF4-FFF2-40B4-BE49-F238E27FC236}">
                  <a16:creationId xmlns:a16="http://schemas.microsoft.com/office/drawing/2014/main" id="{BF171DDB-59B1-8241-9C28-A3A157241D7D}"/>
                </a:ext>
              </a:extLst>
            </p:cNvPr>
            <p:cNvGrpSpPr/>
            <p:nvPr/>
          </p:nvGrpSpPr>
          <p:grpSpPr>
            <a:xfrm>
              <a:off x="8571695" y="906920"/>
              <a:ext cx="2953105" cy="1795412"/>
              <a:chOff x="34286051" y="13604411"/>
              <a:chExt cx="7661115" cy="4256575"/>
            </a:xfrm>
          </p:grpSpPr>
          <p:pic>
            <p:nvPicPr>
              <p:cNvPr id="55" name="Picture 54">
                <a:extLst>
                  <a:ext uri="{FF2B5EF4-FFF2-40B4-BE49-F238E27FC236}">
                    <a16:creationId xmlns:a16="http://schemas.microsoft.com/office/drawing/2014/main" id="{E02B4230-4265-7D47-82CA-673BC061657F}"/>
                  </a:ext>
                </a:extLst>
              </p:cNvPr>
              <p:cNvPicPr>
                <a:picLocks noChangeAspect="1"/>
              </p:cNvPicPr>
              <p:nvPr/>
            </p:nvPicPr>
            <p:blipFill>
              <a:blip r:embed="rId4"/>
              <a:stretch>
                <a:fillRect/>
              </a:stretch>
            </p:blipFill>
            <p:spPr>
              <a:xfrm>
                <a:off x="34286051" y="13958828"/>
                <a:ext cx="7661115" cy="3902158"/>
              </a:xfrm>
              <a:prstGeom prst="rect">
                <a:avLst/>
              </a:prstGeom>
            </p:spPr>
          </p:pic>
          <p:sp>
            <p:nvSpPr>
              <p:cNvPr id="54" name="TextBox 53">
                <a:extLst>
                  <a:ext uri="{FF2B5EF4-FFF2-40B4-BE49-F238E27FC236}">
                    <a16:creationId xmlns:a16="http://schemas.microsoft.com/office/drawing/2014/main" id="{2F5E876A-2C08-5B49-AD96-6BEC79BB1DC8}"/>
                  </a:ext>
                </a:extLst>
              </p:cNvPr>
              <p:cNvSpPr txBox="1"/>
              <p:nvPr/>
            </p:nvSpPr>
            <p:spPr>
              <a:xfrm>
                <a:off x="40188568" y="13604411"/>
                <a:ext cx="840039" cy="401323"/>
              </a:xfrm>
              <a:prstGeom prst="rect">
                <a:avLst/>
              </a:prstGeom>
              <a:noFill/>
            </p:spPr>
            <p:txBody>
              <a:bodyPr wrap="square" lIns="0" tIns="0" rIns="0" bIns="0" rtlCol="0">
                <a:spAutoFit/>
              </a:bodyPr>
              <a:lstStyle/>
              <a:p>
                <a:pPr defTabSz="3250554"/>
                <a:r>
                  <a:rPr lang="en-US" sz="1100" dirty="0">
                    <a:solidFill>
                      <a:srgbClr val="47484A"/>
                    </a:solidFill>
                  </a:rPr>
                  <a:t>0.028</a:t>
                </a:r>
              </a:p>
            </p:txBody>
          </p:sp>
        </p:grpSp>
      </p:grpSp>
      <p:grpSp>
        <p:nvGrpSpPr>
          <p:cNvPr id="8" name="Group 7">
            <a:extLst>
              <a:ext uri="{FF2B5EF4-FFF2-40B4-BE49-F238E27FC236}">
                <a16:creationId xmlns:a16="http://schemas.microsoft.com/office/drawing/2014/main" id="{4F373D33-13CF-1A4B-9553-2ADFE30CB1D6}"/>
              </a:ext>
            </a:extLst>
          </p:cNvPr>
          <p:cNvGrpSpPr/>
          <p:nvPr/>
        </p:nvGrpSpPr>
        <p:grpSpPr>
          <a:xfrm>
            <a:off x="5331369" y="863448"/>
            <a:ext cx="3016370" cy="1850347"/>
            <a:chOff x="5110574" y="862596"/>
            <a:chExt cx="3016370" cy="1850347"/>
          </a:xfrm>
        </p:grpSpPr>
        <p:sp>
          <p:nvSpPr>
            <p:cNvPr id="26" name="TextBox 25">
              <a:extLst>
                <a:ext uri="{FF2B5EF4-FFF2-40B4-BE49-F238E27FC236}">
                  <a16:creationId xmlns:a16="http://schemas.microsoft.com/office/drawing/2014/main" id="{2BE09F02-D8C8-2F42-A903-D1FAFC97184F}"/>
                </a:ext>
              </a:extLst>
            </p:cNvPr>
            <p:cNvSpPr txBox="1"/>
            <p:nvPr/>
          </p:nvSpPr>
          <p:spPr>
            <a:xfrm>
              <a:off x="5149933" y="911448"/>
              <a:ext cx="2083904" cy="169277"/>
            </a:xfrm>
            <a:prstGeom prst="rect">
              <a:avLst/>
            </a:prstGeom>
            <a:noFill/>
          </p:spPr>
          <p:txBody>
            <a:bodyPr wrap="none" lIns="0" tIns="0" rIns="0" bIns="0" rtlCol="0">
              <a:spAutoFit/>
            </a:bodyPr>
            <a:lstStyle/>
            <a:p>
              <a:r>
                <a:rPr lang="en-US" sz="1100" dirty="0"/>
                <a:t>Z03 (</a:t>
              </a:r>
              <a:r>
                <a:rPr lang="en-US" sz="1100" dirty="0" err="1"/>
                <a:t>Zender</a:t>
              </a:r>
              <a:r>
                <a:rPr lang="en-US" sz="1100" dirty="0"/>
                <a:t> et al., 2003) in E3SM V1</a:t>
              </a:r>
            </a:p>
          </p:txBody>
        </p:sp>
        <p:grpSp>
          <p:nvGrpSpPr>
            <p:cNvPr id="77" name="Group 76">
              <a:extLst>
                <a:ext uri="{FF2B5EF4-FFF2-40B4-BE49-F238E27FC236}">
                  <a16:creationId xmlns:a16="http://schemas.microsoft.com/office/drawing/2014/main" id="{04A785A4-93D1-0F47-9CD8-CBC6287F6651}"/>
                </a:ext>
              </a:extLst>
            </p:cNvPr>
            <p:cNvGrpSpPr/>
            <p:nvPr/>
          </p:nvGrpSpPr>
          <p:grpSpPr>
            <a:xfrm>
              <a:off x="5110574" y="862596"/>
              <a:ext cx="3016370" cy="1850347"/>
              <a:chOff x="25963216" y="14031562"/>
              <a:chExt cx="7526832" cy="4087597"/>
            </a:xfrm>
          </p:grpSpPr>
          <p:pic>
            <p:nvPicPr>
              <p:cNvPr id="80" name="Picture 79">
                <a:extLst>
                  <a:ext uri="{FF2B5EF4-FFF2-40B4-BE49-F238E27FC236}">
                    <a16:creationId xmlns:a16="http://schemas.microsoft.com/office/drawing/2014/main" id="{7F956EC4-F47F-6845-998D-341C0A5A581D}"/>
                  </a:ext>
                </a:extLst>
              </p:cNvPr>
              <p:cNvPicPr>
                <a:picLocks noChangeAspect="1"/>
              </p:cNvPicPr>
              <p:nvPr/>
            </p:nvPicPr>
            <p:blipFill>
              <a:blip r:embed="rId5"/>
              <a:stretch>
                <a:fillRect/>
              </a:stretch>
            </p:blipFill>
            <p:spPr>
              <a:xfrm>
                <a:off x="25963216" y="14483161"/>
                <a:ext cx="7526832" cy="3635998"/>
              </a:xfrm>
              <a:prstGeom prst="rect">
                <a:avLst/>
              </a:prstGeom>
            </p:spPr>
          </p:pic>
          <p:sp>
            <p:nvSpPr>
              <p:cNvPr id="79" name="TextBox 78">
                <a:extLst>
                  <a:ext uri="{FF2B5EF4-FFF2-40B4-BE49-F238E27FC236}">
                    <a16:creationId xmlns:a16="http://schemas.microsoft.com/office/drawing/2014/main" id="{30310BA2-6460-EA4A-9B9C-F964F89AA4D0}"/>
                  </a:ext>
                </a:extLst>
              </p:cNvPr>
              <p:cNvSpPr txBox="1"/>
              <p:nvPr/>
            </p:nvSpPr>
            <p:spPr>
              <a:xfrm>
                <a:off x="31476830" y="14031562"/>
                <a:ext cx="892741" cy="589785"/>
              </a:xfrm>
              <a:prstGeom prst="rect">
                <a:avLst/>
              </a:prstGeom>
              <a:noFill/>
            </p:spPr>
            <p:txBody>
              <a:bodyPr wrap="none" rtlCol="0">
                <a:spAutoFit/>
              </a:bodyPr>
              <a:lstStyle/>
              <a:p>
                <a:r>
                  <a:rPr lang="en-US" sz="1100" dirty="0"/>
                  <a:t>0.028</a:t>
                </a:r>
              </a:p>
            </p:txBody>
          </p:sp>
        </p:grpSp>
      </p:grpSp>
      <p:grpSp>
        <p:nvGrpSpPr>
          <p:cNvPr id="90" name="Group 89">
            <a:extLst>
              <a:ext uri="{FF2B5EF4-FFF2-40B4-BE49-F238E27FC236}">
                <a16:creationId xmlns:a16="http://schemas.microsoft.com/office/drawing/2014/main" id="{D8F13DDB-AC6D-1D4F-B84D-7C0C73313D35}"/>
              </a:ext>
            </a:extLst>
          </p:cNvPr>
          <p:cNvGrpSpPr/>
          <p:nvPr/>
        </p:nvGrpSpPr>
        <p:grpSpPr>
          <a:xfrm>
            <a:off x="5331369" y="3573333"/>
            <a:ext cx="3210296" cy="1724187"/>
            <a:chOff x="9568514" y="14972412"/>
            <a:chExt cx="8656693" cy="4631729"/>
          </a:xfrm>
        </p:grpSpPr>
        <p:pic>
          <p:nvPicPr>
            <p:cNvPr id="91" name="Picture 90">
              <a:extLst>
                <a:ext uri="{FF2B5EF4-FFF2-40B4-BE49-F238E27FC236}">
                  <a16:creationId xmlns:a16="http://schemas.microsoft.com/office/drawing/2014/main" id="{689E4F49-D801-4E40-85FA-9840C3CF1B78}"/>
                </a:ext>
              </a:extLst>
            </p:cNvPr>
            <p:cNvPicPr>
              <a:picLocks noChangeAspect="1"/>
            </p:cNvPicPr>
            <p:nvPr/>
          </p:nvPicPr>
          <p:blipFill>
            <a:blip r:embed="rId6"/>
            <a:stretch>
              <a:fillRect/>
            </a:stretch>
          </p:blipFill>
          <p:spPr>
            <a:xfrm>
              <a:off x="9568514" y="15048113"/>
              <a:ext cx="8656693" cy="4556028"/>
            </a:xfrm>
            <a:prstGeom prst="rect">
              <a:avLst/>
            </a:prstGeom>
          </p:spPr>
        </p:pic>
        <p:sp>
          <p:nvSpPr>
            <p:cNvPr id="92" name="Rectangle 91">
              <a:extLst>
                <a:ext uri="{FF2B5EF4-FFF2-40B4-BE49-F238E27FC236}">
                  <a16:creationId xmlns:a16="http://schemas.microsoft.com/office/drawing/2014/main" id="{B839007D-4ABB-DF4A-A453-6E09164ADCEC}"/>
                </a:ext>
              </a:extLst>
            </p:cNvPr>
            <p:cNvSpPr/>
            <p:nvPr/>
          </p:nvSpPr>
          <p:spPr>
            <a:xfrm>
              <a:off x="10296119" y="14972412"/>
              <a:ext cx="383438" cy="246221"/>
            </a:xfrm>
            <a:prstGeom prst="rect">
              <a:avLst/>
            </a:prstGeom>
          </p:spPr>
          <p:txBody>
            <a:bodyPr wrap="none">
              <a:spAutoFit/>
            </a:bodyPr>
            <a:lstStyle/>
            <a:p>
              <a:r>
                <a:rPr lang="en-US" sz="1000" dirty="0">
                  <a:latin typeface="Tekton Pro" panose="020F0603020208020904" pitchFamily="34" charset="0"/>
                </a:rPr>
                <a:t>K14</a:t>
              </a:r>
              <a:endParaRPr lang="en-US" sz="1000" dirty="0"/>
            </a:p>
          </p:txBody>
        </p:sp>
        <p:sp>
          <p:nvSpPr>
            <p:cNvPr id="93" name="Rectangle 92">
              <a:extLst>
                <a:ext uri="{FF2B5EF4-FFF2-40B4-BE49-F238E27FC236}">
                  <a16:creationId xmlns:a16="http://schemas.microsoft.com/office/drawing/2014/main" id="{1A533CD9-FD93-8449-B9ED-4440BF09DDB5}"/>
                </a:ext>
              </a:extLst>
            </p:cNvPr>
            <p:cNvSpPr/>
            <p:nvPr/>
          </p:nvSpPr>
          <p:spPr>
            <a:xfrm>
              <a:off x="15395506" y="14972412"/>
              <a:ext cx="599844" cy="246221"/>
            </a:xfrm>
            <a:prstGeom prst="rect">
              <a:avLst/>
            </a:prstGeom>
          </p:spPr>
          <p:txBody>
            <a:bodyPr wrap="none">
              <a:spAutoFit/>
            </a:bodyPr>
            <a:lstStyle/>
            <a:p>
              <a:r>
                <a:rPr lang="en-US" sz="1000" dirty="0">
                  <a:latin typeface="Tekton Pro" panose="020F0603020208020904" pitchFamily="34" charset="0"/>
                </a:rPr>
                <a:t>5152 </a:t>
              </a:r>
              <a:r>
                <a:rPr lang="en-US" sz="1000" dirty="0" err="1">
                  <a:latin typeface="Tekton Pro" panose="020F0603020208020904" pitchFamily="34" charset="0"/>
                </a:rPr>
                <a:t>Tg</a:t>
              </a:r>
              <a:endParaRPr lang="en-US" sz="1000" dirty="0"/>
            </a:p>
          </p:txBody>
        </p:sp>
      </p:grpSp>
      <p:grpSp>
        <p:nvGrpSpPr>
          <p:cNvPr id="94" name="Group 93">
            <a:extLst>
              <a:ext uri="{FF2B5EF4-FFF2-40B4-BE49-F238E27FC236}">
                <a16:creationId xmlns:a16="http://schemas.microsoft.com/office/drawing/2014/main" id="{982A315E-5670-9848-ABFA-3CE82A95290E}"/>
              </a:ext>
            </a:extLst>
          </p:cNvPr>
          <p:cNvGrpSpPr/>
          <p:nvPr/>
        </p:nvGrpSpPr>
        <p:grpSpPr>
          <a:xfrm>
            <a:off x="8653896" y="3220905"/>
            <a:ext cx="2781891" cy="3044668"/>
            <a:chOff x="18611694" y="18920590"/>
            <a:chExt cx="6572212" cy="7726934"/>
          </a:xfrm>
        </p:grpSpPr>
        <p:pic>
          <p:nvPicPr>
            <p:cNvPr id="96" name="Picture 95">
              <a:extLst>
                <a:ext uri="{FF2B5EF4-FFF2-40B4-BE49-F238E27FC236}">
                  <a16:creationId xmlns:a16="http://schemas.microsoft.com/office/drawing/2014/main" id="{BEED7CC9-3455-FD44-AA53-6CB2FBCB4BF0}"/>
                </a:ext>
              </a:extLst>
            </p:cNvPr>
            <p:cNvPicPr>
              <a:picLocks noChangeAspect="1"/>
            </p:cNvPicPr>
            <p:nvPr/>
          </p:nvPicPr>
          <p:blipFill>
            <a:blip r:embed="rId7"/>
            <a:stretch>
              <a:fillRect/>
            </a:stretch>
          </p:blipFill>
          <p:spPr>
            <a:xfrm>
              <a:off x="18739239" y="22805988"/>
              <a:ext cx="6441996" cy="3841536"/>
            </a:xfrm>
            <a:prstGeom prst="rect">
              <a:avLst/>
            </a:prstGeom>
          </p:spPr>
        </p:pic>
        <p:pic>
          <p:nvPicPr>
            <p:cNvPr id="97" name="Picture 96">
              <a:extLst>
                <a:ext uri="{FF2B5EF4-FFF2-40B4-BE49-F238E27FC236}">
                  <a16:creationId xmlns:a16="http://schemas.microsoft.com/office/drawing/2014/main" id="{585F751A-DDE2-2C45-81D7-DE4A22BF3A30}"/>
                </a:ext>
              </a:extLst>
            </p:cNvPr>
            <p:cNvPicPr>
              <a:picLocks noChangeAspect="1"/>
            </p:cNvPicPr>
            <p:nvPr/>
          </p:nvPicPr>
          <p:blipFill>
            <a:blip r:embed="rId8"/>
            <a:stretch>
              <a:fillRect/>
            </a:stretch>
          </p:blipFill>
          <p:spPr>
            <a:xfrm>
              <a:off x="18611694" y="18920590"/>
              <a:ext cx="6572212" cy="3788687"/>
            </a:xfrm>
            <a:prstGeom prst="rect">
              <a:avLst/>
            </a:prstGeom>
          </p:spPr>
        </p:pic>
      </p:grpSp>
      <p:pic>
        <p:nvPicPr>
          <p:cNvPr id="11" name="Picture 10">
            <a:extLst>
              <a:ext uri="{FF2B5EF4-FFF2-40B4-BE49-F238E27FC236}">
                <a16:creationId xmlns:a16="http://schemas.microsoft.com/office/drawing/2014/main" id="{B2BC1CB6-C3E6-0343-B4F8-B11115ECF62E}"/>
              </a:ext>
            </a:extLst>
          </p:cNvPr>
          <p:cNvPicPr>
            <a:picLocks noChangeAspect="1"/>
          </p:cNvPicPr>
          <p:nvPr/>
        </p:nvPicPr>
        <p:blipFill rotWithShape="1">
          <a:blip r:embed="rId9"/>
          <a:srcRect l="78753" t="20431" r="5443" b="63253"/>
          <a:stretch/>
        </p:blipFill>
        <p:spPr>
          <a:xfrm>
            <a:off x="10746306" y="3545858"/>
            <a:ext cx="424420" cy="238263"/>
          </a:xfrm>
          <a:prstGeom prst="rect">
            <a:avLst/>
          </a:prstGeom>
        </p:spPr>
      </p:pic>
    </p:spTree>
    <p:extLst>
      <p:ext uri="{BB962C8B-B14F-4D97-AF65-F5344CB8AC3E}">
        <p14:creationId xmlns:p14="http://schemas.microsoft.com/office/powerpoint/2010/main" val="1421448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CEB8-1BAB-0149-9206-EA01052F7AAC}"/>
              </a:ext>
            </a:extLst>
          </p:cNvPr>
          <p:cNvSpPr>
            <a:spLocks noGrp="1"/>
          </p:cNvSpPr>
          <p:nvPr>
            <p:ph type="title"/>
          </p:nvPr>
        </p:nvSpPr>
        <p:spPr>
          <a:xfrm>
            <a:off x="803565" y="172122"/>
            <a:ext cx="7046808" cy="1097280"/>
          </a:xfrm>
        </p:spPr>
        <p:txBody>
          <a:bodyPr/>
          <a:lstStyle/>
          <a:p>
            <a:r>
              <a:rPr lang="en-US" sz="3200" dirty="0"/>
              <a:t>Milestones (past achievements and future plan)</a:t>
            </a:r>
          </a:p>
        </p:txBody>
      </p:sp>
      <p:sp>
        <p:nvSpPr>
          <p:cNvPr id="3" name="Content Placeholder 2">
            <a:extLst>
              <a:ext uri="{FF2B5EF4-FFF2-40B4-BE49-F238E27FC236}">
                <a16:creationId xmlns:a16="http://schemas.microsoft.com/office/drawing/2014/main" id="{7FD9467E-73C4-344A-B215-CAC2E678FD89}"/>
              </a:ext>
            </a:extLst>
          </p:cNvPr>
          <p:cNvSpPr>
            <a:spLocks noGrp="1"/>
          </p:cNvSpPr>
          <p:nvPr>
            <p:ph idx="1"/>
          </p:nvPr>
        </p:nvSpPr>
        <p:spPr>
          <a:xfrm>
            <a:off x="803565" y="1390611"/>
            <a:ext cx="11249890" cy="4521089"/>
          </a:xfrm>
        </p:spPr>
        <p:txBody>
          <a:bodyPr/>
          <a:lstStyle/>
          <a:p>
            <a:r>
              <a:rPr lang="en-US" dirty="0">
                <a:solidFill>
                  <a:schemeClr val="bg1">
                    <a:lumMod val="65000"/>
                  </a:schemeClr>
                </a:solidFill>
              </a:rPr>
              <a:t>Mar. – Jun. 2019: </a:t>
            </a:r>
            <a:r>
              <a:rPr lang="en-US" sz="1800" dirty="0">
                <a:solidFill>
                  <a:schemeClr val="bg1">
                    <a:lumMod val="65000"/>
                  </a:schemeClr>
                </a:solidFill>
              </a:rPr>
              <a:t>Prepared and submitted the V2 dust updates. Published the Fe dissolution paper</a:t>
            </a:r>
          </a:p>
          <a:p>
            <a:r>
              <a:rPr lang="en-US" dirty="0">
                <a:solidFill>
                  <a:schemeClr val="bg1">
                    <a:lumMod val="65000"/>
                  </a:schemeClr>
                </a:solidFill>
              </a:rPr>
              <a:t>Jul.- Sep. 2019: </a:t>
            </a:r>
            <a:r>
              <a:rPr lang="en-US" sz="1800" dirty="0">
                <a:solidFill>
                  <a:schemeClr val="bg1">
                    <a:lumMod val="65000"/>
                  </a:schemeClr>
                </a:solidFill>
              </a:rPr>
              <a:t>Implemented the dust new emission and speciation code</a:t>
            </a:r>
          </a:p>
          <a:p>
            <a:r>
              <a:rPr lang="en-US" dirty="0"/>
              <a:t>Oct. – Dec. 2019:</a:t>
            </a:r>
          </a:p>
          <a:p>
            <a:pPr lvl="1" indent="-342900"/>
            <a:r>
              <a:rPr lang="en-US" sz="1800" dirty="0"/>
              <a:t>Began analysis of the new emission scheme; Fix the over-deposition issue </a:t>
            </a:r>
          </a:p>
          <a:p>
            <a:r>
              <a:rPr lang="en-US" dirty="0"/>
              <a:t>Jan. - Mar. 2020:</a:t>
            </a:r>
          </a:p>
          <a:p>
            <a:pPr lvl="1" indent="-342900"/>
            <a:r>
              <a:rPr lang="en-US" sz="1800" dirty="0"/>
              <a:t>Perform sensitivity tests of dust emission scheme and dry deposition </a:t>
            </a:r>
          </a:p>
          <a:p>
            <a:r>
              <a:rPr lang="en-US" dirty="0"/>
              <a:t>Apr  - Jun 2020</a:t>
            </a:r>
          </a:p>
          <a:p>
            <a:pPr lvl="1"/>
            <a:r>
              <a:rPr lang="en-US" sz="1800" dirty="0"/>
              <a:t>Prepare a publication on the new emission scheme</a:t>
            </a:r>
          </a:p>
          <a:p>
            <a:r>
              <a:rPr lang="en-US" dirty="0"/>
              <a:t>Jul – Sep 2020</a:t>
            </a:r>
          </a:p>
          <a:p>
            <a:pPr lvl="1"/>
            <a:r>
              <a:rPr lang="en-US" sz="1800" dirty="0"/>
              <a:t>Begin analysis of the dust speciation and iron dissolution</a:t>
            </a:r>
          </a:p>
          <a:p>
            <a:r>
              <a:rPr lang="en-US" dirty="0"/>
              <a:t>Oct – Dec 2020</a:t>
            </a:r>
          </a:p>
          <a:p>
            <a:pPr lvl="1"/>
            <a:r>
              <a:rPr lang="en-US" sz="1800" dirty="0"/>
              <a:t>Perform sensitivity tests of dust iron dissolution</a:t>
            </a:r>
          </a:p>
          <a:p>
            <a:pPr lvl="1" indent="-342900"/>
            <a:endParaRPr lang="en-US" dirty="0"/>
          </a:p>
        </p:txBody>
      </p:sp>
      <p:sp>
        <p:nvSpPr>
          <p:cNvPr id="6" name="TextBox 5">
            <a:extLst>
              <a:ext uri="{FF2B5EF4-FFF2-40B4-BE49-F238E27FC236}">
                <a16:creationId xmlns:a16="http://schemas.microsoft.com/office/drawing/2014/main" id="{1BC6A308-974E-4EC8-96B3-5F6187CD1D05}"/>
              </a:ext>
            </a:extLst>
          </p:cNvPr>
          <p:cNvSpPr txBox="1"/>
          <p:nvPr/>
        </p:nvSpPr>
        <p:spPr>
          <a:xfrm>
            <a:off x="7973077" y="206906"/>
            <a:ext cx="2658677" cy="584775"/>
          </a:xfrm>
          <a:prstGeom prst="rect">
            <a:avLst/>
          </a:prstGeom>
          <a:noFill/>
        </p:spPr>
        <p:txBody>
          <a:bodyPr wrap="none" rtlCol="0">
            <a:spAutoFit/>
          </a:bodyPr>
          <a:lstStyle/>
          <a:p>
            <a:pPr defTabSz="457200">
              <a:defRPr/>
            </a:pPr>
            <a:r>
              <a:rPr lang="en-US" sz="1600" b="1" dirty="0">
                <a:solidFill>
                  <a:srgbClr val="4F81BD"/>
                </a:solidFill>
                <a:latin typeface="Calibri"/>
              </a:rPr>
              <a:t>Yan Feng</a:t>
            </a:r>
          </a:p>
          <a:p>
            <a:pPr defTabSz="457200">
              <a:defRPr/>
            </a:pPr>
            <a:r>
              <a:rPr lang="en-US" sz="1600" b="1" dirty="0">
                <a:solidFill>
                  <a:srgbClr val="4F81BD"/>
                </a:solidFill>
                <a:latin typeface="Calibri"/>
              </a:rPr>
              <a:t>Argonne National Laboratory</a:t>
            </a:r>
          </a:p>
        </p:txBody>
      </p:sp>
    </p:spTree>
    <p:extLst>
      <p:ext uri="{BB962C8B-B14F-4D97-AF65-F5344CB8AC3E}">
        <p14:creationId xmlns:p14="http://schemas.microsoft.com/office/powerpoint/2010/main" val="338078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6296" y="-235283"/>
            <a:ext cx="10603332" cy="1097280"/>
          </a:xfrm>
        </p:spPr>
        <p:txBody>
          <a:bodyPr/>
          <a:lstStyle/>
          <a:p>
            <a:r>
              <a:rPr lang="en-US" dirty="0"/>
              <a:t>Outstanding Model Bias in E3SMv1</a:t>
            </a:r>
          </a:p>
        </p:txBody>
      </p:sp>
      <p:sp>
        <p:nvSpPr>
          <p:cNvPr id="3" name="Content Placeholder 2"/>
          <p:cNvSpPr>
            <a:spLocks noGrp="1"/>
          </p:cNvSpPr>
          <p:nvPr>
            <p:ph idx="1"/>
          </p:nvPr>
        </p:nvSpPr>
        <p:spPr>
          <a:xfrm>
            <a:off x="519460" y="1069260"/>
            <a:ext cx="6392482" cy="4796592"/>
          </a:xfrm>
        </p:spPr>
        <p:txBody>
          <a:bodyPr/>
          <a:lstStyle/>
          <a:p>
            <a:pPr marL="285750"/>
            <a:r>
              <a:rPr lang="en-US" sz="2000" dirty="0"/>
              <a:t>Cloud bias:</a:t>
            </a:r>
          </a:p>
          <a:p>
            <a:pPr marL="685800" lvl="1"/>
            <a:r>
              <a:rPr lang="en-US" sz="1800" dirty="0"/>
              <a:t>Lack of coastal Sc</a:t>
            </a:r>
          </a:p>
          <a:p>
            <a:pPr marL="685800" lvl="1"/>
            <a:r>
              <a:rPr lang="en-US" sz="1800" dirty="0"/>
              <a:t>Lack of clouds, particularly high clouds over TWP</a:t>
            </a:r>
          </a:p>
          <a:p>
            <a:pPr marL="685800" lvl="1"/>
            <a:r>
              <a:rPr lang="en-US" sz="1800" dirty="0"/>
              <a:t>Lack of ice in mixed-phase clouds</a:t>
            </a:r>
          </a:p>
          <a:p>
            <a:r>
              <a:rPr lang="en-US" sz="2000" dirty="0"/>
              <a:t>Precipitation:</a:t>
            </a:r>
          </a:p>
          <a:p>
            <a:pPr lvl="1"/>
            <a:r>
              <a:rPr lang="en-US" sz="1800" dirty="0"/>
              <a:t>Excessive precipitation over tropical IO and warm pool and lack of </a:t>
            </a:r>
            <a:r>
              <a:rPr lang="en-US" sz="1800" dirty="0" err="1"/>
              <a:t>precip</a:t>
            </a:r>
            <a:r>
              <a:rPr lang="en-US" sz="1800" dirty="0"/>
              <a:t> over Amazon</a:t>
            </a:r>
          </a:p>
          <a:p>
            <a:pPr lvl="1"/>
            <a:r>
              <a:rPr lang="en-US" sz="1800" dirty="0"/>
              <a:t>Rain ”too frequent, too weak”</a:t>
            </a:r>
          </a:p>
          <a:p>
            <a:pPr lvl="1"/>
            <a:r>
              <a:rPr lang="en-US" sz="1800" dirty="0"/>
              <a:t>Double ITCZ</a:t>
            </a:r>
          </a:p>
          <a:p>
            <a:r>
              <a:rPr lang="en-US" sz="2000" dirty="0"/>
              <a:t>Variability</a:t>
            </a:r>
          </a:p>
          <a:p>
            <a:pPr lvl="1"/>
            <a:r>
              <a:rPr lang="en-US" sz="1800" dirty="0"/>
              <a:t>Wrong diurnal cycle of </a:t>
            </a:r>
            <a:r>
              <a:rPr lang="en-US" sz="1800" dirty="0" err="1"/>
              <a:t>precip</a:t>
            </a:r>
            <a:r>
              <a:rPr lang="en-US" sz="1800" dirty="0"/>
              <a:t> </a:t>
            </a:r>
          </a:p>
          <a:p>
            <a:pPr lvl="1"/>
            <a:r>
              <a:rPr lang="en-US" sz="1800" dirty="0"/>
              <a:t>Weak MJO, Kelvin wave, </a:t>
            </a:r>
            <a:r>
              <a:rPr lang="en-US" sz="1800" dirty="0" err="1"/>
              <a:t>etc</a:t>
            </a:r>
            <a:endParaRPr lang="en-US" sz="1800" dirty="0"/>
          </a:p>
          <a:p>
            <a:r>
              <a:rPr lang="en-US" sz="2000" dirty="0"/>
              <a:t>Warm and dry central US</a:t>
            </a:r>
          </a:p>
          <a:p>
            <a:r>
              <a:rPr lang="en-US" sz="2000" dirty="0"/>
              <a:t>Poor scale-awareness</a:t>
            </a:r>
          </a:p>
          <a:p>
            <a:endParaRPr lang="en-US" sz="2000" dirty="0"/>
          </a:p>
          <a:p>
            <a:pPr marL="0" indent="0">
              <a:buNone/>
            </a:pPr>
            <a:br>
              <a:rPr lang="en-US" dirty="0"/>
            </a:br>
            <a:endParaRPr lang="en-US" dirty="0"/>
          </a:p>
          <a:p>
            <a:endParaRPr lang="en-US" dirty="0"/>
          </a:p>
        </p:txBody>
      </p:sp>
      <p:grpSp>
        <p:nvGrpSpPr>
          <p:cNvPr id="4" name="Group 3">
            <a:extLst>
              <a:ext uri="{FF2B5EF4-FFF2-40B4-BE49-F238E27FC236}">
                <a16:creationId xmlns:a16="http://schemas.microsoft.com/office/drawing/2014/main" id="{965AE9B6-D172-6D46-8880-932A57680B6D}"/>
              </a:ext>
            </a:extLst>
          </p:cNvPr>
          <p:cNvGrpSpPr/>
          <p:nvPr/>
        </p:nvGrpSpPr>
        <p:grpSpPr>
          <a:xfrm>
            <a:off x="7387003" y="1016511"/>
            <a:ext cx="4694273" cy="4762789"/>
            <a:chOff x="7387003" y="1016511"/>
            <a:chExt cx="4694273" cy="4762789"/>
          </a:xfrm>
        </p:grpSpPr>
        <p:grpSp>
          <p:nvGrpSpPr>
            <p:cNvPr id="6" name="Group 5">
              <a:extLst>
                <a:ext uri="{FF2B5EF4-FFF2-40B4-BE49-F238E27FC236}">
                  <a16:creationId xmlns:a16="http://schemas.microsoft.com/office/drawing/2014/main" id="{2B1F2DC7-ED69-A24E-BC56-7C5F5213CF1C}"/>
                </a:ext>
              </a:extLst>
            </p:cNvPr>
            <p:cNvGrpSpPr/>
            <p:nvPr/>
          </p:nvGrpSpPr>
          <p:grpSpPr>
            <a:xfrm>
              <a:off x="7552525" y="1016511"/>
              <a:ext cx="4354255" cy="2590951"/>
              <a:chOff x="1861835" y="1337556"/>
              <a:chExt cx="8180524" cy="5154870"/>
            </a:xfrm>
          </p:grpSpPr>
          <p:sp>
            <p:nvSpPr>
              <p:cNvPr id="7" name="Content Placeholder 2">
                <a:extLst>
                  <a:ext uri="{FF2B5EF4-FFF2-40B4-BE49-F238E27FC236}">
                    <a16:creationId xmlns:a16="http://schemas.microsoft.com/office/drawing/2014/main" id="{6799C737-349A-A944-8AF5-8C662EB48660}"/>
                  </a:ext>
                </a:extLst>
              </p:cNvPr>
              <p:cNvSpPr txBox="1">
                <a:spLocks/>
              </p:cNvSpPr>
              <p:nvPr/>
            </p:nvSpPr>
            <p:spPr>
              <a:xfrm>
                <a:off x="6832233" y="1337556"/>
                <a:ext cx="2081744" cy="38095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LWCRE Bias</a:t>
                </a:r>
              </a:p>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Picture 7">
                <a:extLst>
                  <a:ext uri="{FF2B5EF4-FFF2-40B4-BE49-F238E27FC236}">
                    <a16:creationId xmlns:a16="http://schemas.microsoft.com/office/drawing/2014/main" id="{A24BBB36-DDC9-1546-92B4-7757DD121308}"/>
                  </a:ext>
                </a:extLst>
              </p:cNvPr>
              <p:cNvPicPr/>
              <p:nvPr/>
            </p:nvPicPr>
            <p:blipFill rotWithShape="1">
              <a:blip r:embed="rId3">
                <a:extLst>
                  <a:ext uri="{28A0092B-C50C-407E-A947-70E740481C1C}">
                    <a14:useLocalDpi xmlns:a14="http://schemas.microsoft.com/office/drawing/2010/main" val="0"/>
                  </a:ext>
                </a:extLst>
              </a:blip>
              <a:srcRect t="34514" r="16812" b="32242"/>
              <a:stretch/>
            </p:blipFill>
            <p:spPr>
              <a:xfrm>
                <a:off x="1878698" y="1923698"/>
                <a:ext cx="3940676" cy="2584135"/>
              </a:xfrm>
              <a:prstGeom prst="rect">
                <a:avLst/>
              </a:prstGeom>
            </p:spPr>
          </p:pic>
          <p:pic>
            <p:nvPicPr>
              <p:cNvPr id="9" name="Picture 8">
                <a:extLst>
                  <a:ext uri="{FF2B5EF4-FFF2-40B4-BE49-F238E27FC236}">
                    <a16:creationId xmlns:a16="http://schemas.microsoft.com/office/drawing/2014/main" id="{1A3964AE-C3B5-0C46-AD62-A2C17962B4CD}"/>
                  </a:ext>
                </a:extLst>
              </p:cNvPr>
              <p:cNvPicPr/>
              <p:nvPr/>
            </p:nvPicPr>
            <p:blipFill rotWithShape="1">
              <a:blip r:embed="rId4">
                <a:extLst>
                  <a:ext uri="{28A0092B-C50C-407E-A947-70E740481C1C}">
                    <a14:useLocalDpi xmlns:a14="http://schemas.microsoft.com/office/drawing/2010/main" val="0"/>
                  </a:ext>
                </a:extLst>
              </a:blip>
              <a:srcRect t="35792" r="17089" b="32226"/>
              <a:stretch/>
            </p:blipFill>
            <p:spPr>
              <a:xfrm>
                <a:off x="5960528" y="1923698"/>
                <a:ext cx="4081831" cy="2614953"/>
              </a:xfrm>
              <a:prstGeom prst="rect">
                <a:avLst/>
              </a:prstGeom>
            </p:spPr>
          </p:pic>
          <p:sp>
            <p:nvSpPr>
              <p:cNvPr id="10" name="Content Placeholder 2">
                <a:extLst>
                  <a:ext uri="{FF2B5EF4-FFF2-40B4-BE49-F238E27FC236}">
                    <a16:creationId xmlns:a16="http://schemas.microsoft.com/office/drawing/2014/main" id="{E13E5320-FDE7-AF43-A8F8-5989B9B4D554}"/>
                  </a:ext>
                </a:extLst>
              </p:cNvPr>
              <p:cNvSpPr txBox="1">
                <a:spLocks/>
              </p:cNvSpPr>
              <p:nvPr/>
            </p:nvSpPr>
            <p:spPr>
              <a:xfrm>
                <a:off x="2878742" y="1379645"/>
                <a:ext cx="2081744" cy="38095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SWCRE Bias</a:t>
                </a:r>
              </a:p>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11" name="Straight Arrow Connector 10">
                <a:extLst>
                  <a:ext uri="{FF2B5EF4-FFF2-40B4-BE49-F238E27FC236}">
                    <a16:creationId xmlns:a16="http://schemas.microsoft.com/office/drawing/2014/main" id="{BD374FE5-CBB7-6E4E-91B9-9EE4D2C8C909}"/>
                  </a:ext>
                </a:extLst>
              </p:cNvPr>
              <p:cNvCxnSpPr>
                <a:cxnSpLocks/>
              </p:cNvCxnSpPr>
              <p:nvPr/>
            </p:nvCxnSpPr>
            <p:spPr>
              <a:xfrm flipH="1" flipV="1">
                <a:off x="4735607" y="3977335"/>
                <a:ext cx="517116" cy="142843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6659C379-B882-F643-A884-9215A3645924}"/>
                  </a:ext>
                </a:extLst>
              </p:cNvPr>
              <p:cNvSpPr txBox="1">
                <a:spLocks/>
              </p:cNvSpPr>
              <p:nvPr/>
            </p:nvSpPr>
            <p:spPr>
              <a:xfrm>
                <a:off x="3671829" y="5516785"/>
                <a:ext cx="2905187" cy="56925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Arial"/>
                  </a:rPr>
                  <a:t>Lack of coastal Sc </a:t>
                </a:r>
              </a:p>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Oval 12">
                <a:extLst>
                  <a:ext uri="{FF2B5EF4-FFF2-40B4-BE49-F238E27FC236}">
                    <a16:creationId xmlns:a16="http://schemas.microsoft.com/office/drawing/2014/main" id="{51E451CB-8EBC-2440-B24D-20DB3E29F84A}"/>
                  </a:ext>
                </a:extLst>
              </p:cNvPr>
              <p:cNvSpPr/>
              <p:nvPr/>
            </p:nvSpPr>
            <p:spPr>
              <a:xfrm>
                <a:off x="3919614" y="2703936"/>
                <a:ext cx="386080" cy="533630"/>
              </a:xfrm>
              <a:prstGeom prst="ellipse">
                <a:avLst/>
              </a:prstGeom>
              <a:noFill/>
              <a:ln w="317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A27B31C0-7061-DD4F-978A-C1819DD6D520}"/>
                  </a:ext>
                </a:extLst>
              </p:cNvPr>
              <p:cNvSpPr/>
              <p:nvPr/>
            </p:nvSpPr>
            <p:spPr>
              <a:xfrm>
                <a:off x="4384696" y="3403169"/>
                <a:ext cx="386080" cy="610092"/>
              </a:xfrm>
              <a:prstGeom prst="ellipse">
                <a:avLst/>
              </a:prstGeom>
              <a:noFill/>
              <a:ln w="317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F12723BE-10DD-BD46-BA97-7CA21C14BC33}"/>
                  </a:ext>
                </a:extLst>
              </p:cNvPr>
              <p:cNvSpPr/>
              <p:nvPr/>
            </p:nvSpPr>
            <p:spPr>
              <a:xfrm>
                <a:off x="2892638" y="3069258"/>
                <a:ext cx="599543" cy="533630"/>
              </a:xfrm>
              <a:prstGeom prst="ellipse">
                <a:avLst/>
              </a:prstGeom>
              <a:noFill/>
              <a:ln w="317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AD1E0F68-252A-8D46-A06D-4E8F2CECF7AE}"/>
                  </a:ext>
                </a:extLst>
              </p:cNvPr>
              <p:cNvSpPr/>
              <p:nvPr/>
            </p:nvSpPr>
            <p:spPr>
              <a:xfrm>
                <a:off x="5252723" y="3340047"/>
                <a:ext cx="386080" cy="533630"/>
              </a:xfrm>
              <a:prstGeom prst="ellipse">
                <a:avLst/>
              </a:prstGeom>
              <a:noFill/>
              <a:ln w="317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Arrow Connector 16">
                <a:extLst>
                  <a:ext uri="{FF2B5EF4-FFF2-40B4-BE49-F238E27FC236}">
                    <a16:creationId xmlns:a16="http://schemas.microsoft.com/office/drawing/2014/main" id="{B00A1260-F9EB-5043-8711-EF2EEA248C1A}"/>
                  </a:ext>
                </a:extLst>
              </p:cNvPr>
              <p:cNvCxnSpPr>
                <a:cxnSpLocks/>
              </p:cNvCxnSpPr>
              <p:nvPr/>
            </p:nvCxnSpPr>
            <p:spPr>
              <a:xfrm flipV="1">
                <a:off x="2712067" y="3429001"/>
                <a:ext cx="525749" cy="197676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Content Placeholder 2">
                <a:extLst>
                  <a:ext uri="{FF2B5EF4-FFF2-40B4-BE49-F238E27FC236}">
                    <a16:creationId xmlns:a16="http://schemas.microsoft.com/office/drawing/2014/main" id="{E6D8A749-9D27-A74B-AA89-BE32E8EA6F1A}"/>
                  </a:ext>
                </a:extLst>
              </p:cNvPr>
              <p:cNvSpPr txBox="1">
                <a:spLocks/>
              </p:cNvSpPr>
              <p:nvPr/>
            </p:nvSpPr>
            <p:spPr>
              <a:xfrm>
                <a:off x="1861835" y="5480882"/>
                <a:ext cx="1633164" cy="56925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Arial"/>
                  </a:rPr>
                  <a:t>Lack of clouds over TWP</a:t>
                </a:r>
              </a:p>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Arial"/>
                </a:endParaRPr>
              </a:p>
            </p:txBody>
          </p:sp>
          <p:sp>
            <p:nvSpPr>
              <p:cNvPr id="19" name="Oval 18">
                <a:extLst>
                  <a:ext uri="{FF2B5EF4-FFF2-40B4-BE49-F238E27FC236}">
                    <a16:creationId xmlns:a16="http://schemas.microsoft.com/office/drawing/2014/main" id="{2EA5864F-5F6E-554A-B442-A993A925E491}"/>
                  </a:ext>
                </a:extLst>
              </p:cNvPr>
              <p:cNvSpPr/>
              <p:nvPr/>
            </p:nvSpPr>
            <p:spPr>
              <a:xfrm>
                <a:off x="6832232" y="2970752"/>
                <a:ext cx="1028058" cy="458249"/>
              </a:xfrm>
              <a:prstGeom prst="ellipse">
                <a:avLst/>
              </a:prstGeom>
              <a:noFill/>
              <a:ln w="317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Arrow Connector 19">
                <a:extLst>
                  <a:ext uri="{FF2B5EF4-FFF2-40B4-BE49-F238E27FC236}">
                    <a16:creationId xmlns:a16="http://schemas.microsoft.com/office/drawing/2014/main" id="{82FADB3D-9A78-6D4D-B3FB-32EAD5902036}"/>
                  </a:ext>
                </a:extLst>
              </p:cNvPr>
              <p:cNvCxnSpPr>
                <a:cxnSpLocks/>
              </p:cNvCxnSpPr>
              <p:nvPr/>
            </p:nvCxnSpPr>
            <p:spPr>
              <a:xfrm flipH="1" flipV="1">
                <a:off x="7611053" y="3554111"/>
                <a:ext cx="762927" cy="18516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AA436D4D-D614-5248-AFAD-E074A1D9DCD2}"/>
                  </a:ext>
                </a:extLst>
              </p:cNvPr>
              <p:cNvSpPr txBox="1">
                <a:spLocks/>
              </p:cNvSpPr>
              <p:nvPr/>
            </p:nvSpPr>
            <p:spPr>
              <a:xfrm>
                <a:off x="6959061" y="5419532"/>
                <a:ext cx="2905187" cy="56925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Arial"/>
                  </a:rPr>
                  <a:t>Lack of high clouds over TWP</a:t>
                </a:r>
              </a:p>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Arial"/>
                </a:endParaRPr>
              </a:p>
            </p:txBody>
          </p:sp>
          <p:sp>
            <p:nvSpPr>
              <p:cNvPr id="22" name="TextBox 21">
                <a:extLst>
                  <a:ext uri="{FF2B5EF4-FFF2-40B4-BE49-F238E27FC236}">
                    <a16:creationId xmlns:a16="http://schemas.microsoft.com/office/drawing/2014/main" id="{49140D36-9398-BB42-B09F-69C4B6444320}"/>
                  </a:ext>
                </a:extLst>
              </p:cNvPr>
              <p:cNvSpPr txBox="1"/>
              <p:nvPr/>
            </p:nvSpPr>
            <p:spPr>
              <a:xfrm>
                <a:off x="4454374" y="6002553"/>
                <a:ext cx="2653848" cy="48987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C00000"/>
                    </a:solidFill>
                    <a:effectLst/>
                    <a:uLnTx/>
                    <a:uFillTx/>
                    <a:latin typeface="Calibri"/>
                    <a:ea typeface="+mn-ea"/>
                    <a:cs typeface="+mn-cs"/>
                  </a:rPr>
                  <a:t>Zhang, </a:t>
                </a:r>
                <a:r>
                  <a:rPr kumimoji="0" lang="en-US" sz="1000" b="1" i="1" u="none" strike="noStrike" kern="1200" cap="none" spc="0" normalizeH="0" baseline="0" noProof="0" dirty="0" err="1">
                    <a:ln>
                      <a:noFill/>
                    </a:ln>
                    <a:solidFill>
                      <a:srgbClr val="C00000"/>
                    </a:solidFill>
                    <a:effectLst/>
                    <a:uLnTx/>
                    <a:uFillTx/>
                    <a:latin typeface="Calibri"/>
                    <a:ea typeface="+mn-ea"/>
                    <a:cs typeface="+mn-cs"/>
                  </a:rPr>
                  <a:t>Xie</a:t>
                </a:r>
                <a:r>
                  <a:rPr kumimoji="0" lang="en-US" sz="1000" b="1" i="1" u="none" strike="noStrike" kern="1200" cap="none" spc="0" normalizeH="0" baseline="0" noProof="0" dirty="0">
                    <a:ln>
                      <a:noFill/>
                    </a:ln>
                    <a:solidFill>
                      <a:srgbClr val="C00000"/>
                    </a:solidFill>
                    <a:effectLst/>
                    <a:uLnTx/>
                    <a:uFillTx/>
                    <a:latin typeface="Calibri"/>
                    <a:ea typeface="+mn-ea"/>
                    <a:cs typeface="+mn-cs"/>
                  </a:rPr>
                  <a:t> et al. (2019)</a:t>
                </a:r>
              </a:p>
            </p:txBody>
          </p:sp>
        </p:grpSp>
        <p:grpSp>
          <p:nvGrpSpPr>
            <p:cNvPr id="23" name="Group 22">
              <a:extLst>
                <a:ext uri="{FF2B5EF4-FFF2-40B4-BE49-F238E27FC236}">
                  <a16:creationId xmlns:a16="http://schemas.microsoft.com/office/drawing/2014/main" id="{CA5E2346-0727-0F4D-ACE6-52F3DFD721F4}"/>
                </a:ext>
              </a:extLst>
            </p:cNvPr>
            <p:cNvGrpSpPr/>
            <p:nvPr/>
          </p:nvGrpSpPr>
          <p:grpSpPr>
            <a:xfrm>
              <a:off x="7387003" y="3916227"/>
              <a:ext cx="4694273" cy="1863073"/>
              <a:chOff x="1014939" y="857167"/>
              <a:chExt cx="11011558" cy="4815322"/>
            </a:xfrm>
          </p:grpSpPr>
          <p:pic>
            <p:nvPicPr>
              <p:cNvPr id="24" name="Picture 23">
                <a:extLst>
                  <a:ext uri="{FF2B5EF4-FFF2-40B4-BE49-F238E27FC236}">
                    <a16:creationId xmlns:a16="http://schemas.microsoft.com/office/drawing/2014/main" id="{282DDACB-6090-DF4B-A07A-BDE89090D3A1}"/>
                  </a:ext>
                </a:extLst>
              </p:cNvPr>
              <p:cNvPicPr>
                <a:picLocks noChangeAspect="1"/>
              </p:cNvPicPr>
              <p:nvPr/>
            </p:nvPicPr>
            <p:blipFill rotWithShape="1">
              <a:blip r:embed="rId5"/>
              <a:srcRect b="50294"/>
              <a:stretch/>
            </p:blipFill>
            <p:spPr>
              <a:xfrm>
                <a:off x="3259424" y="1680790"/>
                <a:ext cx="5673152" cy="2560319"/>
              </a:xfrm>
              <a:prstGeom prst="rect">
                <a:avLst/>
              </a:prstGeom>
              <a:ln>
                <a:solidFill>
                  <a:schemeClr val="tx1"/>
                </a:solidFill>
              </a:ln>
            </p:spPr>
          </p:pic>
          <p:cxnSp>
            <p:nvCxnSpPr>
              <p:cNvPr id="25" name="Straight Arrow Connector 24">
                <a:extLst>
                  <a:ext uri="{FF2B5EF4-FFF2-40B4-BE49-F238E27FC236}">
                    <a16:creationId xmlns:a16="http://schemas.microsoft.com/office/drawing/2014/main" id="{A538B6B2-4CA0-C949-A378-531632D2A16A}"/>
                  </a:ext>
                </a:extLst>
              </p:cNvPr>
              <p:cNvCxnSpPr>
                <a:cxnSpLocks/>
              </p:cNvCxnSpPr>
              <p:nvPr/>
            </p:nvCxnSpPr>
            <p:spPr>
              <a:xfrm flipV="1">
                <a:off x="2987664" y="2960949"/>
                <a:ext cx="1590072" cy="19910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50C36E0E-BBFD-6247-8CD3-F2F4C4B05382}"/>
                  </a:ext>
                </a:extLst>
              </p:cNvPr>
              <p:cNvSpPr txBox="1">
                <a:spLocks/>
              </p:cNvSpPr>
              <p:nvPr/>
            </p:nvSpPr>
            <p:spPr>
              <a:xfrm>
                <a:off x="1014939" y="5103233"/>
                <a:ext cx="3703009" cy="56925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Excessive </a:t>
                </a:r>
                <a:r>
                  <a:rPr kumimoji="0" lang="en-US" sz="1050" b="0" i="0" u="none" strike="noStrike" kern="1200" cap="none" spc="0" normalizeH="0" baseline="0" noProof="0" dirty="0" err="1">
                    <a:ln>
                      <a:noFill/>
                    </a:ln>
                    <a:solidFill>
                      <a:prstClr val="black"/>
                    </a:solidFill>
                    <a:effectLst/>
                    <a:uLnTx/>
                    <a:uFillTx/>
                    <a:latin typeface="Arial"/>
                    <a:ea typeface="+mn-ea"/>
                    <a:cs typeface="Arial"/>
                  </a:rPr>
                  <a:t>precip</a:t>
                </a:r>
                <a:r>
                  <a:rPr kumimoji="0" lang="en-US" sz="1050" b="0" i="0" u="none" strike="noStrike" kern="1200" cap="none" spc="0" normalizeH="0" baseline="0" noProof="0" dirty="0">
                    <a:ln>
                      <a:noFill/>
                    </a:ln>
                    <a:solidFill>
                      <a:prstClr val="black"/>
                    </a:solidFill>
                    <a:effectLst/>
                    <a:uLnTx/>
                    <a:uFillTx/>
                    <a:latin typeface="Arial"/>
                    <a:ea typeface="+mn-ea"/>
                    <a:cs typeface="Arial"/>
                  </a:rPr>
                  <a:t> over </a:t>
                </a: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Tropical IO &amp; warm pool </a:t>
                </a: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27" name="Straight Arrow Connector 26">
                <a:extLst>
                  <a:ext uri="{FF2B5EF4-FFF2-40B4-BE49-F238E27FC236}">
                    <a16:creationId xmlns:a16="http://schemas.microsoft.com/office/drawing/2014/main" id="{29923583-DB06-7840-A2BA-66B8F3F5D824}"/>
                  </a:ext>
                </a:extLst>
              </p:cNvPr>
              <p:cNvCxnSpPr>
                <a:cxnSpLocks/>
              </p:cNvCxnSpPr>
              <p:nvPr/>
            </p:nvCxnSpPr>
            <p:spPr>
              <a:xfrm flipV="1">
                <a:off x="6095999" y="3232771"/>
                <a:ext cx="112296" cy="171924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Content Placeholder 2">
                <a:extLst>
                  <a:ext uri="{FF2B5EF4-FFF2-40B4-BE49-F238E27FC236}">
                    <a16:creationId xmlns:a16="http://schemas.microsoft.com/office/drawing/2014/main" id="{4E289C7A-8546-774F-B81F-924FBE2FA2F2}"/>
                  </a:ext>
                </a:extLst>
              </p:cNvPr>
              <p:cNvSpPr txBox="1">
                <a:spLocks/>
              </p:cNvSpPr>
              <p:nvPr/>
            </p:nvSpPr>
            <p:spPr>
              <a:xfrm>
                <a:off x="5267902" y="5169290"/>
                <a:ext cx="2009478" cy="503198"/>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Double ITCZ</a:t>
                </a: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29" name="Straight Arrow Connector 28">
                <a:extLst>
                  <a:ext uri="{FF2B5EF4-FFF2-40B4-BE49-F238E27FC236}">
                    <a16:creationId xmlns:a16="http://schemas.microsoft.com/office/drawing/2014/main" id="{86CC387B-716C-0F4F-BD87-83FE19C11EFC}"/>
                  </a:ext>
                </a:extLst>
              </p:cNvPr>
              <p:cNvCxnSpPr>
                <a:cxnSpLocks/>
              </p:cNvCxnSpPr>
              <p:nvPr/>
            </p:nvCxnSpPr>
            <p:spPr>
              <a:xfrm flipH="1" flipV="1">
                <a:off x="7277382" y="3112169"/>
                <a:ext cx="1240977" cy="18398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Content Placeholder 2">
                <a:extLst>
                  <a:ext uri="{FF2B5EF4-FFF2-40B4-BE49-F238E27FC236}">
                    <a16:creationId xmlns:a16="http://schemas.microsoft.com/office/drawing/2014/main" id="{A46E952D-1945-FC47-8C1C-D4B56F7E3B80}"/>
                  </a:ext>
                </a:extLst>
              </p:cNvPr>
              <p:cNvSpPr txBox="1">
                <a:spLocks/>
              </p:cNvSpPr>
              <p:nvPr/>
            </p:nvSpPr>
            <p:spPr>
              <a:xfrm>
                <a:off x="7858560" y="5103233"/>
                <a:ext cx="2154009" cy="469148"/>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Dry Amazon</a:t>
                </a: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31" name="Straight Arrow Connector 30">
                <a:extLst>
                  <a:ext uri="{FF2B5EF4-FFF2-40B4-BE49-F238E27FC236}">
                    <a16:creationId xmlns:a16="http://schemas.microsoft.com/office/drawing/2014/main" id="{394F58F8-B39A-334B-A7F4-A86C8ACE9A9F}"/>
                  </a:ext>
                </a:extLst>
              </p:cNvPr>
              <p:cNvCxnSpPr>
                <a:cxnSpLocks/>
              </p:cNvCxnSpPr>
              <p:nvPr/>
            </p:nvCxnSpPr>
            <p:spPr>
              <a:xfrm flipH="1">
                <a:off x="6859946" y="1248499"/>
                <a:ext cx="1658413" cy="12433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Content Placeholder 2">
                <a:extLst>
                  <a:ext uri="{FF2B5EF4-FFF2-40B4-BE49-F238E27FC236}">
                    <a16:creationId xmlns:a16="http://schemas.microsoft.com/office/drawing/2014/main" id="{A8F3AE67-EE14-FB48-8846-9C381652518B}"/>
                  </a:ext>
                </a:extLst>
              </p:cNvPr>
              <p:cNvSpPr txBox="1">
                <a:spLocks/>
              </p:cNvSpPr>
              <p:nvPr/>
            </p:nvSpPr>
            <p:spPr>
              <a:xfrm>
                <a:off x="8811909" y="857167"/>
                <a:ext cx="1656188" cy="56925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Warm and dry central US</a:t>
                </a: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p:txBody>
          </p:sp>
          <p:sp>
            <p:nvSpPr>
              <p:cNvPr id="33" name="Content Placeholder 2">
                <a:extLst>
                  <a:ext uri="{FF2B5EF4-FFF2-40B4-BE49-F238E27FC236}">
                    <a16:creationId xmlns:a16="http://schemas.microsoft.com/office/drawing/2014/main" id="{CB3FF669-F6CD-0C43-83ED-FE636A150082}"/>
                  </a:ext>
                </a:extLst>
              </p:cNvPr>
              <p:cNvSpPr txBox="1">
                <a:spLocks/>
              </p:cNvSpPr>
              <p:nvPr/>
            </p:nvSpPr>
            <p:spPr>
              <a:xfrm>
                <a:off x="3602169" y="909908"/>
                <a:ext cx="4429729" cy="242954"/>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Annual Precipitation Bias</a:t>
                </a:r>
              </a:p>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34" name="TextBox 33">
                <a:extLst>
                  <a:ext uri="{FF2B5EF4-FFF2-40B4-BE49-F238E27FC236}">
                    <a16:creationId xmlns:a16="http://schemas.microsoft.com/office/drawing/2014/main" id="{368BD889-0273-9F44-BEBD-74279DC8CEAA}"/>
                  </a:ext>
                </a:extLst>
              </p:cNvPr>
              <p:cNvSpPr txBox="1"/>
              <p:nvPr/>
            </p:nvSpPr>
            <p:spPr>
              <a:xfrm>
                <a:off x="8686656" y="4335867"/>
                <a:ext cx="3339841" cy="6562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C00000"/>
                    </a:solidFill>
                    <a:effectLst/>
                    <a:uLnTx/>
                    <a:uFillTx/>
                    <a:latin typeface="Calibri"/>
                    <a:ea typeface="+mn-ea"/>
                    <a:cs typeface="+mn-cs"/>
                  </a:rPr>
                  <a:t>Rasch, </a:t>
                </a:r>
                <a:r>
                  <a:rPr kumimoji="0" lang="en-US" sz="1050" b="0" i="1" u="none" strike="noStrike" kern="1200" cap="none" spc="0" normalizeH="0" baseline="0" noProof="0" dirty="0" err="1">
                    <a:ln>
                      <a:noFill/>
                    </a:ln>
                    <a:solidFill>
                      <a:srgbClr val="C00000"/>
                    </a:solidFill>
                    <a:effectLst/>
                    <a:uLnTx/>
                    <a:uFillTx/>
                    <a:latin typeface="Calibri"/>
                    <a:ea typeface="+mn-ea"/>
                    <a:cs typeface="+mn-cs"/>
                  </a:rPr>
                  <a:t>Xie</a:t>
                </a:r>
                <a:r>
                  <a:rPr kumimoji="0" lang="en-US" sz="1050" b="0" i="1" u="none" strike="noStrike" kern="1200" cap="none" spc="0" normalizeH="0" baseline="0" noProof="0" dirty="0">
                    <a:ln>
                      <a:noFill/>
                    </a:ln>
                    <a:solidFill>
                      <a:srgbClr val="C00000"/>
                    </a:solidFill>
                    <a:effectLst/>
                    <a:uLnTx/>
                    <a:uFillTx/>
                    <a:latin typeface="Calibri"/>
                    <a:ea typeface="+mn-ea"/>
                    <a:cs typeface="+mn-cs"/>
                  </a:rPr>
                  <a:t> et al. (2019)</a:t>
                </a:r>
              </a:p>
            </p:txBody>
          </p:sp>
        </p:grpSp>
      </p:grpSp>
    </p:spTree>
    <p:extLst>
      <p:ext uri="{BB962C8B-B14F-4D97-AF65-F5344CB8AC3E}">
        <p14:creationId xmlns:p14="http://schemas.microsoft.com/office/powerpoint/2010/main" val="1412016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1D6C-FB88-2943-B45C-BD964EF53F54}"/>
              </a:ext>
            </a:extLst>
          </p:cNvPr>
          <p:cNvSpPr>
            <a:spLocks noGrp="1"/>
          </p:cNvSpPr>
          <p:nvPr>
            <p:ph type="title"/>
          </p:nvPr>
        </p:nvSpPr>
        <p:spPr>
          <a:xfrm>
            <a:off x="457200" y="0"/>
            <a:ext cx="10972800" cy="706582"/>
          </a:xfrm>
        </p:spPr>
        <p:txBody>
          <a:bodyPr/>
          <a:lstStyle/>
          <a:p>
            <a:r>
              <a:rPr lang="en-US" sz="2800" dirty="0"/>
              <a:t>E3SMv1 Aerosol Overview paper revised (</a:t>
            </a:r>
            <a:r>
              <a:rPr lang="en-US" sz="2400" b="0" dirty="0"/>
              <a:t>Wang et al., 2019</a:t>
            </a:r>
            <a:r>
              <a:rPr lang="en-US" sz="2800" dirty="0"/>
              <a:t>)</a:t>
            </a:r>
          </a:p>
        </p:txBody>
      </p:sp>
      <p:pic>
        <p:nvPicPr>
          <p:cNvPr id="3" name="Picture 2">
            <a:extLst>
              <a:ext uri="{FF2B5EF4-FFF2-40B4-BE49-F238E27FC236}">
                <a16:creationId xmlns:a16="http://schemas.microsoft.com/office/drawing/2014/main" id="{1EA8A0A6-DEDF-AE42-A559-CBD2BE11E49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4778" y="858549"/>
            <a:ext cx="9712037" cy="5777344"/>
          </a:xfrm>
          <a:prstGeom prst="rect">
            <a:avLst/>
          </a:prstGeom>
        </p:spPr>
      </p:pic>
    </p:spTree>
    <p:extLst>
      <p:ext uri="{BB962C8B-B14F-4D97-AF65-F5344CB8AC3E}">
        <p14:creationId xmlns:p14="http://schemas.microsoft.com/office/powerpoint/2010/main" val="845065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02031F6-FEA2-D94E-A24F-B91101A5DCBC}"/>
              </a:ext>
            </a:extLst>
          </p:cNvPr>
          <p:cNvSpPr>
            <a:spLocks noGrp="1"/>
          </p:cNvSpPr>
          <p:nvPr>
            <p:ph type="title"/>
          </p:nvPr>
        </p:nvSpPr>
        <p:spPr>
          <a:xfrm>
            <a:off x="2501490" y="-70958"/>
            <a:ext cx="6803833" cy="809277"/>
          </a:xfrm>
        </p:spPr>
        <p:txBody>
          <a:bodyPr/>
          <a:lstStyle/>
          <a:p>
            <a:pPr>
              <a:spcBef>
                <a:spcPts val="0"/>
              </a:spcBef>
            </a:pPr>
            <a:r>
              <a:rPr lang="en-US" sz="3200" dirty="0">
                <a:latin typeface="Arial" panose="020B0604020202020204" pitchFamily="34" charset="0"/>
                <a:cs typeface="Arial" panose="020B0604020202020204" pitchFamily="34" charset="0"/>
              </a:rPr>
              <a:t>Cloud microphysics development </a:t>
            </a:r>
          </a:p>
        </p:txBody>
      </p:sp>
      <p:sp>
        <p:nvSpPr>
          <p:cNvPr id="16" name="Rectangle 15">
            <a:extLst>
              <a:ext uri="{FF2B5EF4-FFF2-40B4-BE49-F238E27FC236}">
                <a16:creationId xmlns:a16="http://schemas.microsoft.com/office/drawing/2014/main" id="{16A42279-073A-124D-A803-0A1E707982AD}"/>
              </a:ext>
            </a:extLst>
          </p:cNvPr>
          <p:cNvSpPr/>
          <p:nvPr/>
        </p:nvSpPr>
        <p:spPr>
          <a:xfrm>
            <a:off x="4066396" y="835915"/>
            <a:ext cx="3836178" cy="400110"/>
          </a:xfrm>
          <a:prstGeom prst="rect">
            <a:avLst/>
          </a:prstGeom>
        </p:spPr>
        <p:txBody>
          <a:bodyPr wrap="none">
            <a:spAutoFit/>
          </a:bodyPr>
          <a:lstStyle/>
          <a:p>
            <a:r>
              <a:rPr lang="en-US" sz="2000" b="1" dirty="0"/>
              <a:t>Jiwen Fan, Kai Zhang, </a:t>
            </a:r>
            <a:r>
              <a:rPr lang="en-US" sz="2000" b="1" dirty="0" err="1"/>
              <a:t>Jingyu</a:t>
            </a:r>
            <a:r>
              <a:rPr lang="en-US" sz="2000" b="1" dirty="0"/>
              <a:t> Wang</a:t>
            </a:r>
          </a:p>
        </p:txBody>
      </p:sp>
      <p:sp>
        <p:nvSpPr>
          <p:cNvPr id="17" name="Content Placeholder 2">
            <a:extLst>
              <a:ext uri="{FF2B5EF4-FFF2-40B4-BE49-F238E27FC236}">
                <a16:creationId xmlns:a16="http://schemas.microsoft.com/office/drawing/2014/main" id="{6610178B-D859-8F40-B2B4-DCB4B0CD1A69}"/>
              </a:ext>
            </a:extLst>
          </p:cNvPr>
          <p:cNvSpPr>
            <a:spLocks noGrp="1"/>
          </p:cNvSpPr>
          <p:nvPr>
            <p:ph idx="1"/>
          </p:nvPr>
        </p:nvSpPr>
        <p:spPr>
          <a:xfrm>
            <a:off x="1064269" y="1413056"/>
            <a:ext cx="8632240" cy="1756565"/>
          </a:xfrm>
        </p:spPr>
        <p:txBody>
          <a:bodyPr/>
          <a:lstStyle/>
          <a:p>
            <a:r>
              <a:rPr lang="en-US" sz="2000" dirty="0"/>
              <a:t>Brief description of the work </a:t>
            </a:r>
          </a:p>
          <a:p>
            <a:pPr marL="573088" indent="-225425"/>
            <a:r>
              <a:rPr lang="en-US" sz="2000" dirty="0">
                <a:solidFill>
                  <a:schemeClr val="accent1">
                    <a:lumMod val="75000"/>
                  </a:schemeClr>
                </a:solidFill>
              </a:rPr>
              <a:t>Test and evaluate 2-moment Predicted Particle Properties (P3) scheme in E3SM</a:t>
            </a:r>
          </a:p>
          <a:p>
            <a:pPr marL="573088" indent="-225425"/>
            <a:r>
              <a:rPr lang="en-US" sz="2000" dirty="0">
                <a:solidFill>
                  <a:schemeClr val="accent1">
                    <a:lumMod val="75000"/>
                  </a:schemeClr>
                </a:solidFill>
              </a:rPr>
              <a:t>Further develop the 2-moment P3 into a 3-moment scheme</a:t>
            </a:r>
          </a:p>
        </p:txBody>
      </p:sp>
      <p:sp>
        <p:nvSpPr>
          <p:cNvPr id="18" name="Content Placeholder 2">
            <a:extLst>
              <a:ext uri="{FF2B5EF4-FFF2-40B4-BE49-F238E27FC236}">
                <a16:creationId xmlns:a16="http://schemas.microsoft.com/office/drawing/2014/main" id="{78B8C34F-2032-E24A-A102-E55C8B125863}"/>
              </a:ext>
            </a:extLst>
          </p:cNvPr>
          <p:cNvSpPr txBox="1">
            <a:spLocks/>
          </p:cNvSpPr>
          <p:nvPr/>
        </p:nvSpPr>
        <p:spPr>
          <a:xfrm>
            <a:off x="1064269" y="3128371"/>
            <a:ext cx="8632240" cy="1431973"/>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Summary of Accomplishments (Mar. – Nov. 2019)</a:t>
            </a:r>
          </a:p>
          <a:p>
            <a:pPr marL="573088" indent="-225425"/>
            <a:r>
              <a:rPr lang="en-US" sz="2000" dirty="0">
                <a:solidFill>
                  <a:schemeClr val="accent1">
                    <a:lumMod val="75000"/>
                  </a:schemeClr>
                </a:solidFill>
              </a:rPr>
              <a:t>Obtained the major results for the E3SM-P3 model development paper</a:t>
            </a:r>
          </a:p>
          <a:p>
            <a:pPr marL="573088" indent="-225425"/>
            <a:r>
              <a:rPr lang="en-US" sz="2000" dirty="0">
                <a:solidFill>
                  <a:schemeClr val="accent1">
                    <a:lumMod val="75000"/>
                  </a:schemeClr>
                </a:solidFill>
              </a:rPr>
              <a:t>Set up, run, and obtained the major results for the E3SM-P3 evaluation at CONUS RRM 1/4</a:t>
            </a:r>
            <a:r>
              <a:rPr lang="en-US" sz="2000" baseline="30000" dirty="0">
                <a:solidFill>
                  <a:schemeClr val="accent1">
                    <a:lumMod val="75000"/>
                  </a:schemeClr>
                </a:solidFill>
              </a:rPr>
              <a:t>o </a:t>
            </a:r>
            <a:r>
              <a:rPr lang="en-US" sz="2000" dirty="0">
                <a:solidFill>
                  <a:schemeClr val="accent1">
                    <a:lumMod val="75000"/>
                  </a:schemeClr>
                </a:solidFill>
              </a:rPr>
              <a:t>grid spacing</a:t>
            </a:r>
          </a:p>
          <a:p>
            <a:endParaRPr lang="en-US" sz="2000" i="1" dirty="0">
              <a:solidFill>
                <a:srgbClr val="FF0000"/>
              </a:solidFill>
            </a:endParaRPr>
          </a:p>
          <a:p>
            <a:endParaRPr lang="en-US" sz="2000" dirty="0"/>
          </a:p>
        </p:txBody>
      </p:sp>
      <p:sp>
        <p:nvSpPr>
          <p:cNvPr id="19" name="Content Placeholder 2">
            <a:extLst>
              <a:ext uri="{FF2B5EF4-FFF2-40B4-BE49-F238E27FC236}">
                <a16:creationId xmlns:a16="http://schemas.microsoft.com/office/drawing/2014/main" id="{B70269B7-BF39-D14D-B67C-9D6973BED56C}"/>
              </a:ext>
            </a:extLst>
          </p:cNvPr>
          <p:cNvSpPr txBox="1">
            <a:spLocks/>
          </p:cNvSpPr>
          <p:nvPr/>
        </p:nvSpPr>
        <p:spPr>
          <a:xfrm>
            <a:off x="1064269" y="5042650"/>
            <a:ext cx="7916623" cy="80458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Summary of Issues (difficulties)</a:t>
            </a:r>
            <a:endParaRPr lang="en-US" sz="1600" dirty="0"/>
          </a:p>
          <a:p>
            <a:pPr marL="571500" indent="-223838">
              <a:buFont typeface="Arial" panose="020B0604020202020204" pitchFamily="34" charset="0"/>
              <a:buChar char="•"/>
            </a:pPr>
            <a:r>
              <a:rPr lang="en-US" sz="1800" dirty="0">
                <a:solidFill>
                  <a:schemeClr val="accent1">
                    <a:lumMod val="75000"/>
                  </a:schemeClr>
                </a:solidFill>
              </a:rPr>
              <a:t>E3SM-P3 is not tuned extensively yet and we need help with it</a:t>
            </a:r>
          </a:p>
          <a:p>
            <a:endParaRPr lang="en-US" sz="1800" dirty="0"/>
          </a:p>
        </p:txBody>
      </p:sp>
      <p:pic>
        <p:nvPicPr>
          <p:cNvPr id="8" name="Picture 4" descr="https://collaborate.pnl.gov/projects/reputation/Lists/Reports/Attachments/158/PNNL_Centered_Logo_Color_RGB.png">
            <a:extLst>
              <a:ext uri="{FF2B5EF4-FFF2-40B4-BE49-F238E27FC236}">
                <a16:creationId xmlns:a16="http://schemas.microsoft.com/office/drawing/2014/main" id="{F32C2A8E-A0B5-E043-AEE1-3B134FB47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693" y="-22268"/>
            <a:ext cx="1993308" cy="1183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41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3548571" y="-12352"/>
            <a:ext cx="5967351" cy="584775"/>
          </a:xfrm>
        </p:spPr>
        <p:txBody>
          <a:bodyPr/>
          <a:lstStyle/>
          <a:p>
            <a:pPr>
              <a:spcBef>
                <a:spcPts val="0"/>
              </a:spcBef>
            </a:pPr>
            <a:r>
              <a:rPr lang="en-US" sz="3200" dirty="0"/>
              <a:t>Highlight of the Progress</a:t>
            </a:r>
          </a:p>
        </p:txBody>
      </p:sp>
      <p:sp>
        <p:nvSpPr>
          <p:cNvPr id="30" name="Rectangle 29">
            <a:extLst>
              <a:ext uri="{FF2B5EF4-FFF2-40B4-BE49-F238E27FC236}">
                <a16:creationId xmlns:a16="http://schemas.microsoft.com/office/drawing/2014/main" id="{1D4385E9-9498-FE43-8224-5BF89D8AE60D}"/>
              </a:ext>
            </a:extLst>
          </p:cNvPr>
          <p:cNvSpPr/>
          <p:nvPr/>
        </p:nvSpPr>
        <p:spPr>
          <a:xfrm>
            <a:off x="962358" y="516553"/>
            <a:ext cx="2575597" cy="400110"/>
          </a:xfrm>
          <a:prstGeom prst="rect">
            <a:avLst/>
          </a:prstGeom>
          <a:solidFill>
            <a:schemeClr val="bg1">
              <a:lumMod val="85000"/>
            </a:schemeClr>
          </a:solidFill>
        </p:spPr>
        <p:txBody>
          <a:bodyPr wrap="square">
            <a:spAutoFit/>
          </a:bodyPr>
          <a:lstStyle/>
          <a:p>
            <a:pPr algn="ctr"/>
            <a:r>
              <a:rPr lang="en-US" sz="2000" b="1" dirty="0"/>
              <a:t>Coarse resolution (1</a:t>
            </a:r>
            <a:r>
              <a:rPr lang="en-US" sz="2000" b="1" baseline="30000" dirty="0"/>
              <a:t>o</a:t>
            </a:r>
            <a:r>
              <a:rPr lang="en-US" sz="2000" b="1" dirty="0"/>
              <a:t>) </a:t>
            </a:r>
            <a:endParaRPr lang="en-US" sz="2000" dirty="0"/>
          </a:p>
        </p:txBody>
      </p:sp>
      <p:sp>
        <p:nvSpPr>
          <p:cNvPr id="20" name="Rectangle 19">
            <a:extLst>
              <a:ext uri="{FF2B5EF4-FFF2-40B4-BE49-F238E27FC236}">
                <a16:creationId xmlns:a16="http://schemas.microsoft.com/office/drawing/2014/main" id="{AB60B634-C425-3E41-B24F-0B3F01B2D8AE}"/>
              </a:ext>
            </a:extLst>
          </p:cNvPr>
          <p:cNvSpPr/>
          <p:nvPr/>
        </p:nvSpPr>
        <p:spPr>
          <a:xfrm>
            <a:off x="2635045" y="956312"/>
            <a:ext cx="593432" cy="338554"/>
          </a:xfrm>
          <a:prstGeom prst="rect">
            <a:avLst/>
          </a:prstGeom>
        </p:spPr>
        <p:txBody>
          <a:bodyPr wrap="none">
            <a:spAutoFit/>
          </a:bodyPr>
          <a:lstStyle/>
          <a:p>
            <a:r>
              <a:rPr lang="en-US" sz="1600" dirty="0">
                <a:solidFill>
                  <a:srgbClr val="FF0000"/>
                </a:solidFill>
              </a:rPr>
              <a:t>MG2</a:t>
            </a:r>
          </a:p>
        </p:txBody>
      </p:sp>
      <p:sp>
        <p:nvSpPr>
          <p:cNvPr id="23" name="Rectangle 22">
            <a:extLst>
              <a:ext uri="{FF2B5EF4-FFF2-40B4-BE49-F238E27FC236}">
                <a16:creationId xmlns:a16="http://schemas.microsoft.com/office/drawing/2014/main" id="{6E8B4B58-D2B8-3B42-9482-0BFF07D756DA}"/>
              </a:ext>
            </a:extLst>
          </p:cNvPr>
          <p:cNvSpPr/>
          <p:nvPr/>
        </p:nvSpPr>
        <p:spPr>
          <a:xfrm>
            <a:off x="4581060" y="957493"/>
            <a:ext cx="394660" cy="338554"/>
          </a:xfrm>
          <a:prstGeom prst="rect">
            <a:avLst/>
          </a:prstGeom>
        </p:spPr>
        <p:txBody>
          <a:bodyPr wrap="none">
            <a:spAutoFit/>
          </a:bodyPr>
          <a:lstStyle/>
          <a:p>
            <a:r>
              <a:rPr lang="en-US" sz="1600" dirty="0">
                <a:solidFill>
                  <a:srgbClr val="FF0000"/>
                </a:solidFill>
              </a:rPr>
              <a:t>P3</a:t>
            </a:r>
          </a:p>
        </p:txBody>
      </p:sp>
      <p:sp>
        <p:nvSpPr>
          <p:cNvPr id="18" name="Rectangle 17">
            <a:extLst>
              <a:ext uri="{FF2B5EF4-FFF2-40B4-BE49-F238E27FC236}">
                <a16:creationId xmlns:a16="http://schemas.microsoft.com/office/drawing/2014/main" id="{99C04CEF-F85C-F54E-9264-831632B8C6FC}"/>
              </a:ext>
            </a:extLst>
          </p:cNvPr>
          <p:cNvSpPr/>
          <p:nvPr/>
        </p:nvSpPr>
        <p:spPr>
          <a:xfrm>
            <a:off x="849898" y="939833"/>
            <a:ext cx="527709" cy="338554"/>
          </a:xfrm>
          <a:prstGeom prst="rect">
            <a:avLst/>
          </a:prstGeom>
        </p:spPr>
        <p:txBody>
          <a:bodyPr wrap="none">
            <a:spAutoFit/>
          </a:bodyPr>
          <a:lstStyle/>
          <a:p>
            <a:r>
              <a:rPr lang="en-US" sz="1600" dirty="0">
                <a:solidFill>
                  <a:srgbClr val="FF0000"/>
                </a:solidFill>
              </a:rPr>
              <a:t>OBS</a:t>
            </a:r>
          </a:p>
        </p:txBody>
      </p:sp>
      <p:pic>
        <p:nvPicPr>
          <p:cNvPr id="37" name="Picture 36">
            <a:extLst>
              <a:ext uri="{FF2B5EF4-FFF2-40B4-BE49-F238E27FC236}">
                <a16:creationId xmlns:a16="http://schemas.microsoft.com/office/drawing/2014/main" id="{35D128B6-B0CD-3646-AEE4-8E6EE78F8D8F}"/>
              </a:ext>
            </a:extLst>
          </p:cNvPr>
          <p:cNvPicPr>
            <a:picLocks noChangeAspect="1"/>
          </p:cNvPicPr>
          <p:nvPr/>
        </p:nvPicPr>
        <p:blipFill rotWithShape="1">
          <a:blip r:embed="rId2">
            <a:extLst>
              <a:ext uri="{28A0092B-C50C-407E-A947-70E740481C1C}">
                <a14:useLocalDpi xmlns:a14="http://schemas.microsoft.com/office/drawing/2010/main" val="0"/>
              </a:ext>
            </a:extLst>
          </a:blip>
          <a:srcRect l="4075" t="55383" r="52783" b="-1"/>
          <a:stretch/>
        </p:blipFill>
        <p:spPr>
          <a:xfrm>
            <a:off x="9939768" y="1275914"/>
            <a:ext cx="1912400" cy="1455808"/>
          </a:xfrm>
          <a:prstGeom prst="rect">
            <a:avLst/>
          </a:prstGeom>
        </p:spPr>
      </p:pic>
      <p:pic>
        <p:nvPicPr>
          <p:cNvPr id="12" name="Picture 4" descr="https://collaborate.pnl.gov/projects/reputation/Lists/Reports/Attachments/158/PNNL_Centered_Logo_Color_RGB.png">
            <a:extLst>
              <a:ext uri="{FF2B5EF4-FFF2-40B4-BE49-F238E27FC236}">
                <a16:creationId xmlns:a16="http://schemas.microsoft.com/office/drawing/2014/main" id="{DAD39591-94F8-3E4C-B487-7BF954AC3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4019" y="-148384"/>
            <a:ext cx="1882092" cy="11172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C37E1A05-944B-0C4C-B326-3BE18C04E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2" y="1307407"/>
            <a:ext cx="5904364" cy="1160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0F54A80-E3BD-5146-8429-606E525D7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2" y="2595199"/>
            <a:ext cx="5815173" cy="11819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FCEC95-81AF-8348-A96F-AB5EAA858E3A}"/>
              </a:ext>
            </a:extLst>
          </p:cNvPr>
          <p:cNvSpPr/>
          <p:nvPr/>
        </p:nvSpPr>
        <p:spPr>
          <a:xfrm>
            <a:off x="8376337" y="511659"/>
            <a:ext cx="1912399" cy="400110"/>
          </a:xfrm>
          <a:prstGeom prst="rect">
            <a:avLst/>
          </a:prstGeom>
          <a:solidFill>
            <a:schemeClr val="bg1">
              <a:lumMod val="85000"/>
            </a:schemeClr>
          </a:solidFill>
        </p:spPr>
        <p:txBody>
          <a:bodyPr wrap="square">
            <a:spAutoFit/>
          </a:bodyPr>
          <a:lstStyle/>
          <a:p>
            <a:pPr algn="ctr"/>
            <a:r>
              <a:rPr lang="en-US" sz="2000" b="1" dirty="0"/>
              <a:t>RRM ¼ </a:t>
            </a:r>
            <a:r>
              <a:rPr lang="en-US" sz="2000" b="1" baseline="30000" dirty="0"/>
              <a:t>o</a:t>
            </a:r>
            <a:endParaRPr lang="en-US" sz="2000" dirty="0"/>
          </a:p>
        </p:txBody>
      </p:sp>
      <p:sp>
        <p:nvSpPr>
          <p:cNvPr id="17" name="Rectangle 16">
            <a:extLst>
              <a:ext uri="{FF2B5EF4-FFF2-40B4-BE49-F238E27FC236}">
                <a16:creationId xmlns:a16="http://schemas.microsoft.com/office/drawing/2014/main" id="{F4B3B0F4-87AD-9B48-9C25-12FC8DD0E61D}"/>
              </a:ext>
            </a:extLst>
          </p:cNvPr>
          <p:cNvSpPr/>
          <p:nvPr/>
        </p:nvSpPr>
        <p:spPr>
          <a:xfrm>
            <a:off x="2598" y="1011276"/>
            <a:ext cx="460511" cy="338554"/>
          </a:xfrm>
          <a:prstGeom prst="rect">
            <a:avLst/>
          </a:prstGeom>
        </p:spPr>
        <p:txBody>
          <a:bodyPr wrap="none">
            <a:spAutoFit/>
          </a:bodyPr>
          <a:lstStyle/>
          <a:p>
            <a:r>
              <a:rPr lang="en-US" sz="1600" dirty="0">
                <a:solidFill>
                  <a:srgbClr val="FF0000"/>
                </a:solidFill>
              </a:rPr>
              <a:t>SW</a:t>
            </a:r>
          </a:p>
        </p:txBody>
      </p:sp>
      <p:sp>
        <p:nvSpPr>
          <p:cNvPr id="19" name="Rectangle 18">
            <a:extLst>
              <a:ext uri="{FF2B5EF4-FFF2-40B4-BE49-F238E27FC236}">
                <a16:creationId xmlns:a16="http://schemas.microsoft.com/office/drawing/2014/main" id="{C344E589-1782-3F44-90D9-A68740362BAD}"/>
              </a:ext>
            </a:extLst>
          </p:cNvPr>
          <p:cNvSpPr/>
          <p:nvPr/>
        </p:nvSpPr>
        <p:spPr>
          <a:xfrm>
            <a:off x="33420" y="2347869"/>
            <a:ext cx="442172" cy="338554"/>
          </a:xfrm>
          <a:prstGeom prst="rect">
            <a:avLst/>
          </a:prstGeom>
        </p:spPr>
        <p:txBody>
          <a:bodyPr wrap="none">
            <a:spAutoFit/>
          </a:bodyPr>
          <a:lstStyle/>
          <a:p>
            <a:r>
              <a:rPr lang="en-US" sz="1600" dirty="0">
                <a:solidFill>
                  <a:srgbClr val="FF0000"/>
                </a:solidFill>
              </a:rPr>
              <a:t>LW</a:t>
            </a:r>
          </a:p>
        </p:txBody>
      </p:sp>
      <p:pic>
        <p:nvPicPr>
          <p:cNvPr id="21" name="Picture 2">
            <a:extLst>
              <a:ext uri="{FF2B5EF4-FFF2-40B4-BE49-F238E27FC236}">
                <a16:creationId xmlns:a16="http://schemas.microsoft.com/office/drawing/2014/main" id="{2E5CE74A-5D63-9B4D-93C0-DA57DD6AC2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218" b="3794"/>
          <a:stretch/>
        </p:blipFill>
        <p:spPr bwMode="auto">
          <a:xfrm>
            <a:off x="77230" y="3967498"/>
            <a:ext cx="5429718" cy="127438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FEC8927-D1FF-904D-928A-FB33D0D0B49B}"/>
              </a:ext>
            </a:extLst>
          </p:cNvPr>
          <p:cNvSpPr/>
          <p:nvPr/>
        </p:nvSpPr>
        <p:spPr>
          <a:xfrm>
            <a:off x="23556" y="3657760"/>
            <a:ext cx="1466196" cy="338554"/>
          </a:xfrm>
          <a:prstGeom prst="rect">
            <a:avLst/>
          </a:prstGeom>
        </p:spPr>
        <p:txBody>
          <a:bodyPr wrap="square">
            <a:spAutoFit/>
          </a:bodyPr>
          <a:lstStyle/>
          <a:p>
            <a:r>
              <a:rPr lang="en-US" sz="1600" dirty="0">
                <a:solidFill>
                  <a:srgbClr val="FF0000"/>
                </a:solidFill>
              </a:rPr>
              <a:t>Precipitation</a:t>
            </a:r>
          </a:p>
        </p:txBody>
      </p:sp>
      <p:pic>
        <p:nvPicPr>
          <p:cNvPr id="26" name="Picture 25">
            <a:extLst>
              <a:ext uri="{FF2B5EF4-FFF2-40B4-BE49-F238E27FC236}">
                <a16:creationId xmlns:a16="http://schemas.microsoft.com/office/drawing/2014/main" id="{A2166EF2-FB03-774D-9BBE-DDABE6C87336}"/>
              </a:ext>
            </a:extLst>
          </p:cNvPr>
          <p:cNvPicPr>
            <a:picLocks noChangeAspect="1"/>
          </p:cNvPicPr>
          <p:nvPr/>
        </p:nvPicPr>
        <p:blipFill rotWithShape="1">
          <a:blip r:embed="rId2">
            <a:extLst>
              <a:ext uri="{28A0092B-C50C-407E-A947-70E740481C1C}">
                <a14:useLocalDpi xmlns:a14="http://schemas.microsoft.com/office/drawing/2010/main" val="0"/>
              </a:ext>
            </a:extLst>
          </a:blip>
          <a:srcRect l="3301" t="11516" r="52939" b="49520"/>
          <a:stretch/>
        </p:blipFill>
        <p:spPr>
          <a:xfrm>
            <a:off x="6238579" y="1275914"/>
            <a:ext cx="1939785" cy="1271335"/>
          </a:xfrm>
          <a:prstGeom prst="rect">
            <a:avLst/>
          </a:prstGeom>
        </p:spPr>
      </p:pic>
      <p:pic>
        <p:nvPicPr>
          <p:cNvPr id="27" name="Picture 26">
            <a:extLst>
              <a:ext uri="{FF2B5EF4-FFF2-40B4-BE49-F238E27FC236}">
                <a16:creationId xmlns:a16="http://schemas.microsoft.com/office/drawing/2014/main" id="{23972135-5A07-7245-B802-BF4B73101B03}"/>
              </a:ext>
            </a:extLst>
          </p:cNvPr>
          <p:cNvPicPr>
            <a:picLocks noChangeAspect="1"/>
          </p:cNvPicPr>
          <p:nvPr/>
        </p:nvPicPr>
        <p:blipFill rotWithShape="1">
          <a:blip r:embed="rId2">
            <a:extLst>
              <a:ext uri="{28A0092B-C50C-407E-A947-70E740481C1C}">
                <a14:useLocalDpi xmlns:a14="http://schemas.microsoft.com/office/drawing/2010/main" val="0"/>
              </a:ext>
            </a:extLst>
          </a:blip>
          <a:srcRect l="93742" t="11745" b="49778"/>
          <a:stretch/>
        </p:blipFill>
        <p:spPr>
          <a:xfrm>
            <a:off x="11852168" y="1355555"/>
            <a:ext cx="273026" cy="1235779"/>
          </a:xfrm>
          <a:prstGeom prst="rect">
            <a:avLst/>
          </a:prstGeom>
        </p:spPr>
      </p:pic>
      <p:pic>
        <p:nvPicPr>
          <p:cNvPr id="28" name="Picture 27">
            <a:extLst>
              <a:ext uri="{FF2B5EF4-FFF2-40B4-BE49-F238E27FC236}">
                <a16:creationId xmlns:a16="http://schemas.microsoft.com/office/drawing/2014/main" id="{755D63C9-79F2-D948-A9E9-471AD609C569}"/>
              </a:ext>
            </a:extLst>
          </p:cNvPr>
          <p:cNvPicPr>
            <a:picLocks noChangeAspect="1"/>
          </p:cNvPicPr>
          <p:nvPr/>
        </p:nvPicPr>
        <p:blipFill rotWithShape="1">
          <a:blip r:embed="rId2">
            <a:extLst>
              <a:ext uri="{28A0092B-C50C-407E-A947-70E740481C1C}">
                <a14:useLocalDpi xmlns:a14="http://schemas.microsoft.com/office/drawing/2010/main" val="0"/>
              </a:ext>
            </a:extLst>
          </a:blip>
          <a:srcRect l="47004" t="55383" r="6992" b="5382"/>
          <a:stretch/>
        </p:blipFill>
        <p:spPr>
          <a:xfrm>
            <a:off x="6205146" y="4226964"/>
            <a:ext cx="2769190" cy="1738416"/>
          </a:xfrm>
          <a:prstGeom prst="rect">
            <a:avLst/>
          </a:prstGeom>
        </p:spPr>
      </p:pic>
      <p:pic>
        <p:nvPicPr>
          <p:cNvPr id="29" name="Picture 28">
            <a:extLst>
              <a:ext uri="{FF2B5EF4-FFF2-40B4-BE49-F238E27FC236}">
                <a16:creationId xmlns:a16="http://schemas.microsoft.com/office/drawing/2014/main" id="{781B023D-F962-EA43-AD45-321AF5B82582}"/>
              </a:ext>
            </a:extLst>
          </p:cNvPr>
          <p:cNvPicPr>
            <a:picLocks noChangeAspect="1"/>
          </p:cNvPicPr>
          <p:nvPr/>
        </p:nvPicPr>
        <p:blipFill rotWithShape="1">
          <a:blip r:embed="rId2">
            <a:extLst>
              <a:ext uri="{28A0092B-C50C-407E-A947-70E740481C1C}">
                <a14:useLocalDpi xmlns:a14="http://schemas.microsoft.com/office/drawing/2010/main" val="0"/>
              </a:ext>
            </a:extLst>
          </a:blip>
          <a:srcRect l="49601" t="11745" r="7257" b="49778"/>
          <a:stretch/>
        </p:blipFill>
        <p:spPr>
          <a:xfrm>
            <a:off x="8089174" y="1277093"/>
            <a:ext cx="1912399" cy="1255476"/>
          </a:xfrm>
          <a:prstGeom prst="rect">
            <a:avLst/>
          </a:prstGeom>
        </p:spPr>
      </p:pic>
      <p:sp>
        <p:nvSpPr>
          <p:cNvPr id="34" name="Rectangle 33">
            <a:extLst>
              <a:ext uri="{FF2B5EF4-FFF2-40B4-BE49-F238E27FC236}">
                <a16:creationId xmlns:a16="http://schemas.microsoft.com/office/drawing/2014/main" id="{D87F45AC-717F-9349-9EA0-959E0C75E66E}"/>
              </a:ext>
            </a:extLst>
          </p:cNvPr>
          <p:cNvSpPr/>
          <p:nvPr/>
        </p:nvSpPr>
        <p:spPr>
          <a:xfrm>
            <a:off x="8812419" y="864421"/>
            <a:ext cx="593432" cy="338554"/>
          </a:xfrm>
          <a:prstGeom prst="rect">
            <a:avLst/>
          </a:prstGeom>
        </p:spPr>
        <p:txBody>
          <a:bodyPr wrap="none">
            <a:spAutoFit/>
          </a:bodyPr>
          <a:lstStyle/>
          <a:p>
            <a:r>
              <a:rPr lang="en-US" sz="1600" dirty="0">
                <a:solidFill>
                  <a:srgbClr val="FF0000"/>
                </a:solidFill>
              </a:rPr>
              <a:t>MG2</a:t>
            </a:r>
          </a:p>
        </p:txBody>
      </p:sp>
      <p:sp>
        <p:nvSpPr>
          <p:cNvPr id="35" name="Rectangle 34">
            <a:extLst>
              <a:ext uri="{FF2B5EF4-FFF2-40B4-BE49-F238E27FC236}">
                <a16:creationId xmlns:a16="http://schemas.microsoft.com/office/drawing/2014/main" id="{7EF4F79E-6EE0-4A4E-992A-9918C5DEAED5}"/>
              </a:ext>
            </a:extLst>
          </p:cNvPr>
          <p:cNvSpPr/>
          <p:nvPr/>
        </p:nvSpPr>
        <p:spPr>
          <a:xfrm>
            <a:off x="10729526" y="874164"/>
            <a:ext cx="394660" cy="338554"/>
          </a:xfrm>
          <a:prstGeom prst="rect">
            <a:avLst/>
          </a:prstGeom>
        </p:spPr>
        <p:txBody>
          <a:bodyPr wrap="none">
            <a:spAutoFit/>
          </a:bodyPr>
          <a:lstStyle/>
          <a:p>
            <a:r>
              <a:rPr lang="en-US" sz="1600" dirty="0">
                <a:solidFill>
                  <a:srgbClr val="FF0000"/>
                </a:solidFill>
              </a:rPr>
              <a:t>P3</a:t>
            </a:r>
          </a:p>
        </p:txBody>
      </p:sp>
      <p:sp>
        <p:nvSpPr>
          <p:cNvPr id="36" name="Rectangle 35">
            <a:extLst>
              <a:ext uri="{FF2B5EF4-FFF2-40B4-BE49-F238E27FC236}">
                <a16:creationId xmlns:a16="http://schemas.microsoft.com/office/drawing/2014/main" id="{33062BBA-9497-3D4C-BF27-A2D8F5751CE3}"/>
              </a:ext>
            </a:extLst>
          </p:cNvPr>
          <p:cNvSpPr/>
          <p:nvPr/>
        </p:nvSpPr>
        <p:spPr>
          <a:xfrm>
            <a:off x="7351734" y="866536"/>
            <a:ext cx="527709" cy="338554"/>
          </a:xfrm>
          <a:prstGeom prst="rect">
            <a:avLst/>
          </a:prstGeom>
        </p:spPr>
        <p:txBody>
          <a:bodyPr wrap="none">
            <a:spAutoFit/>
          </a:bodyPr>
          <a:lstStyle/>
          <a:p>
            <a:r>
              <a:rPr lang="en-US" sz="1600" dirty="0">
                <a:solidFill>
                  <a:srgbClr val="FF0000"/>
                </a:solidFill>
              </a:rPr>
              <a:t>OBS</a:t>
            </a:r>
          </a:p>
        </p:txBody>
      </p:sp>
      <p:pic>
        <p:nvPicPr>
          <p:cNvPr id="38" name="Picture 37">
            <a:extLst>
              <a:ext uri="{FF2B5EF4-FFF2-40B4-BE49-F238E27FC236}">
                <a16:creationId xmlns:a16="http://schemas.microsoft.com/office/drawing/2014/main" id="{A717BBF1-9099-B244-BEC2-590785CC6F1C}"/>
              </a:ext>
            </a:extLst>
          </p:cNvPr>
          <p:cNvPicPr>
            <a:picLocks noChangeAspect="1"/>
          </p:cNvPicPr>
          <p:nvPr/>
        </p:nvPicPr>
        <p:blipFill rotWithShape="1">
          <a:blip r:embed="rId7">
            <a:extLst>
              <a:ext uri="{28A0092B-C50C-407E-A947-70E740481C1C}">
                <a14:useLocalDpi xmlns:a14="http://schemas.microsoft.com/office/drawing/2010/main" val="0"/>
              </a:ext>
            </a:extLst>
          </a:blip>
          <a:srcRect l="2739" t="57013" r="67262" b="4956"/>
          <a:stretch/>
        </p:blipFill>
        <p:spPr>
          <a:xfrm>
            <a:off x="6231017" y="2827738"/>
            <a:ext cx="1954020" cy="1300916"/>
          </a:xfrm>
          <a:prstGeom prst="rect">
            <a:avLst/>
          </a:prstGeom>
        </p:spPr>
      </p:pic>
      <p:pic>
        <p:nvPicPr>
          <p:cNvPr id="40" name="Picture 39">
            <a:extLst>
              <a:ext uri="{FF2B5EF4-FFF2-40B4-BE49-F238E27FC236}">
                <a16:creationId xmlns:a16="http://schemas.microsoft.com/office/drawing/2014/main" id="{97393CA2-655B-EB43-B956-3D87B268DD5A}"/>
              </a:ext>
            </a:extLst>
          </p:cNvPr>
          <p:cNvPicPr>
            <a:picLocks noChangeAspect="1"/>
          </p:cNvPicPr>
          <p:nvPr/>
        </p:nvPicPr>
        <p:blipFill rotWithShape="1">
          <a:blip r:embed="rId7">
            <a:extLst>
              <a:ext uri="{28A0092B-C50C-407E-A947-70E740481C1C}">
                <a14:useLocalDpi xmlns:a14="http://schemas.microsoft.com/office/drawing/2010/main" val="0"/>
              </a:ext>
            </a:extLst>
          </a:blip>
          <a:srcRect l="33825" t="56653" r="36062" b="4956"/>
          <a:stretch/>
        </p:blipFill>
        <p:spPr>
          <a:xfrm>
            <a:off x="8078333" y="2813057"/>
            <a:ext cx="1961467" cy="1313221"/>
          </a:xfrm>
          <a:prstGeom prst="rect">
            <a:avLst/>
          </a:prstGeom>
        </p:spPr>
      </p:pic>
      <p:pic>
        <p:nvPicPr>
          <p:cNvPr id="41" name="Picture 40">
            <a:extLst>
              <a:ext uri="{FF2B5EF4-FFF2-40B4-BE49-F238E27FC236}">
                <a16:creationId xmlns:a16="http://schemas.microsoft.com/office/drawing/2014/main" id="{6CF9580B-EDBC-8144-B7DA-9F24E26B6B77}"/>
              </a:ext>
            </a:extLst>
          </p:cNvPr>
          <p:cNvPicPr>
            <a:picLocks noChangeAspect="1"/>
          </p:cNvPicPr>
          <p:nvPr/>
        </p:nvPicPr>
        <p:blipFill rotWithShape="1">
          <a:blip r:embed="rId7">
            <a:extLst>
              <a:ext uri="{28A0092B-C50C-407E-A947-70E740481C1C}">
                <a14:useLocalDpi xmlns:a14="http://schemas.microsoft.com/office/drawing/2010/main" val="0"/>
              </a:ext>
            </a:extLst>
          </a:blip>
          <a:srcRect l="65955" t="56839" b="4956"/>
          <a:stretch/>
        </p:blipFill>
        <p:spPr>
          <a:xfrm>
            <a:off x="9971806" y="2805236"/>
            <a:ext cx="2217596" cy="1306890"/>
          </a:xfrm>
          <a:prstGeom prst="rect">
            <a:avLst/>
          </a:prstGeom>
        </p:spPr>
      </p:pic>
      <p:sp>
        <p:nvSpPr>
          <p:cNvPr id="3" name="TextBox 2">
            <a:extLst>
              <a:ext uri="{FF2B5EF4-FFF2-40B4-BE49-F238E27FC236}">
                <a16:creationId xmlns:a16="http://schemas.microsoft.com/office/drawing/2014/main" id="{DFE6357C-AE87-DD4C-95CB-6EC4A8882200}"/>
              </a:ext>
            </a:extLst>
          </p:cNvPr>
          <p:cNvSpPr txBox="1"/>
          <p:nvPr/>
        </p:nvSpPr>
        <p:spPr>
          <a:xfrm>
            <a:off x="8925614" y="4151242"/>
            <a:ext cx="3219977" cy="2062103"/>
          </a:xfrm>
          <a:prstGeom prst="rect">
            <a:avLst/>
          </a:prstGeom>
          <a:noFill/>
        </p:spPr>
        <p:txBody>
          <a:bodyPr wrap="square" rtlCol="0">
            <a:spAutoFit/>
          </a:bodyPr>
          <a:lstStyle/>
          <a:p>
            <a:pPr marL="123825" indent="-123825">
              <a:buFont typeface="Arial" panose="020B0604020202020204" pitchFamily="34" charset="0"/>
              <a:buChar char="•"/>
            </a:pPr>
            <a:r>
              <a:rPr lang="en-US" sz="1600" dirty="0"/>
              <a:t>At RRM ¼ </a:t>
            </a:r>
            <a:r>
              <a:rPr lang="en-US" sz="1600" baseline="30000" dirty="0"/>
              <a:t>o</a:t>
            </a:r>
            <a:r>
              <a:rPr lang="en-US" sz="1600" dirty="0"/>
              <a:t>, a large gap still exists between model and observed precipitation</a:t>
            </a:r>
          </a:p>
          <a:p>
            <a:pPr marL="123825" indent="-123825">
              <a:buFont typeface="Arial" panose="020B0604020202020204" pitchFamily="34" charset="0"/>
              <a:buChar char="•"/>
            </a:pPr>
            <a:r>
              <a:rPr lang="en-US" sz="1600" dirty="0"/>
              <a:t>Improvements in precipitation and PDF of rain rate by P3 are more significant </a:t>
            </a:r>
          </a:p>
          <a:p>
            <a:pPr marL="123825" indent="-123825">
              <a:buFont typeface="Arial" panose="020B0604020202020204" pitchFamily="34" charset="0"/>
              <a:buChar char="•"/>
            </a:pPr>
            <a:r>
              <a:rPr lang="en-US" sz="1600" dirty="0"/>
              <a:t>P3 improves MCS frequency and the spatial pattern</a:t>
            </a:r>
          </a:p>
        </p:txBody>
      </p:sp>
      <p:sp>
        <p:nvSpPr>
          <p:cNvPr id="42" name="TextBox 41">
            <a:extLst>
              <a:ext uri="{FF2B5EF4-FFF2-40B4-BE49-F238E27FC236}">
                <a16:creationId xmlns:a16="http://schemas.microsoft.com/office/drawing/2014/main" id="{D712A77D-088F-1547-89FB-43BB57E19CC1}"/>
              </a:ext>
            </a:extLst>
          </p:cNvPr>
          <p:cNvSpPr txBox="1"/>
          <p:nvPr/>
        </p:nvSpPr>
        <p:spPr>
          <a:xfrm>
            <a:off x="-14573" y="5167103"/>
            <a:ext cx="3294345" cy="1077218"/>
          </a:xfrm>
          <a:prstGeom prst="rect">
            <a:avLst/>
          </a:prstGeom>
          <a:noFill/>
        </p:spPr>
        <p:txBody>
          <a:bodyPr wrap="square" rtlCol="0">
            <a:spAutoFit/>
          </a:bodyPr>
          <a:lstStyle/>
          <a:p>
            <a:pPr marL="123825" indent="-123825">
              <a:buFont typeface="Arial" panose="020B0604020202020204" pitchFamily="34" charset="0"/>
              <a:buChar char="•"/>
            </a:pPr>
            <a:r>
              <a:rPr lang="en-US" sz="1600" dirty="0"/>
              <a:t>At 1 deg, P3 shows improvements in </a:t>
            </a:r>
            <a:r>
              <a:rPr lang="en-US" sz="1600"/>
              <a:t>SW and LW </a:t>
            </a:r>
            <a:r>
              <a:rPr lang="en-US" sz="1600" dirty="0"/>
              <a:t>CRE.  </a:t>
            </a:r>
          </a:p>
          <a:p>
            <a:pPr marL="123825" indent="-123825">
              <a:buFont typeface="Arial" panose="020B0604020202020204" pitchFamily="34" charset="0"/>
              <a:buChar char="•"/>
            </a:pPr>
            <a:r>
              <a:rPr lang="en-US" sz="1600" dirty="0"/>
              <a:t>P3 reduces the frequency of light rain and increase that of heavy rain</a:t>
            </a:r>
          </a:p>
        </p:txBody>
      </p:sp>
      <p:grpSp>
        <p:nvGrpSpPr>
          <p:cNvPr id="6" name="Group 5">
            <a:extLst>
              <a:ext uri="{FF2B5EF4-FFF2-40B4-BE49-F238E27FC236}">
                <a16:creationId xmlns:a16="http://schemas.microsoft.com/office/drawing/2014/main" id="{4E17C1EA-44AE-A346-87A4-A61E41D5819B}"/>
              </a:ext>
            </a:extLst>
          </p:cNvPr>
          <p:cNvGrpSpPr/>
          <p:nvPr/>
        </p:nvGrpSpPr>
        <p:grpSpPr>
          <a:xfrm>
            <a:off x="3279773" y="5278099"/>
            <a:ext cx="2360649" cy="1401902"/>
            <a:chOff x="3279773" y="5278099"/>
            <a:chExt cx="2360649" cy="1401902"/>
          </a:xfrm>
        </p:grpSpPr>
        <p:pic>
          <p:nvPicPr>
            <p:cNvPr id="25" name="Picture 4">
              <a:extLst>
                <a:ext uri="{FF2B5EF4-FFF2-40B4-BE49-F238E27FC236}">
                  <a16:creationId xmlns:a16="http://schemas.microsoft.com/office/drawing/2014/main" id="{A6585D67-7FC9-5644-9908-EB68F1497F6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2791"/>
            <a:stretch/>
          </p:blipFill>
          <p:spPr bwMode="auto">
            <a:xfrm>
              <a:off x="3279773" y="5278099"/>
              <a:ext cx="2073064" cy="11398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F8897C-E1E4-E748-ADDF-BC1A75C98E68}"/>
                </a:ext>
              </a:extLst>
            </p:cNvPr>
            <p:cNvSpPr txBox="1"/>
            <p:nvPr/>
          </p:nvSpPr>
          <p:spPr>
            <a:xfrm>
              <a:off x="3448095" y="6341447"/>
              <a:ext cx="2192327" cy="338554"/>
            </a:xfrm>
            <a:prstGeom prst="rect">
              <a:avLst/>
            </a:prstGeom>
            <a:noFill/>
          </p:spPr>
          <p:txBody>
            <a:bodyPr wrap="square" rtlCol="0">
              <a:spAutoFit/>
            </a:bodyPr>
            <a:lstStyle/>
            <a:p>
              <a:r>
                <a:rPr lang="en-US" sz="800" dirty="0"/>
                <a:t>Light (0.1-1)         Moderate (1-5).     Heavy (&gt;5)</a:t>
              </a:r>
            </a:p>
            <a:p>
              <a:r>
                <a:rPr lang="en-US" sz="800" dirty="0"/>
                <a:t>                        Hourly rain rate (mm/</a:t>
              </a:r>
              <a:r>
                <a:rPr lang="en-US" sz="800" dirty="0" err="1"/>
                <a:t>hr</a:t>
              </a:r>
              <a:r>
                <a:rPr lang="en-US" sz="800" dirty="0"/>
                <a:t>)</a:t>
              </a:r>
            </a:p>
          </p:txBody>
        </p:sp>
      </p:grpSp>
      <p:sp>
        <p:nvSpPr>
          <p:cNvPr id="43" name="Rectangle 42">
            <a:extLst>
              <a:ext uri="{FF2B5EF4-FFF2-40B4-BE49-F238E27FC236}">
                <a16:creationId xmlns:a16="http://schemas.microsoft.com/office/drawing/2014/main" id="{4936169D-7385-464F-A71A-9028B0E69D42}"/>
              </a:ext>
            </a:extLst>
          </p:cNvPr>
          <p:cNvSpPr/>
          <p:nvPr/>
        </p:nvSpPr>
        <p:spPr>
          <a:xfrm>
            <a:off x="6144320" y="990084"/>
            <a:ext cx="1466196" cy="338554"/>
          </a:xfrm>
          <a:prstGeom prst="rect">
            <a:avLst/>
          </a:prstGeom>
        </p:spPr>
        <p:txBody>
          <a:bodyPr wrap="square">
            <a:spAutoFit/>
          </a:bodyPr>
          <a:lstStyle/>
          <a:p>
            <a:r>
              <a:rPr lang="en-US" sz="1600" dirty="0">
                <a:solidFill>
                  <a:srgbClr val="FF0000"/>
                </a:solidFill>
              </a:rPr>
              <a:t>Precipitation</a:t>
            </a:r>
          </a:p>
        </p:txBody>
      </p:sp>
      <p:sp>
        <p:nvSpPr>
          <p:cNvPr id="44" name="Rectangle 43">
            <a:extLst>
              <a:ext uri="{FF2B5EF4-FFF2-40B4-BE49-F238E27FC236}">
                <a16:creationId xmlns:a16="http://schemas.microsoft.com/office/drawing/2014/main" id="{C4631E95-D736-1F45-B33F-3938AE4AA9D6}"/>
              </a:ext>
            </a:extLst>
          </p:cNvPr>
          <p:cNvSpPr/>
          <p:nvPr/>
        </p:nvSpPr>
        <p:spPr>
          <a:xfrm>
            <a:off x="6140745" y="2516709"/>
            <a:ext cx="2784869" cy="338554"/>
          </a:xfrm>
          <a:prstGeom prst="rect">
            <a:avLst/>
          </a:prstGeom>
        </p:spPr>
        <p:txBody>
          <a:bodyPr wrap="square">
            <a:spAutoFit/>
          </a:bodyPr>
          <a:lstStyle/>
          <a:p>
            <a:r>
              <a:rPr lang="en-US" sz="1600" dirty="0">
                <a:solidFill>
                  <a:srgbClr val="FF0000"/>
                </a:solidFill>
              </a:rPr>
              <a:t>Frequency of MCS</a:t>
            </a:r>
          </a:p>
        </p:txBody>
      </p:sp>
      <p:sp>
        <p:nvSpPr>
          <p:cNvPr id="5" name="TextBox 4">
            <a:extLst>
              <a:ext uri="{FF2B5EF4-FFF2-40B4-BE49-F238E27FC236}">
                <a16:creationId xmlns:a16="http://schemas.microsoft.com/office/drawing/2014/main" id="{DEBD5476-895F-0848-8779-411D84CFC49A}"/>
              </a:ext>
            </a:extLst>
          </p:cNvPr>
          <p:cNvSpPr txBox="1"/>
          <p:nvPr/>
        </p:nvSpPr>
        <p:spPr>
          <a:xfrm>
            <a:off x="7425333" y="1081271"/>
            <a:ext cx="776583" cy="276999"/>
          </a:xfrm>
          <a:prstGeom prst="rect">
            <a:avLst/>
          </a:prstGeom>
          <a:noFill/>
        </p:spPr>
        <p:txBody>
          <a:bodyPr wrap="square" rtlCol="0">
            <a:spAutoFit/>
          </a:bodyPr>
          <a:lstStyle/>
          <a:p>
            <a:r>
              <a:rPr lang="en-US" sz="1200" b="1" dirty="0"/>
              <a:t>171 mm</a:t>
            </a:r>
          </a:p>
        </p:txBody>
      </p:sp>
      <p:sp>
        <p:nvSpPr>
          <p:cNvPr id="45" name="TextBox 44">
            <a:extLst>
              <a:ext uri="{FF2B5EF4-FFF2-40B4-BE49-F238E27FC236}">
                <a16:creationId xmlns:a16="http://schemas.microsoft.com/office/drawing/2014/main" id="{BA1F2321-49F3-0D45-ADEE-898F18AC71D6}"/>
              </a:ext>
            </a:extLst>
          </p:cNvPr>
          <p:cNvSpPr txBox="1"/>
          <p:nvPr/>
        </p:nvSpPr>
        <p:spPr>
          <a:xfrm>
            <a:off x="9313066" y="1060318"/>
            <a:ext cx="776583" cy="276999"/>
          </a:xfrm>
          <a:prstGeom prst="rect">
            <a:avLst/>
          </a:prstGeom>
          <a:noFill/>
        </p:spPr>
        <p:txBody>
          <a:bodyPr wrap="square" rtlCol="0">
            <a:spAutoFit/>
          </a:bodyPr>
          <a:lstStyle/>
          <a:p>
            <a:r>
              <a:rPr lang="en-US" sz="1200" b="1" dirty="0"/>
              <a:t>118 mm</a:t>
            </a:r>
          </a:p>
        </p:txBody>
      </p:sp>
      <p:sp>
        <p:nvSpPr>
          <p:cNvPr id="46" name="TextBox 45">
            <a:extLst>
              <a:ext uri="{FF2B5EF4-FFF2-40B4-BE49-F238E27FC236}">
                <a16:creationId xmlns:a16="http://schemas.microsoft.com/office/drawing/2014/main" id="{59AC07BF-9299-E24C-B0E6-D778BA3D2A92}"/>
              </a:ext>
            </a:extLst>
          </p:cNvPr>
          <p:cNvSpPr txBox="1"/>
          <p:nvPr/>
        </p:nvSpPr>
        <p:spPr>
          <a:xfrm>
            <a:off x="11189635" y="1056215"/>
            <a:ext cx="808147" cy="276999"/>
          </a:xfrm>
          <a:prstGeom prst="rect">
            <a:avLst/>
          </a:prstGeom>
          <a:noFill/>
        </p:spPr>
        <p:txBody>
          <a:bodyPr wrap="square" rtlCol="0">
            <a:spAutoFit/>
          </a:bodyPr>
          <a:lstStyle/>
          <a:p>
            <a:r>
              <a:rPr lang="en-US" sz="1200" b="1" dirty="0"/>
              <a:t>132 mm</a:t>
            </a:r>
          </a:p>
        </p:txBody>
      </p:sp>
      <p:sp>
        <p:nvSpPr>
          <p:cNvPr id="47" name="TextBox 46">
            <a:extLst>
              <a:ext uri="{FF2B5EF4-FFF2-40B4-BE49-F238E27FC236}">
                <a16:creationId xmlns:a16="http://schemas.microsoft.com/office/drawing/2014/main" id="{11E126FB-001C-A444-8012-182389DE5F5E}"/>
              </a:ext>
            </a:extLst>
          </p:cNvPr>
          <p:cNvSpPr txBox="1"/>
          <p:nvPr/>
        </p:nvSpPr>
        <p:spPr>
          <a:xfrm>
            <a:off x="7690721" y="2631168"/>
            <a:ext cx="606639" cy="276999"/>
          </a:xfrm>
          <a:prstGeom prst="rect">
            <a:avLst/>
          </a:prstGeom>
          <a:noFill/>
        </p:spPr>
        <p:txBody>
          <a:bodyPr wrap="square" rtlCol="0">
            <a:spAutoFit/>
          </a:bodyPr>
          <a:lstStyle/>
          <a:p>
            <a:r>
              <a:rPr lang="en-US" sz="1200" b="1" dirty="0"/>
              <a:t>1.9%</a:t>
            </a:r>
          </a:p>
        </p:txBody>
      </p:sp>
      <p:sp>
        <p:nvSpPr>
          <p:cNvPr id="48" name="TextBox 47">
            <a:extLst>
              <a:ext uri="{FF2B5EF4-FFF2-40B4-BE49-F238E27FC236}">
                <a16:creationId xmlns:a16="http://schemas.microsoft.com/office/drawing/2014/main" id="{061C8991-8D73-6E42-835B-781362197BF9}"/>
              </a:ext>
            </a:extLst>
          </p:cNvPr>
          <p:cNvSpPr txBox="1"/>
          <p:nvPr/>
        </p:nvSpPr>
        <p:spPr>
          <a:xfrm>
            <a:off x="9205297" y="2600299"/>
            <a:ext cx="621250" cy="276999"/>
          </a:xfrm>
          <a:prstGeom prst="rect">
            <a:avLst/>
          </a:prstGeom>
          <a:noFill/>
        </p:spPr>
        <p:txBody>
          <a:bodyPr wrap="square" rtlCol="0">
            <a:spAutoFit/>
          </a:bodyPr>
          <a:lstStyle/>
          <a:p>
            <a:r>
              <a:rPr lang="en-US" sz="1200" b="1" dirty="0"/>
              <a:t>1.0%</a:t>
            </a:r>
          </a:p>
        </p:txBody>
      </p:sp>
      <p:sp>
        <p:nvSpPr>
          <p:cNvPr id="50" name="TextBox 49">
            <a:extLst>
              <a:ext uri="{FF2B5EF4-FFF2-40B4-BE49-F238E27FC236}">
                <a16:creationId xmlns:a16="http://schemas.microsoft.com/office/drawing/2014/main" id="{15FAC8FA-5243-C743-A544-1DDC19530687}"/>
              </a:ext>
            </a:extLst>
          </p:cNvPr>
          <p:cNvSpPr txBox="1"/>
          <p:nvPr/>
        </p:nvSpPr>
        <p:spPr>
          <a:xfrm>
            <a:off x="11403621" y="2567709"/>
            <a:ext cx="621250" cy="276999"/>
          </a:xfrm>
          <a:prstGeom prst="rect">
            <a:avLst/>
          </a:prstGeom>
          <a:noFill/>
        </p:spPr>
        <p:txBody>
          <a:bodyPr wrap="square" rtlCol="0">
            <a:spAutoFit/>
          </a:bodyPr>
          <a:lstStyle/>
          <a:p>
            <a:r>
              <a:rPr lang="en-US" sz="1200" b="1" dirty="0"/>
              <a:t>1.3%</a:t>
            </a:r>
          </a:p>
        </p:txBody>
      </p:sp>
      <p:cxnSp>
        <p:nvCxnSpPr>
          <p:cNvPr id="7" name="Straight Connector 6">
            <a:extLst>
              <a:ext uri="{FF2B5EF4-FFF2-40B4-BE49-F238E27FC236}">
                <a16:creationId xmlns:a16="http://schemas.microsoft.com/office/drawing/2014/main" id="{F75D8F3E-143C-4145-81BF-995C78906432}"/>
              </a:ext>
            </a:extLst>
          </p:cNvPr>
          <p:cNvCxnSpPr/>
          <p:nvPr/>
        </p:nvCxnSpPr>
        <p:spPr>
          <a:xfrm>
            <a:off x="5986855" y="939833"/>
            <a:ext cx="0" cy="50255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8471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85CD0A6-562F-B04D-B2FF-624DB46B53E9}"/>
              </a:ext>
            </a:extLst>
          </p:cNvPr>
          <p:cNvSpPr>
            <a:spLocks noGrp="1"/>
          </p:cNvSpPr>
          <p:nvPr>
            <p:ph type="title"/>
          </p:nvPr>
        </p:nvSpPr>
        <p:spPr>
          <a:xfrm>
            <a:off x="1116459" y="-238844"/>
            <a:ext cx="9606337" cy="1097280"/>
          </a:xfrm>
        </p:spPr>
        <p:txBody>
          <a:bodyPr/>
          <a:lstStyle/>
          <a:p>
            <a:r>
              <a:rPr lang="en-US" sz="3200" dirty="0"/>
              <a:t>Milestones (past achievements and future plan)</a:t>
            </a:r>
          </a:p>
        </p:txBody>
      </p:sp>
      <p:sp>
        <p:nvSpPr>
          <p:cNvPr id="14" name="Content Placeholder 2">
            <a:extLst>
              <a:ext uri="{FF2B5EF4-FFF2-40B4-BE49-F238E27FC236}">
                <a16:creationId xmlns:a16="http://schemas.microsoft.com/office/drawing/2014/main" id="{02B1EF9D-F4F2-FC4E-A42C-379A07E157C2}"/>
              </a:ext>
            </a:extLst>
          </p:cNvPr>
          <p:cNvSpPr>
            <a:spLocks noGrp="1"/>
          </p:cNvSpPr>
          <p:nvPr>
            <p:ph idx="1"/>
          </p:nvPr>
        </p:nvSpPr>
        <p:spPr>
          <a:xfrm>
            <a:off x="1369843" y="1348471"/>
            <a:ext cx="9099523" cy="4333138"/>
          </a:xfrm>
        </p:spPr>
        <p:txBody>
          <a:bodyPr/>
          <a:lstStyle/>
          <a:p>
            <a:r>
              <a:rPr lang="en-US" dirty="0"/>
              <a:t>Apr. –  Jun. 2019:</a:t>
            </a:r>
          </a:p>
          <a:p>
            <a:pPr marL="234950" indent="0">
              <a:buNone/>
            </a:pPr>
            <a:r>
              <a:rPr lang="en-US" sz="1800" dirty="0">
                <a:solidFill>
                  <a:schemeClr val="accent1">
                    <a:lumMod val="75000"/>
                  </a:schemeClr>
                </a:solidFill>
              </a:rPr>
              <a:t>- Fixed a bug in the ice nucleation scheme that we added and ran sensitivity tests with different parameters </a:t>
            </a:r>
          </a:p>
          <a:p>
            <a:pPr marL="234950" indent="0">
              <a:buNone/>
            </a:pPr>
            <a:r>
              <a:rPr lang="en-US" sz="1800" dirty="0">
                <a:solidFill>
                  <a:schemeClr val="accent1">
                    <a:lumMod val="75000"/>
                  </a:schemeClr>
                </a:solidFill>
              </a:rPr>
              <a:t>- Set up CONUS RRM 1/4</a:t>
            </a:r>
            <a:r>
              <a:rPr lang="en-US" sz="1800" baseline="30000" dirty="0">
                <a:solidFill>
                  <a:schemeClr val="accent1">
                    <a:lumMod val="75000"/>
                  </a:schemeClr>
                </a:solidFill>
              </a:rPr>
              <a:t>o</a:t>
            </a:r>
            <a:r>
              <a:rPr lang="en-US" sz="1800" dirty="0">
                <a:solidFill>
                  <a:schemeClr val="accent1">
                    <a:lumMod val="75000"/>
                  </a:schemeClr>
                </a:solidFill>
              </a:rPr>
              <a:t> grid and began some test simulations with MG2 and P3 </a:t>
            </a:r>
            <a:endParaRPr lang="en-US" sz="1800" dirty="0"/>
          </a:p>
          <a:p>
            <a:r>
              <a:rPr lang="en-US" dirty="0"/>
              <a:t>Jul.- Sep. 2019:</a:t>
            </a:r>
          </a:p>
          <a:p>
            <a:pPr marL="234950" indent="0">
              <a:buNone/>
            </a:pPr>
            <a:r>
              <a:rPr lang="en-US" sz="1800" dirty="0">
                <a:solidFill>
                  <a:schemeClr val="accent1">
                    <a:lumMod val="75000"/>
                  </a:schemeClr>
                </a:solidFill>
              </a:rPr>
              <a:t>-  Finalized the RRM simulations for MG2 and P3 and analyzed the model results.</a:t>
            </a:r>
            <a:endParaRPr lang="en-US" dirty="0"/>
          </a:p>
          <a:p>
            <a:r>
              <a:rPr lang="en-US" dirty="0"/>
              <a:t>Oct. – Dec. 2019:</a:t>
            </a:r>
          </a:p>
          <a:p>
            <a:pPr marL="234950" indent="0">
              <a:buNone/>
            </a:pPr>
            <a:r>
              <a:rPr lang="en-US" sz="1800" dirty="0">
                <a:solidFill>
                  <a:schemeClr val="accent1">
                    <a:lumMod val="75000"/>
                  </a:schemeClr>
                </a:solidFill>
              </a:rPr>
              <a:t>- Further analyzed the results at 1</a:t>
            </a:r>
            <a:r>
              <a:rPr lang="en-US" sz="1800" baseline="30000" dirty="0">
                <a:solidFill>
                  <a:schemeClr val="accent1">
                    <a:lumMod val="75000"/>
                  </a:schemeClr>
                </a:solidFill>
              </a:rPr>
              <a:t>o</a:t>
            </a:r>
            <a:r>
              <a:rPr lang="en-US" sz="1800" dirty="0">
                <a:solidFill>
                  <a:schemeClr val="accent1">
                    <a:lumMod val="75000"/>
                  </a:schemeClr>
                </a:solidFill>
              </a:rPr>
              <a:t> grid spacing; Finish the draft for E3SM-P3 model development paper.</a:t>
            </a:r>
          </a:p>
          <a:p>
            <a:pPr marL="234950" indent="0">
              <a:buNone/>
            </a:pPr>
            <a:r>
              <a:rPr lang="en-US" sz="1800" dirty="0">
                <a:solidFill>
                  <a:schemeClr val="accent1">
                    <a:lumMod val="75000"/>
                  </a:schemeClr>
                </a:solidFill>
              </a:rPr>
              <a:t>- Obtained the major results for the CONUS RRM 1/4</a:t>
            </a:r>
            <a:r>
              <a:rPr lang="en-US" sz="1800" baseline="30000" dirty="0">
                <a:solidFill>
                  <a:schemeClr val="accent1">
                    <a:lumMod val="75000"/>
                  </a:schemeClr>
                </a:solidFill>
              </a:rPr>
              <a:t>o </a:t>
            </a:r>
            <a:r>
              <a:rPr lang="en-US" sz="1800" dirty="0">
                <a:solidFill>
                  <a:schemeClr val="accent1">
                    <a:lumMod val="75000"/>
                  </a:schemeClr>
                </a:solidFill>
              </a:rPr>
              <a:t>simulations; write the draft of the paper.</a:t>
            </a:r>
          </a:p>
        </p:txBody>
      </p:sp>
      <p:pic>
        <p:nvPicPr>
          <p:cNvPr id="5" name="Picture 4" descr="https://collaborate.pnl.gov/projects/reputation/Lists/Reports/Attachments/158/PNNL_Centered_Logo_Color_RGB.png">
            <a:extLst>
              <a:ext uri="{FF2B5EF4-FFF2-40B4-BE49-F238E27FC236}">
                <a16:creationId xmlns:a16="http://schemas.microsoft.com/office/drawing/2014/main" id="{9F4DBC73-F8CF-FA4A-A08C-59BABE6BA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9704" y="0"/>
            <a:ext cx="1981756" cy="117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77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82CE17-683C-C742-854F-1CB4D5A76B3F}"/>
              </a:ext>
            </a:extLst>
          </p:cNvPr>
          <p:cNvSpPr>
            <a:spLocks noGrp="1"/>
          </p:cNvSpPr>
          <p:nvPr>
            <p:ph type="title"/>
          </p:nvPr>
        </p:nvSpPr>
        <p:spPr>
          <a:xfrm>
            <a:off x="1097623" y="-166926"/>
            <a:ext cx="9287837" cy="1097280"/>
          </a:xfrm>
        </p:spPr>
        <p:txBody>
          <a:bodyPr/>
          <a:lstStyle/>
          <a:p>
            <a:r>
              <a:rPr lang="en-US" sz="3200" dirty="0"/>
              <a:t>Milestones (past achievements and future plan)</a:t>
            </a:r>
          </a:p>
        </p:txBody>
      </p:sp>
      <p:sp>
        <p:nvSpPr>
          <p:cNvPr id="5" name="Content Placeholder 2">
            <a:extLst>
              <a:ext uri="{FF2B5EF4-FFF2-40B4-BE49-F238E27FC236}">
                <a16:creationId xmlns:a16="http://schemas.microsoft.com/office/drawing/2014/main" id="{AE24F832-4B4F-9D4B-AA52-EE95BCE88380}"/>
              </a:ext>
            </a:extLst>
          </p:cNvPr>
          <p:cNvSpPr>
            <a:spLocks noGrp="1"/>
          </p:cNvSpPr>
          <p:nvPr>
            <p:ph idx="1"/>
          </p:nvPr>
        </p:nvSpPr>
        <p:spPr>
          <a:xfrm>
            <a:off x="1097623" y="1371600"/>
            <a:ext cx="10358062" cy="4114800"/>
          </a:xfrm>
        </p:spPr>
        <p:txBody>
          <a:bodyPr/>
          <a:lstStyle/>
          <a:p>
            <a:r>
              <a:rPr lang="en-US" dirty="0"/>
              <a:t>Jan. - Mar. 2020:</a:t>
            </a:r>
          </a:p>
          <a:p>
            <a:pPr marL="234950" indent="0">
              <a:buNone/>
            </a:pPr>
            <a:r>
              <a:rPr lang="en-US" sz="2000" dirty="0">
                <a:solidFill>
                  <a:schemeClr val="accent1">
                    <a:lumMod val="75000"/>
                  </a:schemeClr>
                </a:solidFill>
              </a:rPr>
              <a:t>- Submit the E3SM-P3 paper.</a:t>
            </a:r>
          </a:p>
          <a:p>
            <a:pPr marL="234950" indent="0">
              <a:buNone/>
            </a:pPr>
            <a:r>
              <a:rPr lang="en-US" sz="2000" dirty="0">
                <a:solidFill>
                  <a:schemeClr val="accent1">
                    <a:lumMod val="75000"/>
                  </a:schemeClr>
                </a:solidFill>
              </a:rPr>
              <a:t>- Test P3 with 3-moment rain microphysics in E3SM and full 3-moment P3 in WRF </a:t>
            </a:r>
            <a:endParaRPr lang="en-US" dirty="0">
              <a:solidFill>
                <a:schemeClr val="accent1">
                  <a:lumMod val="75000"/>
                </a:schemeClr>
              </a:solidFill>
            </a:endParaRPr>
          </a:p>
          <a:p>
            <a:r>
              <a:rPr lang="en-US" dirty="0"/>
              <a:t>Apr. – Jun. 2020:</a:t>
            </a:r>
          </a:p>
          <a:p>
            <a:pPr marL="574675">
              <a:buFontTx/>
              <a:buChar char="-"/>
            </a:pPr>
            <a:r>
              <a:rPr lang="en-US" sz="2000" dirty="0">
                <a:solidFill>
                  <a:schemeClr val="accent1">
                    <a:lumMod val="75000"/>
                  </a:schemeClr>
                </a:solidFill>
              </a:rPr>
              <a:t>Evaluation of RRM E3SM-P3 with 3-moment rain microphysics, as well as the evaluation of full 3-moment P3 in WRF.</a:t>
            </a:r>
          </a:p>
          <a:p>
            <a:pPr marL="574675">
              <a:buFontTx/>
              <a:buChar char="-"/>
            </a:pPr>
            <a:r>
              <a:rPr lang="en-US" sz="2000" dirty="0">
                <a:solidFill>
                  <a:schemeClr val="accent1">
                    <a:lumMod val="75000"/>
                  </a:schemeClr>
                </a:solidFill>
              </a:rPr>
              <a:t>Submit a paper about evaluation of RRM E3SM-P3</a:t>
            </a:r>
          </a:p>
          <a:p>
            <a:r>
              <a:rPr lang="en-US" dirty="0"/>
              <a:t>July – Sep. 2020:</a:t>
            </a:r>
          </a:p>
          <a:p>
            <a:pPr>
              <a:buFontTx/>
              <a:buChar char="-"/>
            </a:pPr>
            <a:r>
              <a:rPr lang="en-US" sz="2000" dirty="0">
                <a:solidFill>
                  <a:schemeClr val="accent1">
                    <a:lumMod val="75000"/>
                  </a:schemeClr>
                </a:solidFill>
              </a:rPr>
              <a:t>Obtain the major results for the evaluation of P3 with 3-moment rain microphysics. </a:t>
            </a:r>
          </a:p>
          <a:p>
            <a:pPr>
              <a:buFontTx/>
              <a:buChar char="-"/>
            </a:pPr>
            <a:r>
              <a:rPr lang="en-US" sz="2000" dirty="0">
                <a:solidFill>
                  <a:schemeClr val="accent1">
                    <a:lumMod val="75000"/>
                  </a:schemeClr>
                </a:solidFill>
              </a:rPr>
              <a:t>Analyze the results about the full 3-moment scheme in WRF.</a:t>
            </a:r>
          </a:p>
          <a:p>
            <a:r>
              <a:rPr lang="en-US" dirty="0"/>
              <a:t>Oct. – Dec. 2020:</a:t>
            </a:r>
          </a:p>
          <a:p>
            <a:pPr marL="0" indent="0">
              <a:buNone/>
            </a:pPr>
            <a:r>
              <a:rPr lang="en-US" dirty="0">
                <a:solidFill>
                  <a:schemeClr val="accent1">
                    <a:lumMod val="75000"/>
                  </a:schemeClr>
                </a:solidFill>
              </a:rPr>
              <a:t>- </a:t>
            </a:r>
            <a:r>
              <a:rPr lang="en-US" sz="2000" dirty="0">
                <a:solidFill>
                  <a:schemeClr val="accent1">
                    <a:lumMod val="75000"/>
                  </a:schemeClr>
                </a:solidFill>
              </a:rPr>
              <a:t>Submit a paper about the the full 3-moment scheme in WRF. </a:t>
            </a:r>
          </a:p>
          <a:p>
            <a:pPr marL="0" indent="0">
              <a:buNone/>
            </a:pPr>
            <a:r>
              <a:rPr lang="en-US" sz="2000" dirty="0">
                <a:solidFill>
                  <a:schemeClr val="accent1">
                    <a:lumMod val="75000"/>
                  </a:schemeClr>
                </a:solidFill>
              </a:rPr>
              <a:t>- Test the full 3-moment scheme in E3SM</a:t>
            </a:r>
          </a:p>
          <a:p>
            <a:pPr marL="0" indent="0">
              <a:buNone/>
            </a:pPr>
            <a:endParaRPr lang="en-US" sz="2000" dirty="0">
              <a:solidFill>
                <a:schemeClr val="accent1">
                  <a:lumMod val="75000"/>
                </a:schemeClr>
              </a:solidFill>
            </a:endParaRPr>
          </a:p>
          <a:p>
            <a:pPr marL="0" indent="0">
              <a:buNone/>
            </a:pPr>
            <a:endParaRPr lang="en-US" dirty="0"/>
          </a:p>
        </p:txBody>
      </p:sp>
      <p:pic>
        <p:nvPicPr>
          <p:cNvPr id="7" name="Picture 4" descr="https://collaborate.pnl.gov/projects/reputation/Lists/Reports/Attachments/158/PNNL_Centered_Logo_Color_RGB.png">
            <a:extLst>
              <a:ext uri="{FF2B5EF4-FFF2-40B4-BE49-F238E27FC236}">
                <a16:creationId xmlns:a16="http://schemas.microsoft.com/office/drawing/2014/main" id="{88AD8461-EFCF-8A4B-970F-1561578C8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461" y="0"/>
            <a:ext cx="1904214" cy="113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0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a:spLocks noGrp="1"/>
          </p:cNvSpPr>
          <p:nvPr>
            <p:ph type="title"/>
          </p:nvPr>
        </p:nvSpPr>
        <p:spPr>
          <a:xfrm>
            <a:off x="469509" y="531006"/>
            <a:ext cx="8074822" cy="809277"/>
          </a:xfrm>
          <a:prstGeom prst="rect">
            <a:avLst/>
          </a:prstGeom>
          <a:noFill/>
          <a:ln>
            <a:noFill/>
          </a:ln>
        </p:spPr>
        <p:txBody>
          <a:bodyPr spcFirstLastPara="1" vert="horz" wrap="square" lIns="0" tIns="0" rIns="0" bIns="0" rtlCol="0" anchor="b" anchorCtr="0">
            <a:noAutofit/>
          </a:bodyPr>
          <a:lstStyle/>
          <a:p>
            <a:pPr>
              <a:spcBef>
                <a:spcPts val="0"/>
              </a:spcBef>
              <a:buClr>
                <a:srgbClr val="366092"/>
              </a:buClr>
              <a:buSzPts val="3200"/>
            </a:pPr>
            <a:r>
              <a:rPr lang="en-US" sz="3200">
                <a:ea typeface="Arial"/>
                <a:sym typeface="Arial"/>
              </a:rPr>
              <a:t>CLUBB-SILHS as a deep convective parameterization</a:t>
            </a:r>
            <a:endParaRPr/>
          </a:p>
        </p:txBody>
      </p:sp>
      <p:sp>
        <p:nvSpPr>
          <p:cNvPr id="64" name="Google Shape;64;p1"/>
          <p:cNvSpPr txBox="1">
            <a:spLocks noGrp="1"/>
          </p:cNvSpPr>
          <p:nvPr>
            <p:ph type="body" idx="1"/>
          </p:nvPr>
        </p:nvSpPr>
        <p:spPr>
          <a:xfrm>
            <a:off x="320638" y="1579787"/>
            <a:ext cx="11680861" cy="1174116"/>
          </a:xfrm>
          <a:prstGeom prst="rect">
            <a:avLst/>
          </a:prstGeom>
          <a:noFill/>
          <a:ln>
            <a:noFill/>
          </a:ln>
        </p:spPr>
        <p:txBody>
          <a:bodyPr spcFirstLastPara="1" vert="horz" wrap="square" lIns="0" tIns="0" rIns="0" bIns="0" rtlCol="0" anchor="t" anchorCtr="0">
            <a:noAutofit/>
          </a:bodyPr>
          <a:lstStyle/>
          <a:p>
            <a:pPr>
              <a:spcBef>
                <a:spcPts val="0"/>
              </a:spcBef>
              <a:buSzPts val="2000"/>
            </a:pPr>
            <a:r>
              <a:rPr lang="en-US">
                <a:latin typeface="Arial" panose="020B0604020202020204" pitchFamily="34" charset="0"/>
                <a:cs typeface="Arial" panose="020B0604020202020204" pitchFamily="34" charset="0"/>
              </a:rPr>
              <a:t>Project description:</a:t>
            </a:r>
            <a:endParaRPr sz="1800">
              <a:latin typeface="Arial" panose="020B0604020202020204" pitchFamily="34" charset="0"/>
              <a:cs typeface="Arial" panose="020B0604020202020204" pitchFamily="34" charset="0"/>
            </a:endParaRPr>
          </a:p>
          <a:p>
            <a:pPr lvl="1">
              <a:spcBef>
                <a:spcPts val="360"/>
              </a:spcBef>
              <a:buSzPts val="1800"/>
            </a:pPr>
            <a:r>
              <a:rPr lang="en-US">
                <a:latin typeface="Arial" panose="020B0604020202020204" pitchFamily="34" charset="0"/>
                <a:cs typeface="Arial" panose="020B0604020202020204" pitchFamily="34" charset="0"/>
              </a:rPr>
              <a:t>Implement CLUBB-SILHS in E3SM and let CLUBB serve as the deep convection scheme</a:t>
            </a:r>
            <a:endParaRPr sz="2400">
              <a:latin typeface="Arial" panose="020B0604020202020204" pitchFamily="34" charset="0"/>
              <a:cs typeface="Arial" panose="020B0604020202020204" pitchFamily="34" charset="0"/>
            </a:endParaRPr>
          </a:p>
          <a:p>
            <a:pPr indent="-215900">
              <a:spcBef>
                <a:spcPts val="400"/>
              </a:spcBef>
              <a:buSzPts val="2000"/>
              <a:buNone/>
            </a:pPr>
            <a:endParaRPr i="1">
              <a:solidFill>
                <a:srgbClr val="FF0000"/>
              </a:solidFill>
              <a:latin typeface="Arial" panose="020B0604020202020204" pitchFamily="34" charset="0"/>
              <a:cs typeface="Arial" panose="020B0604020202020204" pitchFamily="34" charset="0"/>
            </a:endParaRPr>
          </a:p>
          <a:p>
            <a:pPr indent="-228600">
              <a:spcBef>
                <a:spcPts val="360"/>
              </a:spcBef>
              <a:buSzPts val="1800"/>
              <a:buNone/>
            </a:pPr>
            <a:endParaRPr sz="2000">
              <a:latin typeface="Arial" panose="020B0604020202020204" pitchFamily="34" charset="0"/>
              <a:cs typeface="Arial" panose="020B0604020202020204" pitchFamily="34" charset="0"/>
            </a:endParaRPr>
          </a:p>
        </p:txBody>
      </p:sp>
      <p:sp>
        <p:nvSpPr>
          <p:cNvPr id="65" name="Google Shape;65;p1"/>
          <p:cNvSpPr txBox="1"/>
          <p:nvPr/>
        </p:nvSpPr>
        <p:spPr>
          <a:xfrm>
            <a:off x="8348817" y="462728"/>
            <a:ext cx="3510609" cy="646331"/>
          </a:xfrm>
          <a:prstGeom prst="rect">
            <a:avLst/>
          </a:prstGeom>
          <a:noFill/>
          <a:ln>
            <a:noFill/>
          </a:ln>
        </p:spPr>
        <p:txBody>
          <a:bodyPr spcFirstLastPara="1" wrap="square" lIns="91425" tIns="45700" rIns="91425" bIns="45700" anchor="t" anchorCtr="0">
            <a:spAutoFit/>
          </a:bodyPr>
          <a:lstStyle/>
          <a:p>
            <a:r>
              <a:rPr lang="en-US" b="1" dirty="0">
                <a:solidFill>
                  <a:schemeClr val="accent1"/>
                </a:solidFill>
                <a:latin typeface="Calibri"/>
                <a:ea typeface="Calibri"/>
                <a:cs typeface="Calibri"/>
                <a:sym typeface="Calibri"/>
              </a:rPr>
              <a:t>PI(s) Vince Larson, UWM </a:t>
            </a:r>
            <a:endParaRPr dirty="0"/>
          </a:p>
          <a:p>
            <a:r>
              <a:rPr lang="en-US" b="1" dirty="0">
                <a:solidFill>
                  <a:schemeClr val="accent1"/>
                </a:solidFill>
                <a:latin typeface="Calibri"/>
                <a:ea typeface="Calibri"/>
                <a:cs typeface="Calibri"/>
                <a:sym typeface="Calibri"/>
              </a:rPr>
              <a:t>          </a:t>
            </a:r>
            <a:r>
              <a:rPr lang="en-US" b="1" dirty="0" err="1">
                <a:solidFill>
                  <a:schemeClr val="accent1"/>
                </a:solidFill>
                <a:latin typeface="Calibri"/>
                <a:ea typeface="Calibri"/>
                <a:cs typeface="Calibri"/>
                <a:sym typeface="Calibri"/>
              </a:rPr>
              <a:t>Wuyin</a:t>
            </a:r>
            <a:r>
              <a:rPr lang="en-US" b="1" dirty="0">
                <a:solidFill>
                  <a:schemeClr val="accent1"/>
                </a:solidFill>
                <a:latin typeface="Calibri"/>
                <a:ea typeface="Calibri"/>
                <a:cs typeface="Calibri"/>
                <a:sym typeface="Calibri"/>
              </a:rPr>
              <a:t> Lin, BNL</a:t>
            </a:r>
            <a:endParaRPr dirty="0"/>
          </a:p>
        </p:txBody>
      </p:sp>
      <p:sp>
        <p:nvSpPr>
          <p:cNvPr id="66" name="Google Shape;66;p1"/>
          <p:cNvSpPr txBox="1"/>
          <p:nvPr/>
        </p:nvSpPr>
        <p:spPr>
          <a:xfrm>
            <a:off x="320638" y="2822181"/>
            <a:ext cx="11680861" cy="1756565"/>
          </a:xfrm>
          <a:prstGeom prst="rect">
            <a:avLst/>
          </a:prstGeom>
          <a:noFill/>
          <a:ln>
            <a:noFill/>
          </a:ln>
        </p:spPr>
        <p:txBody>
          <a:bodyPr spcFirstLastPara="1" wrap="square" lIns="0" tIns="0" rIns="0" bIns="0" anchor="t" anchorCtr="0">
            <a:noAutofit/>
          </a:bodyPr>
          <a:lstStyle/>
          <a:p>
            <a:pPr marL="342900" indent="-342900">
              <a:buClr>
                <a:srgbClr val="366092"/>
              </a:buClr>
              <a:buSzPts val="2000"/>
              <a:buFont typeface="Arial"/>
              <a:buChar char="•"/>
            </a:pPr>
            <a:r>
              <a:rPr lang="en-US" sz="2400" dirty="0">
                <a:solidFill>
                  <a:schemeClr val="dk1"/>
                </a:solidFill>
                <a:latin typeface="Arial" panose="020B0604020202020204" pitchFamily="34" charset="0"/>
                <a:ea typeface="Arial"/>
                <a:cs typeface="Arial" panose="020B0604020202020204" pitchFamily="34" charset="0"/>
                <a:sym typeface="Arial"/>
              </a:rPr>
              <a:t>Summary of Accomplishments (</a:t>
            </a:r>
            <a:r>
              <a:rPr lang="en-US" sz="2400" dirty="0">
                <a:solidFill>
                  <a:schemeClr val="dk1"/>
                </a:solidFill>
                <a:latin typeface="Arial" panose="020B0604020202020204" pitchFamily="34" charset="0"/>
                <a:cs typeface="Arial" panose="020B0604020202020204" pitchFamily="34" charset="0"/>
              </a:rPr>
              <a:t>Mar</a:t>
            </a:r>
            <a:r>
              <a:rPr lang="en-US" sz="2400" dirty="0">
                <a:solidFill>
                  <a:schemeClr val="dk1"/>
                </a:solidFill>
                <a:latin typeface="Arial" panose="020B0604020202020204" pitchFamily="34" charset="0"/>
                <a:ea typeface="Arial"/>
                <a:cs typeface="Arial" panose="020B0604020202020204" pitchFamily="34" charset="0"/>
                <a:sym typeface="Arial"/>
              </a:rPr>
              <a:t>. 16, 201</a:t>
            </a:r>
            <a:r>
              <a:rPr lang="en-US" sz="2400" dirty="0">
                <a:solidFill>
                  <a:schemeClr val="dk1"/>
                </a:solidFill>
                <a:latin typeface="Arial" panose="020B0604020202020204" pitchFamily="34" charset="0"/>
                <a:cs typeface="Arial" panose="020B0604020202020204" pitchFamily="34" charset="0"/>
              </a:rPr>
              <a:t>9</a:t>
            </a:r>
            <a:r>
              <a:rPr lang="en-US" sz="2400" dirty="0">
                <a:solidFill>
                  <a:schemeClr val="dk1"/>
                </a:solidFill>
                <a:latin typeface="Arial" panose="020B0604020202020204" pitchFamily="34" charset="0"/>
                <a:ea typeface="Arial"/>
                <a:cs typeface="Arial" panose="020B0604020202020204" pitchFamily="34" charset="0"/>
                <a:sym typeface="Arial"/>
              </a:rPr>
              <a:t> - </a:t>
            </a:r>
            <a:r>
              <a:rPr lang="en-US" sz="2400" dirty="0">
                <a:solidFill>
                  <a:schemeClr val="dk1"/>
                </a:solidFill>
                <a:latin typeface="Arial" panose="020B0604020202020204" pitchFamily="34" charset="0"/>
                <a:cs typeface="Arial" panose="020B0604020202020204" pitchFamily="34" charset="0"/>
              </a:rPr>
              <a:t>Oct</a:t>
            </a:r>
            <a:r>
              <a:rPr lang="en-US" sz="2400" dirty="0">
                <a:solidFill>
                  <a:schemeClr val="dk1"/>
                </a:solidFill>
                <a:latin typeface="Arial" panose="020B0604020202020204" pitchFamily="34" charset="0"/>
                <a:ea typeface="Arial"/>
                <a:cs typeface="Arial" panose="020B0604020202020204" pitchFamily="34" charset="0"/>
                <a:sym typeface="Arial"/>
              </a:rPr>
              <a:t>. 1, 2019)</a:t>
            </a:r>
            <a:endParaRPr sz="2000" dirty="0">
              <a:latin typeface="Arial" panose="020B0604020202020204" pitchFamily="34" charset="0"/>
              <a:cs typeface="Arial" panose="020B0604020202020204" pitchFamily="34" charset="0"/>
            </a:endParaRPr>
          </a:p>
          <a:p>
            <a:pPr marL="742950" lvl="1" indent="-285750">
              <a:spcBef>
                <a:spcPts val="360"/>
              </a:spcBef>
              <a:buClr>
                <a:srgbClr val="366092"/>
              </a:buClr>
              <a:buSzPts val="1800"/>
              <a:buFont typeface="Arial"/>
              <a:buChar char="–"/>
            </a:pPr>
            <a:r>
              <a:rPr lang="en-US" sz="2000" dirty="0">
                <a:solidFill>
                  <a:schemeClr val="dk1"/>
                </a:solidFill>
                <a:latin typeface="Arial" panose="020B0604020202020204" pitchFamily="34" charset="0"/>
                <a:ea typeface="Arial"/>
                <a:cs typeface="Arial" panose="020B0604020202020204" pitchFamily="34" charset="0"/>
                <a:sym typeface="Arial"/>
              </a:rPr>
              <a:t>Brian Griffin developed and implemented a hole filler for SILHS that conserves </a:t>
            </a:r>
            <a:r>
              <a:rPr lang="en-US" sz="2000" dirty="0">
                <a:solidFill>
                  <a:schemeClr val="dk1"/>
                </a:solidFill>
                <a:latin typeface="Arial" panose="020B0604020202020204" pitchFamily="34" charset="0"/>
                <a:cs typeface="Arial" panose="020B0604020202020204" pitchFamily="34" charset="0"/>
              </a:rPr>
              <a:t>water to within machine precision</a:t>
            </a:r>
            <a:endParaRPr sz="2000" dirty="0">
              <a:latin typeface="Arial" panose="020B0604020202020204" pitchFamily="34" charset="0"/>
              <a:cs typeface="Arial" panose="020B0604020202020204" pitchFamily="34" charset="0"/>
            </a:endParaRPr>
          </a:p>
          <a:p>
            <a:pPr marL="742950" lvl="1" indent="-285750">
              <a:spcBef>
                <a:spcPts val="360"/>
              </a:spcBef>
              <a:buClr>
                <a:srgbClr val="366092"/>
              </a:buClr>
              <a:buSzPts val="1800"/>
              <a:buFont typeface="Arial"/>
              <a:buChar char="–"/>
            </a:pPr>
            <a:r>
              <a:rPr lang="en-US" sz="2000" dirty="0">
                <a:solidFill>
                  <a:schemeClr val="dk1"/>
                </a:solidFill>
                <a:latin typeface="Arial" panose="020B0604020202020204" pitchFamily="34" charset="0"/>
                <a:ea typeface="Arial"/>
                <a:cs typeface="Arial" panose="020B0604020202020204" pitchFamily="34" charset="0"/>
                <a:sym typeface="Arial"/>
              </a:rPr>
              <a:t>Bria</a:t>
            </a:r>
            <a:r>
              <a:rPr lang="en-US" sz="2000" dirty="0">
                <a:solidFill>
                  <a:schemeClr val="dk1"/>
                </a:solidFill>
                <a:latin typeface="Arial" panose="020B0604020202020204" pitchFamily="34" charset="0"/>
                <a:cs typeface="Arial" panose="020B0604020202020204" pitchFamily="34" charset="0"/>
              </a:rPr>
              <a:t>n enabled BFB restarts of SILHS code by fixing a bug</a:t>
            </a:r>
            <a:endParaRPr sz="2000" dirty="0">
              <a:latin typeface="Arial" panose="020B0604020202020204" pitchFamily="34" charset="0"/>
              <a:cs typeface="Arial" panose="020B0604020202020204" pitchFamily="34" charset="0"/>
            </a:endParaRPr>
          </a:p>
          <a:p>
            <a:pPr marL="742950" lvl="1" indent="-285750">
              <a:spcBef>
                <a:spcPts val="360"/>
              </a:spcBef>
              <a:buClr>
                <a:srgbClr val="366092"/>
              </a:buClr>
              <a:buSzPts val="1800"/>
              <a:buFont typeface="Arial"/>
              <a:buChar char="–"/>
            </a:pPr>
            <a:r>
              <a:rPr lang="en-US" sz="2000" dirty="0">
                <a:solidFill>
                  <a:schemeClr val="dk1"/>
                </a:solidFill>
                <a:latin typeface="Arial" panose="020B0604020202020204" pitchFamily="34" charset="0"/>
                <a:cs typeface="Arial" panose="020B0604020202020204" pitchFamily="34" charset="0"/>
              </a:rPr>
              <a:t>Gunther </a:t>
            </a:r>
            <a:r>
              <a:rPr lang="en-US" sz="2000" dirty="0" err="1">
                <a:solidFill>
                  <a:schemeClr val="dk1"/>
                </a:solidFill>
                <a:latin typeface="Arial" panose="020B0604020202020204" pitchFamily="34" charset="0"/>
                <a:cs typeface="Arial" panose="020B0604020202020204" pitchFamily="34" charset="0"/>
              </a:rPr>
              <a:t>Huebler</a:t>
            </a:r>
            <a:r>
              <a:rPr lang="en-US" sz="2000" dirty="0">
                <a:solidFill>
                  <a:schemeClr val="dk1"/>
                </a:solidFill>
                <a:latin typeface="Arial" panose="020B0604020202020204" pitchFamily="34" charset="0"/>
                <a:cs typeface="Arial" panose="020B0604020202020204" pitchFamily="34" charset="0"/>
              </a:rPr>
              <a:t> has begun porting SILHS to GPUs</a:t>
            </a:r>
            <a:endParaRPr sz="2000" dirty="0">
              <a:latin typeface="Arial" panose="020B0604020202020204" pitchFamily="34" charset="0"/>
              <a:cs typeface="Arial" panose="020B0604020202020204" pitchFamily="34" charset="0"/>
            </a:endParaRPr>
          </a:p>
          <a:p>
            <a:pPr>
              <a:spcBef>
                <a:spcPts val="400"/>
              </a:spcBef>
              <a:buClr>
                <a:srgbClr val="366092"/>
              </a:buClr>
              <a:buSzPts val="2000"/>
            </a:pPr>
            <a:endParaRPr sz="2400" i="1" dirty="0">
              <a:solidFill>
                <a:srgbClr val="FF0000"/>
              </a:solidFill>
              <a:latin typeface="Arial" panose="020B0604020202020204" pitchFamily="34" charset="0"/>
              <a:ea typeface="Arial"/>
              <a:cs typeface="Arial" panose="020B0604020202020204" pitchFamily="34" charset="0"/>
              <a:sym typeface="Arial"/>
            </a:endParaRPr>
          </a:p>
          <a:p>
            <a:pPr marL="342900" indent="-228600">
              <a:spcBef>
                <a:spcPts val="360"/>
              </a:spcBef>
              <a:buClr>
                <a:srgbClr val="366092"/>
              </a:buClr>
              <a:buSzPts val="1800"/>
            </a:pPr>
            <a:endParaRPr sz="2000" dirty="0">
              <a:solidFill>
                <a:schemeClr val="dk1"/>
              </a:solidFill>
              <a:latin typeface="Arial" panose="020B0604020202020204" pitchFamily="34" charset="0"/>
              <a:ea typeface="Arial"/>
              <a:cs typeface="Arial" panose="020B0604020202020204" pitchFamily="34" charset="0"/>
              <a:sym typeface="Arial"/>
            </a:endParaRPr>
          </a:p>
        </p:txBody>
      </p:sp>
      <p:sp>
        <p:nvSpPr>
          <p:cNvPr id="67" name="Google Shape;67;p1"/>
          <p:cNvSpPr txBox="1"/>
          <p:nvPr/>
        </p:nvSpPr>
        <p:spPr>
          <a:xfrm>
            <a:off x="320640" y="4813994"/>
            <a:ext cx="10712512" cy="1142170"/>
          </a:xfrm>
          <a:prstGeom prst="rect">
            <a:avLst/>
          </a:prstGeom>
          <a:noFill/>
          <a:ln>
            <a:noFill/>
          </a:ln>
        </p:spPr>
        <p:txBody>
          <a:bodyPr spcFirstLastPara="1" wrap="square" lIns="0" tIns="0" rIns="0" bIns="0" anchor="t" anchorCtr="0">
            <a:noAutofit/>
          </a:bodyPr>
          <a:lstStyle/>
          <a:p>
            <a:pPr marL="342900" indent="-342900">
              <a:buClr>
                <a:srgbClr val="366092"/>
              </a:buClr>
              <a:buSzPts val="2000"/>
              <a:buFont typeface="Arial"/>
              <a:buChar char="•"/>
            </a:pPr>
            <a:r>
              <a:rPr lang="en-US" sz="2400">
                <a:solidFill>
                  <a:schemeClr val="dk1"/>
                </a:solidFill>
                <a:latin typeface="Arial" panose="020B0604020202020204" pitchFamily="34" charset="0"/>
                <a:ea typeface="Arial"/>
                <a:cs typeface="Arial" panose="020B0604020202020204" pitchFamily="34" charset="0"/>
                <a:sym typeface="Arial"/>
              </a:rPr>
              <a:t>Summary of Issues (difficulties)</a:t>
            </a:r>
            <a:endParaRPr sz="2000">
              <a:latin typeface="Arial" panose="020B0604020202020204" pitchFamily="34" charset="0"/>
              <a:cs typeface="Arial" panose="020B0604020202020204" pitchFamily="34" charset="0"/>
            </a:endParaRPr>
          </a:p>
          <a:p>
            <a:pPr marL="742950" lvl="1" indent="-285750">
              <a:spcBef>
                <a:spcPts val="360"/>
              </a:spcBef>
              <a:buClr>
                <a:srgbClr val="366092"/>
              </a:buClr>
              <a:buSzPts val="1800"/>
              <a:buFont typeface="Arial"/>
              <a:buChar char="–"/>
            </a:pPr>
            <a:r>
              <a:rPr lang="en-US" sz="2000">
                <a:solidFill>
                  <a:schemeClr val="dk1"/>
                </a:solidFill>
                <a:latin typeface="Arial" panose="020B0604020202020204" pitchFamily="34" charset="0"/>
                <a:cs typeface="Arial" panose="020B0604020202020204" pitchFamily="34" charset="0"/>
              </a:rPr>
              <a:t>We are attempting to merge our branch to the latest version of E3SM, but our latest attempt produces a very different climate.  Debugging is ongoing.</a:t>
            </a:r>
            <a:endParaRPr sz="2000">
              <a:latin typeface="Arial" panose="020B0604020202020204" pitchFamily="34" charset="0"/>
              <a:cs typeface="Arial" panose="020B0604020202020204" pitchFamily="34" charset="0"/>
            </a:endParaRPr>
          </a:p>
          <a:p>
            <a:pPr marL="342900" indent="-215900">
              <a:spcBef>
                <a:spcPts val="400"/>
              </a:spcBef>
              <a:buClr>
                <a:srgbClr val="366092"/>
              </a:buClr>
              <a:buSzPts val="2000"/>
            </a:pPr>
            <a:endParaRPr sz="2400" i="1">
              <a:solidFill>
                <a:srgbClr val="FF0000"/>
              </a:solidFill>
              <a:latin typeface="Arial" panose="020B0604020202020204" pitchFamily="34" charset="0"/>
              <a:ea typeface="Arial"/>
              <a:cs typeface="Arial" panose="020B0604020202020204" pitchFamily="34" charset="0"/>
              <a:sym typeface="Arial"/>
            </a:endParaRPr>
          </a:p>
          <a:p>
            <a:pPr marL="342900" indent="-228600">
              <a:spcBef>
                <a:spcPts val="360"/>
              </a:spcBef>
              <a:buClr>
                <a:srgbClr val="366092"/>
              </a:buClr>
              <a:buSzPts val="1800"/>
            </a:pPr>
            <a:endParaRPr sz="200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043932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a:spLocks noGrp="1"/>
          </p:cNvSpPr>
          <p:nvPr>
            <p:ph type="title"/>
          </p:nvPr>
        </p:nvSpPr>
        <p:spPr>
          <a:xfrm>
            <a:off x="398275" y="-164780"/>
            <a:ext cx="8695199" cy="2062800"/>
          </a:xfrm>
          <a:prstGeom prst="rect">
            <a:avLst/>
          </a:prstGeom>
          <a:noFill/>
          <a:ln>
            <a:noFill/>
          </a:ln>
        </p:spPr>
        <p:txBody>
          <a:bodyPr spcFirstLastPara="1" vert="horz" wrap="square" lIns="0" tIns="0" rIns="0" bIns="0" rtlCol="0" anchor="b" anchorCtr="0">
            <a:noAutofit/>
          </a:bodyPr>
          <a:lstStyle/>
          <a:p>
            <a:pPr>
              <a:spcBef>
                <a:spcPts val="0"/>
              </a:spcBef>
              <a:buClr>
                <a:srgbClr val="366092"/>
              </a:buClr>
              <a:buSzPts val="3200"/>
            </a:pPr>
            <a:r>
              <a:rPr lang="en-US" sz="3200" dirty="0" err="1"/>
              <a:t>Subcolumn</a:t>
            </a:r>
            <a:r>
              <a:rPr lang="en-US" sz="3200" dirty="0"/>
              <a:t> physics can be computed in parallel, thereby making good use of the GPUs on Summit</a:t>
            </a:r>
            <a:endParaRPr dirty="0"/>
          </a:p>
        </p:txBody>
      </p:sp>
      <p:sp>
        <p:nvSpPr>
          <p:cNvPr id="73" name="Google Shape;73;p2"/>
          <p:cNvSpPr txBox="1"/>
          <p:nvPr/>
        </p:nvSpPr>
        <p:spPr>
          <a:xfrm>
            <a:off x="9821815" y="543455"/>
            <a:ext cx="2370185" cy="646331"/>
          </a:xfrm>
          <a:prstGeom prst="rect">
            <a:avLst/>
          </a:prstGeom>
          <a:noFill/>
          <a:ln>
            <a:noFill/>
          </a:ln>
        </p:spPr>
        <p:txBody>
          <a:bodyPr spcFirstLastPara="1" wrap="square" lIns="91425" tIns="45700" rIns="91425" bIns="45700" anchor="t" anchorCtr="0">
            <a:spAutoFit/>
          </a:bodyPr>
          <a:lstStyle/>
          <a:p>
            <a:r>
              <a:rPr lang="en-US" b="1" dirty="0">
                <a:solidFill>
                  <a:schemeClr val="accent1"/>
                </a:solidFill>
                <a:latin typeface="Calibri"/>
                <a:ea typeface="Calibri"/>
                <a:cs typeface="Calibri"/>
                <a:sym typeface="Calibri"/>
              </a:rPr>
              <a:t>PI(s) V. Larson, </a:t>
            </a:r>
            <a:endParaRPr dirty="0"/>
          </a:p>
          <a:p>
            <a:r>
              <a:rPr lang="en-US" b="1" dirty="0">
                <a:solidFill>
                  <a:schemeClr val="accent1"/>
                </a:solidFill>
                <a:latin typeface="Calibri"/>
                <a:ea typeface="Calibri"/>
                <a:cs typeface="Calibri"/>
                <a:sym typeface="Calibri"/>
              </a:rPr>
              <a:t>         W. Lin</a:t>
            </a:r>
            <a:endParaRPr dirty="0"/>
          </a:p>
        </p:txBody>
      </p:sp>
      <p:sp>
        <p:nvSpPr>
          <p:cNvPr id="74" name="Google Shape;74;p2"/>
          <p:cNvSpPr txBox="1">
            <a:spLocks noGrp="1"/>
          </p:cNvSpPr>
          <p:nvPr>
            <p:ph type="body" idx="1"/>
          </p:nvPr>
        </p:nvSpPr>
        <p:spPr>
          <a:xfrm>
            <a:off x="398276" y="2376963"/>
            <a:ext cx="10660250" cy="3078900"/>
          </a:xfrm>
          <a:prstGeom prst="rect">
            <a:avLst/>
          </a:prstGeom>
          <a:noFill/>
          <a:ln>
            <a:noFill/>
          </a:ln>
        </p:spPr>
        <p:txBody>
          <a:bodyPr spcFirstLastPara="1" vert="horz" wrap="square" lIns="0" tIns="0" rIns="0" bIns="0" rtlCol="0" anchor="t" anchorCtr="0">
            <a:noAutofit/>
          </a:bodyPr>
          <a:lstStyle/>
          <a:p>
            <a:pPr marL="0" indent="0">
              <a:spcBef>
                <a:spcPts val="0"/>
              </a:spcBef>
              <a:buSzPts val="1400"/>
              <a:buNone/>
            </a:pPr>
            <a:r>
              <a:rPr lang="en-US" sz="2000" dirty="0"/>
              <a:t>DOE’s climate modeling program would benefit from a version of E3SM that can run long-duration climate simulations on Summit.</a:t>
            </a:r>
            <a:endParaRPr sz="2000" dirty="0"/>
          </a:p>
          <a:p>
            <a:pPr marL="0" indent="0">
              <a:spcBef>
                <a:spcPts val="0"/>
              </a:spcBef>
              <a:buSzPts val="1400"/>
              <a:buNone/>
            </a:pPr>
            <a:endParaRPr sz="2000" dirty="0"/>
          </a:p>
          <a:p>
            <a:pPr marL="457200">
              <a:spcBef>
                <a:spcPts val="0"/>
              </a:spcBef>
              <a:buSzPts val="1800"/>
              <a:buChar char="-"/>
            </a:pPr>
            <a:r>
              <a:rPr lang="en-US" sz="2000" dirty="0"/>
              <a:t>To run a simulation of long duration (e.g. a 20th-century hindcast), we plan to use coarse resolution (1 degree), which allows the use of a long computational time step.</a:t>
            </a:r>
            <a:endParaRPr sz="2000" dirty="0"/>
          </a:p>
          <a:p>
            <a:pPr marL="0" indent="0">
              <a:spcBef>
                <a:spcPts val="0"/>
              </a:spcBef>
              <a:buSzPts val="1400"/>
              <a:buNone/>
            </a:pPr>
            <a:endParaRPr sz="2000" dirty="0"/>
          </a:p>
          <a:p>
            <a:pPr marL="457200">
              <a:spcBef>
                <a:spcPts val="0"/>
              </a:spcBef>
              <a:buSzPts val="1800"/>
              <a:buChar char="-"/>
            </a:pPr>
            <a:r>
              <a:rPr lang="en-US" sz="2000" dirty="0"/>
              <a:t>To provide sufficient work for GPUs, we plan to compute microphysics on many </a:t>
            </a:r>
            <a:r>
              <a:rPr lang="en-US" sz="2000" dirty="0" err="1"/>
              <a:t>subcolumns</a:t>
            </a:r>
            <a:r>
              <a:rPr lang="en-US" sz="2000" dirty="0"/>
              <a:t>.</a:t>
            </a:r>
            <a:endParaRPr sz="2000" dirty="0"/>
          </a:p>
          <a:p>
            <a:pPr marL="457200" indent="0">
              <a:spcBef>
                <a:spcPts val="0"/>
              </a:spcBef>
              <a:buNone/>
            </a:pPr>
            <a:endParaRPr sz="2000" dirty="0"/>
          </a:p>
          <a:p>
            <a:pPr marL="457200">
              <a:spcBef>
                <a:spcPts val="0"/>
              </a:spcBef>
              <a:buSzPts val="1800"/>
              <a:buChar char="-"/>
            </a:pPr>
            <a:r>
              <a:rPr lang="en-US" sz="2000" dirty="0"/>
              <a:t>E3SM’s aerosol physics (MAM) is available to compute indirect effects.</a:t>
            </a:r>
            <a:endParaRPr sz="2000" dirty="0"/>
          </a:p>
        </p:txBody>
      </p:sp>
    </p:spTree>
    <p:extLst>
      <p:ext uri="{BB962C8B-B14F-4D97-AF65-F5344CB8AC3E}">
        <p14:creationId xmlns:p14="http://schemas.microsoft.com/office/powerpoint/2010/main" val="1633187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a:spLocks noGrp="1"/>
          </p:cNvSpPr>
          <p:nvPr>
            <p:ph type="title"/>
          </p:nvPr>
        </p:nvSpPr>
        <p:spPr>
          <a:xfrm>
            <a:off x="512446" y="214984"/>
            <a:ext cx="9143287" cy="1097280"/>
          </a:xfrm>
          <a:prstGeom prst="rect">
            <a:avLst/>
          </a:prstGeom>
          <a:noFill/>
          <a:ln>
            <a:noFill/>
          </a:ln>
        </p:spPr>
        <p:txBody>
          <a:bodyPr spcFirstLastPara="1" vert="horz" wrap="square" lIns="0" tIns="0" rIns="0" bIns="0" rtlCol="0" anchor="b" anchorCtr="0">
            <a:noAutofit/>
          </a:bodyPr>
          <a:lstStyle/>
          <a:p>
            <a:pPr>
              <a:spcBef>
                <a:spcPts val="0"/>
              </a:spcBef>
              <a:buClr>
                <a:srgbClr val="366092"/>
              </a:buClr>
              <a:buSzPts val="3200"/>
            </a:pPr>
            <a:r>
              <a:rPr lang="en-US" sz="3200"/>
              <a:t>Milestones (past achievements and future plan)</a:t>
            </a:r>
            <a:endParaRPr/>
          </a:p>
        </p:txBody>
      </p:sp>
      <p:sp>
        <p:nvSpPr>
          <p:cNvPr id="80" name="Google Shape;80;p3"/>
          <p:cNvSpPr txBox="1">
            <a:spLocks noGrp="1"/>
          </p:cNvSpPr>
          <p:nvPr>
            <p:ph type="body" idx="1"/>
          </p:nvPr>
        </p:nvSpPr>
        <p:spPr>
          <a:xfrm>
            <a:off x="512446" y="1371600"/>
            <a:ext cx="11006474" cy="4114800"/>
          </a:xfrm>
          <a:prstGeom prst="rect">
            <a:avLst/>
          </a:prstGeom>
          <a:noFill/>
          <a:ln>
            <a:noFill/>
          </a:ln>
        </p:spPr>
        <p:txBody>
          <a:bodyPr spcFirstLastPara="1" vert="horz" wrap="square" lIns="0" tIns="0" rIns="0" bIns="0" rtlCol="0" anchor="t" anchorCtr="0">
            <a:noAutofit/>
          </a:bodyPr>
          <a:lstStyle/>
          <a:p>
            <a:pPr indent="0">
              <a:spcBef>
                <a:spcPts val="0"/>
              </a:spcBef>
              <a:buNone/>
            </a:pPr>
            <a:endParaRPr dirty="0"/>
          </a:p>
          <a:p>
            <a:pPr marL="298450" indent="-298450">
              <a:spcBef>
                <a:spcPts val="0"/>
              </a:spcBef>
              <a:buSzPts val="2400"/>
              <a:tabLst>
                <a:tab pos="627063" algn="l"/>
              </a:tabLst>
            </a:pPr>
            <a:r>
              <a:rPr lang="en-US" dirty="0"/>
              <a:t>Mar. – Sep. 2019:  </a:t>
            </a:r>
            <a:r>
              <a:rPr lang="en-US" i="1" dirty="0"/>
              <a:t>Developed hole filler that prevents crashes.  Done.  Began to port SILHS to GPUs.</a:t>
            </a:r>
            <a:endParaRPr i="1" dirty="0"/>
          </a:p>
          <a:p>
            <a:pPr marL="298450" indent="-298450">
              <a:spcBef>
                <a:spcPts val="480"/>
              </a:spcBef>
              <a:buSzPts val="2400"/>
              <a:tabLst>
                <a:tab pos="627063" algn="l"/>
              </a:tabLst>
            </a:pPr>
            <a:r>
              <a:rPr lang="en-US" dirty="0"/>
              <a:t>Oct. - Dec. 2019:  </a:t>
            </a:r>
            <a:r>
              <a:rPr lang="en-US" i="1" dirty="0"/>
              <a:t>Continue to merge SILHS up to head of trunk.  Perform initial evaluation of diurnal cycle of precipitation.  Continue to port SILHS to GPUs.  </a:t>
            </a:r>
            <a:endParaRPr i="1" dirty="0"/>
          </a:p>
          <a:p>
            <a:pPr marL="298450" indent="-298450">
              <a:spcBef>
                <a:spcPts val="480"/>
              </a:spcBef>
              <a:buSzPts val="2400"/>
              <a:tabLst>
                <a:tab pos="627063" algn="l"/>
              </a:tabLst>
            </a:pPr>
            <a:r>
              <a:rPr lang="en-US" dirty="0"/>
              <a:t>Jan. – Mar. 2020:  </a:t>
            </a:r>
            <a:r>
              <a:rPr lang="en-US" i="1" dirty="0"/>
              <a:t>Write microphysics sedimentation in flux form so that can accept level-by-level sample points. Continue to port SILHS to GPUs.</a:t>
            </a:r>
          </a:p>
          <a:p>
            <a:pPr marL="298450" indent="-298450">
              <a:spcBef>
                <a:spcPts val="480"/>
              </a:spcBef>
              <a:buSzPts val="2400"/>
              <a:tabLst>
                <a:tab pos="627063" algn="l"/>
              </a:tabLst>
            </a:pPr>
            <a:r>
              <a:rPr lang="en-US" dirty="0"/>
              <a:t>Jan. – Sep. 2020: </a:t>
            </a:r>
            <a:r>
              <a:rPr lang="en-US" i="1" dirty="0"/>
              <a:t>Port SILHS to GPUs.</a:t>
            </a:r>
          </a:p>
          <a:p>
            <a:pPr marL="298450" indent="-298450">
              <a:spcBef>
                <a:spcPts val="320"/>
              </a:spcBef>
              <a:buSzPts val="1600"/>
              <a:tabLst>
                <a:tab pos="627063" algn="l"/>
              </a:tabLst>
            </a:pPr>
            <a:r>
              <a:rPr lang="en-US" dirty="0"/>
              <a:t>Oct. – Dec. 2020: </a:t>
            </a:r>
            <a:r>
              <a:rPr lang="en-US" i="1" dirty="0"/>
              <a:t>Evaluate revised model with level-by-level sampling and prognostic momentum fluxes.</a:t>
            </a:r>
          </a:p>
          <a:p>
            <a:pPr>
              <a:spcBef>
                <a:spcPts val="480"/>
              </a:spcBef>
              <a:buSzPts val="2400"/>
            </a:pPr>
            <a:endParaRPr sz="2000" dirty="0"/>
          </a:p>
        </p:txBody>
      </p:sp>
      <p:sp>
        <p:nvSpPr>
          <p:cNvPr id="81" name="Google Shape;81;p3"/>
          <p:cNvSpPr txBox="1"/>
          <p:nvPr/>
        </p:nvSpPr>
        <p:spPr>
          <a:xfrm>
            <a:off x="9440284" y="525648"/>
            <a:ext cx="2175454" cy="646331"/>
          </a:xfrm>
          <a:prstGeom prst="rect">
            <a:avLst/>
          </a:prstGeom>
          <a:noFill/>
          <a:ln>
            <a:noFill/>
          </a:ln>
        </p:spPr>
        <p:txBody>
          <a:bodyPr spcFirstLastPara="1" wrap="square" lIns="91425" tIns="45700" rIns="91425" bIns="45700" anchor="t" anchorCtr="0">
            <a:spAutoFit/>
          </a:bodyPr>
          <a:lstStyle/>
          <a:p>
            <a:r>
              <a:rPr lang="en-US" b="1" dirty="0">
                <a:solidFill>
                  <a:schemeClr val="accent1"/>
                </a:solidFill>
                <a:latin typeface="Calibri"/>
                <a:ea typeface="Calibri"/>
                <a:cs typeface="Calibri"/>
                <a:sym typeface="Calibri"/>
              </a:rPr>
              <a:t>PI(s) V. Larson, </a:t>
            </a:r>
            <a:endParaRPr dirty="0"/>
          </a:p>
          <a:p>
            <a:r>
              <a:rPr lang="en-US" b="1" dirty="0">
                <a:solidFill>
                  <a:schemeClr val="accent1"/>
                </a:solidFill>
                <a:latin typeface="Calibri"/>
                <a:ea typeface="Calibri"/>
                <a:cs typeface="Calibri"/>
                <a:sym typeface="Calibri"/>
              </a:rPr>
              <a:t>         W. Lin</a:t>
            </a:r>
            <a:endParaRPr dirty="0"/>
          </a:p>
        </p:txBody>
      </p:sp>
    </p:spTree>
    <p:extLst>
      <p:ext uri="{BB962C8B-B14F-4D97-AF65-F5344CB8AC3E}">
        <p14:creationId xmlns:p14="http://schemas.microsoft.com/office/powerpoint/2010/main" val="3114876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567109" y="389845"/>
            <a:ext cx="7527308" cy="376434"/>
          </a:xfrm>
        </p:spPr>
        <p:txBody>
          <a:bodyPr/>
          <a:lstStyle/>
          <a:p>
            <a:pPr>
              <a:spcBef>
                <a:spcPts val="0"/>
              </a:spcBef>
            </a:pPr>
            <a:r>
              <a:rPr lang="en-US" sz="3200" dirty="0">
                <a:solidFill>
                  <a:srgbClr val="FF0000"/>
                </a:solidFill>
              </a:rPr>
              <a:t>Eddy-Diffusivity/Mass-Flux (EDMF)</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406363" y="910042"/>
            <a:ext cx="11395111" cy="1756565"/>
          </a:xfrm>
        </p:spPr>
        <p:txBody>
          <a:bodyPr/>
          <a:lstStyle/>
          <a:p>
            <a:r>
              <a:rPr lang="en-US" sz="2000" b="1" dirty="0">
                <a:latin typeface="Arial" panose="020B0604020202020204" pitchFamily="34" charset="0"/>
                <a:cs typeface="Arial" panose="020B0604020202020204" pitchFamily="34" charset="0"/>
              </a:rPr>
              <a:t>Outline of project</a:t>
            </a:r>
            <a:endParaRPr lang="en-US" sz="1600" b="1" dirty="0">
              <a:latin typeface="Arial" panose="020B0604020202020204" pitchFamily="34" charset="0"/>
              <a:cs typeface="Arial" panose="020B0604020202020204" pitchFamily="34" charset="0"/>
            </a:endParaRPr>
          </a:p>
          <a:p>
            <a:pPr lvl="1"/>
            <a:r>
              <a:rPr lang="en-US" sz="1800" dirty="0">
                <a:latin typeface="Arial" panose="020B0604020202020204" pitchFamily="34" charset="0"/>
                <a:ea typeface="Calibri" charset="0"/>
                <a:cs typeface="Arial" panose="020B0604020202020204" pitchFamily="34" charset="0"/>
              </a:rPr>
              <a:t>Improve the simulation of tropical and subtropical boundary layer turbulence, convection and clouds and reduce persistent cloud and convection biases in climate models</a:t>
            </a:r>
          </a:p>
          <a:p>
            <a:pPr lvl="1"/>
            <a:r>
              <a:rPr lang="en-US" altLang="en-US" sz="1800" dirty="0">
                <a:latin typeface="Arial" panose="020B0604020202020204" pitchFamily="34" charset="0"/>
                <a:cs typeface="Arial" panose="020B0604020202020204" pitchFamily="34" charset="0"/>
              </a:rPr>
              <a:t>Implement, and validate, the multi-plume stochastic Eddy-Diffusivity/Mass-Flux (EDMF) parameterization in the E3SM framework</a:t>
            </a:r>
          </a:p>
          <a:p>
            <a:pPr lvl="1"/>
            <a:r>
              <a:rPr lang="en-US" altLang="en-US" sz="1800" dirty="0">
                <a:latin typeface="Arial" panose="020B0604020202020204" pitchFamily="34" charset="0"/>
                <a:cs typeface="Arial" panose="020B0604020202020204" pitchFamily="34" charset="0"/>
              </a:rPr>
              <a:t>Explore scale-adaptive strategies for EDMF</a:t>
            </a:r>
            <a:endParaRPr lang="en-US" sz="2400" i="1" dirty="0">
              <a:solidFill>
                <a:srgbClr val="FF0000"/>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1D68D65A-E043-244B-BC51-04A2891EF9C5}"/>
              </a:ext>
            </a:extLst>
          </p:cNvPr>
          <p:cNvSpPr txBox="1">
            <a:spLocks/>
          </p:cNvSpPr>
          <p:nvPr/>
        </p:nvSpPr>
        <p:spPr>
          <a:xfrm>
            <a:off x="406363" y="2810370"/>
            <a:ext cx="10888839" cy="1617244"/>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sz="2000" b="1" dirty="0">
                <a:solidFill>
                  <a:prstClr val="black"/>
                </a:solidFill>
                <a:latin typeface="Arial" panose="020B0604020202020204" pitchFamily="34" charset="0"/>
                <a:cs typeface="Arial" panose="020B0604020202020204" pitchFamily="34" charset="0"/>
              </a:rPr>
              <a:t>Summary of Accomplishments (FY 2019)</a:t>
            </a:r>
            <a:endParaRPr lang="en-US" sz="1600" b="1" dirty="0">
              <a:solidFill>
                <a:prstClr val="black"/>
              </a:solidFill>
              <a:latin typeface="Arial" panose="020B0604020202020204" pitchFamily="34" charset="0"/>
              <a:cs typeface="Arial" panose="020B0604020202020204" pitchFamily="34" charset="0"/>
            </a:endParaRP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Developed a methodology to extract the impact of cold pools on deep convection</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Developed a version of EDMF that unifies dry, shallow, and deep convection</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Tested the sensitivity of this latest EDMF version to different parameters</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Compared EDMF and SHOC implemented in an independent SCM</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Started analysis of the SCREAM code structure and possible implementation strategies for EDMF</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Started running SCM simulations with SCREAM to understand the workflow of the model</a:t>
            </a:r>
            <a:br>
              <a:rPr lang="en-US" altLang="en-US" sz="1800" dirty="0">
                <a:solidFill>
                  <a:prstClr val="black"/>
                </a:solidFill>
                <a:latin typeface="Arial" panose="020B0604020202020204" pitchFamily="34" charset="0"/>
                <a:cs typeface="Arial" panose="020B0604020202020204" pitchFamily="34" charset="0"/>
              </a:rPr>
            </a:br>
            <a:endParaRPr lang="en-US" altLang="en-US" sz="1800" dirty="0">
              <a:solidFill>
                <a:prstClr val="black"/>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7CE51351-343F-714B-B0CA-3C47E9910475}"/>
              </a:ext>
            </a:extLst>
          </p:cNvPr>
          <p:cNvSpPr txBox="1">
            <a:spLocks/>
          </p:cNvSpPr>
          <p:nvPr/>
        </p:nvSpPr>
        <p:spPr>
          <a:xfrm>
            <a:off x="406363" y="5113391"/>
            <a:ext cx="9986149" cy="80458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sz="2000" b="1" dirty="0">
                <a:solidFill>
                  <a:prstClr val="black"/>
                </a:solidFill>
                <a:latin typeface="Arial" panose="020B0604020202020204" pitchFamily="34" charset="0"/>
                <a:cs typeface="Arial" panose="020B0604020202020204" pitchFamily="34" charset="0"/>
              </a:rPr>
              <a:t>Summary of Issues (difficulties)</a:t>
            </a:r>
            <a:endParaRPr lang="en-US" sz="1600" b="1" dirty="0">
              <a:solidFill>
                <a:prstClr val="black"/>
              </a:solidFill>
              <a:latin typeface="Arial" panose="020B0604020202020204" pitchFamily="34" charset="0"/>
              <a:cs typeface="Arial" panose="020B0604020202020204" pitchFamily="34" charset="0"/>
            </a:endParaRPr>
          </a:p>
          <a:p>
            <a:pPr lvl="1">
              <a:buClr>
                <a:srgbClr val="4F81BD">
                  <a:lumMod val="75000"/>
                </a:srgbClr>
              </a:buClr>
              <a:defRPr/>
            </a:pPr>
            <a:r>
              <a:rPr lang="en-US" sz="1800" i="1" dirty="0">
                <a:solidFill>
                  <a:srgbClr val="FF0000"/>
                </a:solidFill>
                <a:latin typeface="Arial" panose="020B0604020202020204" pitchFamily="34" charset="0"/>
                <a:cs typeface="Arial" panose="020B0604020202020204" pitchFamily="34" charset="0"/>
              </a:rPr>
              <a:t>More time needed to understand the nuances of the E3SM code structure, modularity, and workflow and its relation to the EDMF code structure</a:t>
            </a:r>
          </a:p>
          <a:p>
            <a:pPr>
              <a:buClr>
                <a:srgbClr val="4F81BD">
                  <a:lumMod val="75000"/>
                </a:srgbClr>
              </a:buClr>
              <a:defRPr/>
            </a:pP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53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3862829" y="199187"/>
            <a:ext cx="5967351" cy="584775"/>
          </a:xfrm>
        </p:spPr>
        <p:txBody>
          <a:bodyPr/>
          <a:lstStyle/>
          <a:p>
            <a:pPr>
              <a:spcBef>
                <a:spcPts val="0"/>
              </a:spcBef>
            </a:pPr>
            <a:r>
              <a:rPr lang="en-US" sz="3200" dirty="0"/>
              <a:t>Progress Highlights</a:t>
            </a:r>
          </a:p>
        </p:txBody>
      </p:sp>
      <p:sp>
        <p:nvSpPr>
          <p:cNvPr id="10" name="TextBox 9">
            <a:extLst>
              <a:ext uri="{FF2B5EF4-FFF2-40B4-BE49-F238E27FC236}">
                <a16:creationId xmlns:a16="http://schemas.microsoft.com/office/drawing/2014/main" id="{9D570CB6-8781-E44E-84E4-3D11A3FBCEDD}"/>
              </a:ext>
            </a:extLst>
          </p:cNvPr>
          <p:cNvSpPr txBox="1"/>
          <p:nvPr/>
        </p:nvSpPr>
        <p:spPr>
          <a:xfrm>
            <a:off x="862013" y="2946681"/>
            <a:ext cx="5282887" cy="584775"/>
          </a:xfrm>
          <a:prstGeom prst="rect">
            <a:avLst/>
          </a:prstGeom>
          <a:noFill/>
        </p:spPr>
        <p:txBody>
          <a:bodyPr wrap="square" rtlCol="0">
            <a:spAutoFit/>
          </a:bodyPr>
          <a:lstStyle/>
          <a:p>
            <a:pPr defTabSz="457200">
              <a:defRPr/>
            </a:pPr>
            <a:r>
              <a:rPr lang="en-US" sz="1600" dirty="0">
                <a:solidFill>
                  <a:prstClr val="black"/>
                </a:solidFill>
                <a:latin typeface="Arial Narrow" panose="020B0604020202020204" pitchFamily="34" charset="0"/>
                <a:cs typeface="Arial Narrow" panose="020B0604020202020204" pitchFamily="34" charset="0"/>
              </a:rPr>
              <a:t>Fig. 1. Schematic of three archetypes of convection as represented by the EDMF parameterization (</a:t>
            </a:r>
            <a:r>
              <a:rPr lang="en-US" sz="1600" dirty="0" err="1">
                <a:solidFill>
                  <a:prstClr val="black"/>
                </a:solidFill>
                <a:latin typeface="Arial Narrow" panose="020B0604020202020204" pitchFamily="34" charset="0"/>
                <a:cs typeface="Arial Narrow" panose="020B0604020202020204" pitchFamily="34" charset="0"/>
              </a:rPr>
              <a:t>Suselj</a:t>
            </a:r>
            <a:r>
              <a:rPr lang="en-US" sz="1600" dirty="0">
                <a:solidFill>
                  <a:prstClr val="black"/>
                </a:solidFill>
                <a:latin typeface="Arial Narrow" panose="020B0604020202020204" pitchFamily="34" charset="0"/>
                <a:cs typeface="Arial Narrow" panose="020B0604020202020204" pitchFamily="34" charset="0"/>
              </a:rPr>
              <a:t> et al. 2019).</a:t>
            </a:r>
          </a:p>
        </p:txBody>
      </p:sp>
      <p:sp>
        <p:nvSpPr>
          <p:cNvPr id="12" name="TextBox 11">
            <a:extLst>
              <a:ext uri="{FF2B5EF4-FFF2-40B4-BE49-F238E27FC236}">
                <a16:creationId xmlns:a16="http://schemas.microsoft.com/office/drawing/2014/main" id="{17E5DA6B-7F8F-F943-B985-91B5AD1CA588}"/>
              </a:ext>
            </a:extLst>
          </p:cNvPr>
          <p:cNvSpPr txBox="1"/>
          <p:nvPr/>
        </p:nvSpPr>
        <p:spPr>
          <a:xfrm>
            <a:off x="7246598" y="4707494"/>
            <a:ext cx="4625612" cy="1200329"/>
          </a:xfrm>
          <a:prstGeom prst="rect">
            <a:avLst/>
          </a:prstGeom>
          <a:noFill/>
        </p:spPr>
        <p:txBody>
          <a:bodyPr wrap="square" rtlCol="0">
            <a:spAutoFit/>
          </a:bodyPr>
          <a:lstStyle/>
          <a:p>
            <a:pPr defTabSz="457200">
              <a:defRPr/>
            </a:pPr>
            <a:r>
              <a:rPr lang="en-US" dirty="0">
                <a:solidFill>
                  <a:prstClr val="black"/>
                </a:solidFill>
                <a:latin typeface="Arial Narrow" panose="020B0604020202020204" pitchFamily="34" charset="0"/>
                <a:cs typeface="Arial Narrow" panose="020B0604020202020204" pitchFamily="34" charset="0"/>
              </a:rPr>
              <a:t>Fig. 3.Diurnal shallow convection as simulated by LES and two CAM5 convection parameterizations: SHUW and EDMF, for different vertical resolutions</a:t>
            </a:r>
          </a:p>
          <a:p>
            <a:pPr defTabSz="457200">
              <a:defRPr/>
            </a:pPr>
            <a:r>
              <a:rPr lang="en-US" dirty="0">
                <a:solidFill>
                  <a:prstClr val="black"/>
                </a:solidFill>
                <a:latin typeface="Arial Narrow" panose="020B0604020202020204" pitchFamily="34" charset="0"/>
                <a:cs typeface="Arial Narrow" panose="020B0604020202020204" pitchFamily="34" charset="0"/>
              </a:rPr>
              <a:t>(</a:t>
            </a:r>
            <a:r>
              <a:rPr lang="en-US" dirty="0" err="1">
                <a:solidFill>
                  <a:prstClr val="black"/>
                </a:solidFill>
                <a:latin typeface="Arial Narrow" panose="020B0604020202020204" pitchFamily="34" charset="0"/>
                <a:cs typeface="Arial Narrow" panose="020B0604020202020204" pitchFamily="34" charset="0"/>
              </a:rPr>
              <a:t>Kurowski</a:t>
            </a:r>
            <a:r>
              <a:rPr lang="en-US" dirty="0">
                <a:solidFill>
                  <a:prstClr val="black"/>
                </a:solidFill>
                <a:latin typeface="Arial Narrow" panose="020B0604020202020204" pitchFamily="34" charset="0"/>
                <a:cs typeface="Arial Narrow" panose="020B0604020202020204" pitchFamily="34" charset="0"/>
              </a:rPr>
              <a:t> et al. 2019).</a:t>
            </a:r>
          </a:p>
        </p:txBody>
      </p:sp>
      <p:sp>
        <p:nvSpPr>
          <p:cNvPr id="14" name="TextBox 13">
            <a:extLst>
              <a:ext uri="{FF2B5EF4-FFF2-40B4-BE49-F238E27FC236}">
                <a16:creationId xmlns:a16="http://schemas.microsoft.com/office/drawing/2014/main" id="{CB9583FB-512A-6B4A-9CC2-4826F5711620}"/>
              </a:ext>
            </a:extLst>
          </p:cNvPr>
          <p:cNvSpPr txBox="1"/>
          <p:nvPr/>
        </p:nvSpPr>
        <p:spPr>
          <a:xfrm>
            <a:off x="629201" y="5191088"/>
            <a:ext cx="5748510" cy="923330"/>
          </a:xfrm>
          <a:prstGeom prst="rect">
            <a:avLst/>
          </a:prstGeom>
          <a:noFill/>
        </p:spPr>
        <p:txBody>
          <a:bodyPr wrap="square" rtlCol="0">
            <a:spAutoFit/>
          </a:bodyPr>
          <a:lstStyle/>
          <a:p>
            <a:pPr defTabSz="457200">
              <a:defRPr/>
            </a:pPr>
            <a:r>
              <a:rPr lang="en-US" dirty="0">
                <a:solidFill>
                  <a:prstClr val="black"/>
                </a:solidFill>
                <a:latin typeface="Arial Narrow" panose="020B0604020202020204" pitchFamily="34" charset="0"/>
                <a:cs typeface="Arial Narrow" panose="020B0604020202020204" pitchFamily="34" charset="0"/>
              </a:rPr>
              <a:t>Fig. 2. Time series of (a) the cloud base and top heights and (b) surface precipitation for the shallow-to-deep convection transition over land (</a:t>
            </a:r>
            <a:r>
              <a:rPr lang="en-US" dirty="0" err="1">
                <a:solidFill>
                  <a:prstClr val="black"/>
                </a:solidFill>
                <a:latin typeface="Arial Narrow" panose="020B0604020202020204" pitchFamily="34" charset="0"/>
                <a:cs typeface="Arial Narrow" panose="020B0604020202020204" pitchFamily="34" charset="0"/>
              </a:rPr>
              <a:t>Suselj</a:t>
            </a:r>
            <a:r>
              <a:rPr lang="en-US" dirty="0">
                <a:solidFill>
                  <a:prstClr val="black"/>
                </a:solidFill>
                <a:latin typeface="Arial Narrow" panose="020B0604020202020204" pitchFamily="34" charset="0"/>
                <a:cs typeface="Arial Narrow" panose="020B0604020202020204" pitchFamily="34" charset="0"/>
              </a:rPr>
              <a:t> et al. 2019).</a:t>
            </a:r>
          </a:p>
        </p:txBody>
      </p:sp>
      <p:pic>
        <p:nvPicPr>
          <p:cNvPr id="15" name="Picture 14">
            <a:extLst>
              <a:ext uri="{FF2B5EF4-FFF2-40B4-BE49-F238E27FC236}">
                <a16:creationId xmlns:a16="http://schemas.microsoft.com/office/drawing/2014/main" id="{96A36442-D80C-DA4B-B973-444F397349E9}"/>
              </a:ext>
            </a:extLst>
          </p:cNvPr>
          <p:cNvPicPr>
            <a:picLocks noChangeAspect="1"/>
          </p:cNvPicPr>
          <p:nvPr/>
        </p:nvPicPr>
        <p:blipFill>
          <a:blip r:embed="rId2"/>
          <a:stretch>
            <a:fillRect/>
          </a:stretch>
        </p:blipFill>
        <p:spPr>
          <a:xfrm>
            <a:off x="7684713" y="1238819"/>
            <a:ext cx="2916613" cy="3415724"/>
          </a:xfrm>
          <a:prstGeom prst="rect">
            <a:avLst/>
          </a:prstGeom>
        </p:spPr>
      </p:pic>
      <p:pic>
        <p:nvPicPr>
          <p:cNvPr id="16" name="Picture 15">
            <a:extLst>
              <a:ext uri="{FF2B5EF4-FFF2-40B4-BE49-F238E27FC236}">
                <a16:creationId xmlns:a16="http://schemas.microsoft.com/office/drawing/2014/main" id="{E7BEC311-0C87-2547-AA89-C5B5CCDD278C}"/>
              </a:ext>
            </a:extLst>
          </p:cNvPr>
          <p:cNvPicPr>
            <a:picLocks noChangeAspect="1"/>
          </p:cNvPicPr>
          <p:nvPr/>
        </p:nvPicPr>
        <p:blipFill>
          <a:blip r:embed="rId3"/>
          <a:stretch>
            <a:fillRect/>
          </a:stretch>
        </p:blipFill>
        <p:spPr>
          <a:xfrm>
            <a:off x="862013" y="1114424"/>
            <a:ext cx="5748510" cy="1688887"/>
          </a:xfrm>
          <a:prstGeom prst="rect">
            <a:avLst/>
          </a:prstGeom>
        </p:spPr>
      </p:pic>
      <p:pic>
        <p:nvPicPr>
          <p:cNvPr id="6" name="Picture 5">
            <a:extLst>
              <a:ext uri="{FF2B5EF4-FFF2-40B4-BE49-F238E27FC236}">
                <a16:creationId xmlns:a16="http://schemas.microsoft.com/office/drawing/2014/main" id="{A5DC6BE9-7C52-5943-A0BE-555EDD6C7D3F}"/>
              </a:ext>
            </a:extLst>
          </p:cNvPr>
          <p:cNvPicPr>
            <a:picLocks noChangeAspect="1"/>
          </p:cNvPicPr>
          <p:nvPr/>
        </p:nvPicPr>
        <p:blipFill>
          <a:blip r:embed="rId4"/>
          <a:stretch>
            <a:fillRect/>
          </a:stretch>
        </p:blipFill>
        <p:spPr>
          <a:xfrm>
            <a:off x="862013" y="3749448"/>
            <a:ext cx="5748510" cy="1326500"/>
          </a:xfrm>
          <a:prstGeom prst="rect">
            <a:avLst/>
          </a:prstGeom>
        </p:spPr>
      </p:pic>
    </p:spTree>
    <p:extLst>
      <p:ext uri="{BB962C8B-B14F-4D97-AF65-F5344CB8AC3E}">
        <p14:creationId xmlns:p14="http://schemas.microsoft.com/office/powerpoint/2010/main" val="395127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228" y="134371"/>
            <a:ext cx="9156234" cy="1097280"/>
          </a:xfrm>
        </p:spPr>
        <p:txBody>
          <a:bodyPr/>
          <a:lstStyle/>
          <a:p>
            <a:pPr algn="ctr"/>
            <a:r>
              <a:rPr lang="en-US" dirty="0"/>
              <a:t>NGD-Atmospheric Physics</a:t>
            </a:r>
            <a:br>
              <a:rPr lang="en-US" dirty="0"/>
            </a:br>
            <a:r>
              <a:rPr lang="en-US" sz="2800" b="0" dirty="0">
                <a:solidFill>
                  <a:schemeClr val="tx1">
                    <a:lumMod val="50000"/>
                    <a:lumOff val="50000"/>
                  </a:schemeClr>
                </a:solidFill>
              </a:rPr>
              <a:t>Lead: </a:t>
            </a:r>
            <a:r>
              <a:rPr lang="en-US" sz="2800" b="0" dirty="0" err="1">
                <a:solidFill>
                  <a:schemeClr val="tx1">
                    <a:lumMod val="50000"/>
                    <a:lumOff val="50000"/>
                  </a:schemeClr>
                </a:solidFill>
              </a:rPr>
              <a:t>Shaocheng</a:t>
            </a:r>
            <a:r>
              <a:rPr lang="en-US" sz="2800" b="0" dirty="0">
                <a:solidFill>
                  <a:schemeClr val="tx1">
                    <a:lumMod val="50000"/>
                    <a:lumOff val="50000"/>
                  </a:schemeClr>
                </a:solidFill>
              </a:rPr>
              <a:t> </a:t>
            </a:r>
            <a:r>
              <a:rPr lang="en-US" sz="2800" b="0" dirty="0" err="1">
                <a:solidFill>
                  <a:schemeClr val="tx1">
                    <a:lumMod val="50000"/>
                    <a:lumOff val="50000"/>
                  </a:schemeClr>
                </a:solidFill>
              </a:rPr>
              <a:t>Xie</a:t>
            </a:r>
            <a:endParaRPr lang="en-US" b="0" dirty="0">
              <a:solidFill>
                <a:schemeClr val="tx1">
                  <a:lumMod val="50000"/>
                  <a:lumOff val="50000"/>
                </a:schemeClr>
              </a:solidFill>
            </a:endParaRPr>
          </a:p>
        </p:txBody>
      </p:sp>
      <p:grpSp>
        <p:nvGrpSpPr>
          <p:cNvPr id="3" name="Group 2">
            <a:extLst>
              <a:ext uri="{FF2B5EF4-FFF2-40B4-BE49-F238E27FC236}">
                <a16:creationId xmlns:a16="http://schemas.microsoft.com/office/drawing/2014/main" id="{5AE45FE0-11C0-E042-B6DE-2A02466D97FA}"/>
              </a:ext>
            </a:extLst>
          </p:cNvPr>
          <p:cNvGrpSpPr/>
          <p:nvPr/>
        </p:nvGrpSpPr>
        <p:grpSpPr>
          <a:xfrm>
            <a:off x="281403" y="1231651"/>
            <a:ext cx="11987358" cy="4989094"/>
            <a:chOff x="281403" y="1067914"/>
            <a:chExt cx="11987358" cy="4989094"/>
          </a:xfrm>
        </p:grpSpPr>
        <p:pic>
          <p:nvPicPr>
            <p:cNvPr id="7" name="Picture 6" descr="A screenshot of a cell phone&#10;&#10;Description automatically generated">
              <a:extLst>
                <a:ext uri="{FF2B5EF4-FFF2-40B4-BE49-F238E27FC236}">
                  <a16:creationId xmlns:a16="http://schemas.microsoft.com/office/drawing/2014/main" id="{A158ADF4-AED5-E04E-8A5B-85127E2D4EC5}"/>
                </a:ext>
              </a:extLst>
            </p:cNvPr>
            <p:cNvPicPr>
              <a:picLocks noChangeAspect="1"/>
            </p:cNvPicPr>
            <p:nvPr/>
          </p:nvPicPr>
          <p:blipFill>
            <a:blip r:embed="rId3"/>
            <a:stretch>
              <a:fillRect/>
            </a:stretch>
          </p:blipFill>
          <p:spPr>
            <a:xfrm>
              <a:off x="2250617" y="1510469"/>
              <a:ext cx="8809912" cy="4457984"/>
            </a:xfrm>
            <a:prstGeom prst="rect">
              <a:avLst/>
            </a:prstGeom>
          </p:spPr>
        </p:pic>
        <p:pic>
          <p:nvPicPr>
            <p:cNvPr id="4" name="Picture 6" descr="Related image">
              <a:extLst>
                <a:ext uri="{FF2B5EF4-FFF2-40B4-BE49-F238E27FC236}">
                  <a16:creationId xmlns:a16="http://schemas.microsoft.com/office/drawing/2014/main" id="{0984FCED-9227-F440-8ACD-CB8E62EEE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3590" y="3239444"/>
              <a:ext cx="553390" cy="553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0AA8CF3-C2B1-D441-8050-8D14939DAAE5}"/>
                </a:ext>
              </a:extLst>
            </p:cNvPr>
            <p:cNvPicPr>
              <a:picLocks noChangeAspect="1"/>
            </p:cNvPicPr>
            <p:nvPr/>
          </p:nvPicPr>
          <p:blipFill>
            <a:blip r:embed="rId5"/>
            <a:stretch>
              <a:fillRect/>
            </a:stretch>
          </p:blipFill>
          <p:spPr>
            <a:xfrm>
              <a:off x="9931097" y="1181037"/>
              <a:ext cx="517674" cy="658865"/>
            </a:xfrm>
            <a:prstGeom prst="rect">
              <a:avLst/>
            </a:prstGeom>
          </p:spPr>
        </p:pic>
        <p:pic>
          <p:nvPicPr>
            <p:cNvPr id="8" name="Picture 7">
              <a:extLst>
                <a:ext uri="{FF2B5EF4-FFF2-40B4-BE49-F238E27FC236}">
                  <a16:creationId xmlns:a16="http://schemas.microsoft.com/office/drawing/2014/main" id="{AA3496B5-6BBD-BF47-8DDB-04908FB5612D}"/>
                </a:ext>
              </a:extLst>
            </p:cNvPr>
            <p:cNvPicPr>
              <a:picLocks noChangeAspect="1"/>
            </p:cNvPicPr>
            <p:nvPr/>
          </p:nvPicPr>
          <p:blipFill>
            <a:blip r:embed="rId6"/>
            <a:stretch>
              <a:fillRect/>
            </a:stretch>
          </p:blipFill>
          <p:spPr>
            <a:xfrm>
              <a:off x="10237902" y="2111856"/>
              <a:ext cx="489964" cy="658865"/>
            </a:xfrm>
            <a:prstGeom prst="rect">
              <a:avLst/>
            </a:prstGeom>
          </p:spPr>
        </p:pic>
        <p:pic>
          <p:nvPicPr>
            <p:cNvPr id="9" name="Picture 8">
              <a:extLst>
                <a:ext uri="{FF2B5EF4-FFF2-40B4-BE49-F238E27FC236}">
                  <a16:creationId xmlns:a16="http://schemas.microsoft.com/office/drawing/2014/main" id="{017CB4C6-1857-CC48-B03F-8D8A6FF72DB5}"/>
                </a:ext>
              </a:extLst>
            </p:cNvPr>
            <p:cNvPicPr>
              <a:picLocks noChangeAspect="1"/>
            </p:cNvPicPr>
            <p:nvPr/>
          </p:nvPicPr>
          <p:blipFill>
            <a:blip r:embed="rId7"/>
            <a:stretch>
              <a:fillRect/>
            </a:stretch>
          </p:blipFill>
          <p:spPr>
            <a:xfrm>
              <a:off x="828183" y="1253067"/>
              <a:ext cx="490614" cy="514807"/>
            </a:xfrm>
            <a:prstGeom prst="rect">
              <a:avLst/>
            </a:prstGeom>
          </p:spPr>
        </p:pic>
        <p:pic>
          <p:nvPicPr>
            <p:cNvPr id="10" name="Picture 9">
              <a:extLst>
                <a:ext uri="{FF2B5EF4-FFF2-40B4-BE49-F238E27FC236}">
                  <a16:creationId xmlns:a16="http://schemas.microsoft.com/office/drawing/2014/main" id="{7515928A-E525-224E-B0CD-738F68000B2C}"/>
                </a:ext>
              </a:extLst>
            </p:cNvPr>
            <p:cNvPicPr>
              <a:picLocks noChangeAspect="1"/>
            </p:cNvPicPr>
            <p:nvPr/>
          </p:nvPicPr>
          <p:blipFill>
            <a:blip r:embed="rId8"/>
            <a:stretch>
              <a:fillRect/>
            </a:stretch>
          </p:blipFill>
          <p:spPr>
            <a:xfrm flipH="1">
              <a:off x="1862152" y="1067914"/>
              <a:ext cx="518447" cy="551397"/>
            </a:xfrm>
            <a:prstGeom prst="rect">
              <a:avLst/>
            </a:prstGeom>
          </p:spPr>
        </p:pic>
        <p:pic>
          <p:nvPicPr>
            <p:cNvPr id="11" name="Picture 10">
              <a:extLst>
                <a:ext uri="{FF2B5EF4-FFF2-40B4-BE49-F238E27FC236}">
                  <a16:creationId xmlns:a16="http://schemas.microsoft.com/office/drawing/2014/main" id="{E822F7A2-10ED-7842-A4CE-C9C9A95D0E88}"/>
                </a:ext>
              </a:extLst>
            </p:cNvPr>
            <p:cNvPicPr>
              <a:picLocks noChangeAspect="1"/>
            </p:cNvPicPr>
            <p:nvPr/>
          </p:nvPicPr>
          <p:blipFill rotWithShape="1">
            <a:blip r:embed="rId9"/>
            <a:srcRect l="26818" r="5467"/>
            <a:stretch/>
          </p:blipFill>
          <p:spPr>
            <a:xfrm>
              <a:off x="10161204" y="4588051"/>
              <a:ext cx="637062" cy="653757"/>
            </a:xfrm>
            <a:prstGeom prst="rect">
              <a:avLst/>
            </a:prstGeom>
          </p:spPr>
        </p:pic>
        <p:pic>
          <p:nvPicPr>
            <p:cNvPr id="12" name="Picture 11">
              <a:extLst>
                <a:ext uri="{FF2B5EF4-FFF2-40B4-BE49-F238E27FC236}">
                  <a16:creationId xmlns:a16="http://schemas.microsoft.com/office/drawing/2014/main" id="{C5D07FDD-1626-1240-A09D-A9D99BF2A207}"/>
                </a:ext>
              </a:extLst>
            </p:cNvPr>
            <p:cNvPicPr>
              <a:picLocks noChangeAspect="1"/>
            </p:cNvPicPr>
            <p:nvPr/>
          </p:nvPicPr>
          <p:blipFill>
            <a:blip r:embed="rId10"/>
            <a:stretch>
              <a:fillRect/>
            </a:stretch>
          </p:blipFill>
          <p:spPr>
            <a:xfrm>
              <a:off x="1281031" y="2363122"/>
              <a:ext cx="490313" cy="599951"/>
            </a:xfrm>
            <a:prstGeom prst="rect">
              <a:avLst/>
            </a:prstGeom>
          </p:spPr>
        </p:pic>
        <p:pic>
          <p:nvPicPr>
            <p:cNvPr id="13" name="Picture 12">
              <a:extLst>
                <a:ext uri="{FF2B5EF4-FFF2-40B4-BE49-F238E27FC236}">
                  <a16:creationId xmlns:a16="http://schemas.microsoft.com/office/drawing/2014/main" id="{27C337DA-0BD8-EF45-9C28-85B31D88EEF1}"/>
                </a:ext>
              </a:extLst>
            </p:cNvPr>
            <p:cNvPicPr>
              <a:picLocks noChangeAspect="1"/>
            </p:cNvPicPr>
            <p:nvPr/>
          </p:nvPicPr>
          <p:blipFill>
            <a:blip r:embed="rId11"/>
            <a:stretch>
              <a:fillRect/>
            </a:stretch>
          </p:blipFill>
          <p:spPr>
            <a:xfrm>
              <a:off x="1228546" y="3567740"/>
              <a:ext cx="526057" cy="644365"/>
            </a:xfrm>
            <a:prstGeom prst="rect">
              <a:avLst/>
            </a:prstGeom>
          </p:spPr>
        </p:pic>
        <p:pic>
          <p:nvPicPr>
            <p:cNvPr id="14" name="Picture 13">
              <a:extLst>
                <a:ext uri="{FF2B5EF4-FFF2-40B4-BE49-F238E27FC236}">
                  <a16:creationId xmlns:a16="http://schemas.microsoft.com/office/drawing/2014/main" id="{42747D4F-755B-4049-9E47-27924E79282B}"/>
                </a:ext>
              </a:extLst>
            </p:cNvPr>
            <p:cNvPicPr>
              <a:picLocks noChangeAspect="1"/>
            </p:cNvPicPr>
            <p:nvPr/>
          </p:nvPicPr>
          <p:blipFill>
            <a:blip r:embed="rId12"/>
            <a:stretch>
              <a:fillRect/>
            </a:stretch>
          </p:blipFill>
          <p:spPr>
            <a:xfrm>
              <a:off x="1385228" y="4887407"/>
              <a:ext cx="526056" cy="529040"/>
            </a:xfrm>
            <a:prstGeom prst="rect">
              <a:avLst/>
            </a:prstGeom>
          </p:spPr>
        </p:pic>
        <p:sp>
          <p:nvSpPr>
            <p:cNvPr id="16" name="TextBox 15">
              <a:extLst>
                <a:ext uri="{FF2B5EF4-FFF2-40B4-BE49-F238E27FC236}">
                  <a16:creationId xmlns:a16="http://schemas.microsoft.com/office/drawing/2014/main" id="{CAB87178-1907-AA4E-A8BC-F09BBE40F312}"/>
                </a:ext>
              </a:extLst>
            </p:cNvPr>
            <p:cNvSpPr txBox="1"/>
            <p:nvPr/>
          </p:nvSpPr>
          <p:spPr>
            <a:xfrm>
              <a:off x="1459428" y="1673737"/>
              <a:ext cx="14732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err="1">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Yaga</a:t>
              </a: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 Richter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(NCAR)</a:t>
              </a:r>
              <a:endParaRPr kumimoji="0" lang="en-US" sz="16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48235C4F-09A6-B947-8A40-417510DE5E19}"/>
                </a:ext>
              </a:extLst>
            </p:cNvPr>
            <p:cNvSpPr txBox="1"/>
            <p:nvPr/>
          </p:nvSpPr>
          <p:spPr>
            <a:xfrm>
              <a:off x="10718800" y="2227462"/>
              <a:ext cx="14732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Joao Teixeira  (JPL/UCLA)</a:t>
              </a:r>
              <a:endParaRPr kumimoji="0" lang="en-US" sz="16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89422FAA-CFEE-0748-A885-280B628703D9}"/>
                </a:ext>
              </a:extLst>
            </p:cNvPr>
            <p:cNvSpPr txBox="1"/>
            <p:nvPr/>
          </p:nvSpPr>
          <p:spPr>
            <a:xfrm>
              <a:off x="10795561" y="3902793"/>
              <a:ext cx="14732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Chris </a:t>
              </a:r>
              <a:r>
                <a:rPr kumimoji="0" lang="en-US" sz="1400" u="none" strike="noStrike" kern="1200" cap="none" spc="0" normalizeH="0" baseline="0" noProof="0" dirty="0" err="1">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Terai</a:t>
              </a:r>
              <a:endPar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(LLNL)</a:t>
              </a:r>
              <a:endParaRPr kumimoji="0" lang="en-US" sz="16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957C9A1B-65C4-3340-B684-C8A47C15D98B}"/>
                </a:ext>
              </a:extLst>
            </p:cNvPr>
            <p:cNvSpPr txBox="1"/>
            <p:nvPr/>
          </p:nvSpPr>
          <p:spPr>
            <a:xfrm>
              <a:off x="9743135" y="5403846"/>
              <a:ext cx="14732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err="1">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Jiwen</a:t>
              </a: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 Fan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(PNNL)</a:t>
              </a:r>
              <a:endParaRPr kumimoji="0" lang="en-US" sz="16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932B93B3-6198-494E-9376-06953EC1594E}"/>
                </a:ext>
              </a:extLst>
            </p:cNvPr>
            <p:cNvSpPr txBox="1"/>
            <p:nvPr/>
          </p:nvSpPr>
          <p:spPr>
            <a:xfrm>
              <a:off x="281403" y="1854584"/>
              <a:ext cx="14732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err="1">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Guang</a:t>
              </a: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 Zhang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(UCSD)</a:t>
              </a:r>
              <a:endParaRPr kumimoji="0" lang="en-US" sz="16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8B0DA6B-CDDA-6241-8CE9-D29305A0695C}"/>
                </a:ext>
              </a:extLst>
            </p:cNvPr>
            <p:cNvSpPr txBox="1"/>
            <p:nvPr/>
          </p:nvSpPr>
          <p:spPr>
            <a:xfrm>
              <a:off x="10472168" y="1339868"/>
              <a:ext cx="14732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Vince Larson (UWM)</a:t>
              </a:r>
              <a:endParaRPr kumimoji="0" lang="en-US" sz="16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B6FF5D3B-16A2-AB48-8746-DF2BB10770D7}"/>
                </a:ext>
              </a:extLst>
            </p:cNvPr>
            <p:cNvSpPr txBox="1"/>
            <p:nvPr/>
          </p:nvSpPr>
          <p:spPr>
            <a:xfrm>
              <a:off x="873224" y="2905780"/>
              <a:ext cx="14732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err="1">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Hailong</a:t>
              </a: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 Wang (PNNL)</a:t>
              </a:r>
              <a:endParaRPr kumimoji="0" lang="en-US" sz="16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5D59E29C-B95D-F64F-AFB7-EB9C05CB9233}"/>
                </a:ext>
              </a:extLst>
            </p:cNvPr>
            <p:cNvSpPr txBox="1"/>
            <p:nvPr/>
          </p:nvSpPr>
          <p:spPr>
            <a:xfrm>
              <a:off x="626533" y="4212105"/>
              <a:ext cx="179576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Philip Cameron-smith (LLNL)</a:t>
              </a:r>
            </a:p>
          </p:txBody>
        </p:sp>
        <p:sp>
          <p:nvSpPr>
            <p:cNvPr id="24" name="TextBox 23">
              <a:extLst>
                <a:ext uri="{FF2B5EF4-FFF2-40B4-BE49-F238E27FC236}">
                  <a16:creationId xmlns:a16="http://schemas.microsoft.com/office/drawing/2014/main" id="{ED7A5571-0806-254D-932C-746C00FD8DD3}"/>
                </a:ext>
              </a:extLst>
            </p:cNvPr>
            <p:cNvSpPr txBox="1"/>
            <p:nvPr/>
          </p:nvSpPr>
          <p:spPr>
            <a:xfrm>
              <a:off x="626533" y="5533788"/>
              <a:ext cx="17540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Michael Prather (UCI)</a:t>
              </a:r>
              <a:endParaRPr kumimoji="0" lang="en-US" sz="160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557400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CEB8-1BAB-0149-9206-EA01052F7AAC}"/>
              </a:ext>
            </a:extLst>
          </p:cNvPr>
          <p:cNvSpPr>
            <a:spLocks noGrp="1"/>
          </p:cNvSpPr>
          <p:nvPr>
            <p:ph type="title"/>
          </p:nvPr>
        </p:nvSpPr>
        <p:spPr>
          <a:xfrm>
            <a:off x="649383" y="279624"/>
            <a:ext cx="9606998" cy="473755"/>
          </a:xfrm>
        </p:spPr>
        <p:txBody>
          <a:bodyPr/>
          <a:lstStyle/>
          <a:p>
            <a:r>
              <a:rPr lang="en-US" sz="3200" dirty="0"/>
              <a:t>Milestones</a:t>
            </a:r>
          </a:p>
        </p:txBody>
      </p:sp>
      <p:sp>
        <p:nvSpPr>
          <p:cNvPr id="3" name="Content Placeholder 2">
            <a:extLst>
              <a:ext uri="{FF2B5EF4-FFF2-40B4-BE49-F238E27FC236}">
                <a16:creationId xmlns:a16="http://schemas.microsoft.com/office/drawing/2014/main" id="{7FD9467E-73C4-344A-B215-CAC2E678FD89}"/>
              </a:ext>
            </a:extLst>
          </p:cNvPr>
          <p:cNvSpPr>
            <a:spLocks noGrp="1"/>
          </p:cNvSpPr>
          <p:nvPr>
            <p:ph idx="1"/>
          </p:nvPr>
        </p:nvSpPr>
        <p:spPr>
          <a:xfrm>
            <a:off x="649383" y="1168455"/>
            <a:ext cx="10466292" cy="4521089"/>
          </a:xfrm>
        </p:spPr>
        <p:txBody>
          <a:bodyPr/>
          <a:lstStyle/>
          <a:p>
            <a:r>
              <a:rPr lang="en-US" sz="2000" dirty="0"/>
              <a:t>Oct. – Dec. 2019:</a:t>
            </a:r>
          </a:p>
          <a:p>
            <a:pPr lvl="1" indent="-342900"/>
            <a:r>
              <a:rPr lang="en-US" sz="1800" dirty="0"/>
              <a:t>Perform simulations with SCREAM Single-Column Model (SCM) for a variety of key LES cases studies.</a:t>
            </a:r>
          </a:p>
          <a:p>
            <a:r>
              <a:rPr lang="en-US" sz="2000" dirty="0"/>
              <a:t>Jan.- Mar. 2020:</a:t>
            </a:r>
          </a:p>
          <a:p>
            <a:pPr lvl="1" indent="-342900"/>
            <a:r>
              <a:rPr lang="en-US" sz="1800" dirty="0"/>
              <a:t>Implement EDMF parameterization in SCREAM SCM (merge with SHOC).</a:t>
            </a:r>
          </a:p>
          <a:p>
            <a:pPr lvl="1" indent="-342900"/>
            <a:r>
              <a:rPr lang="en-US" sz="1800" dirty="0"/>
              <a:t>Explore Scale-adaptive strategies for EDMF. </a:t>
            </a:r>
          </a:p>
          <a:p>
            <a:r>
              <a:rPr lang="en-US" sz="2000" dirty="0"/>
              <a:t>Apr. – Jun. 2020:</a:t>
            </a:r>
          </a:p>
          <a:p>
            <a:pPr lvl="1" indent="-342900"/>
            <a:r>
              <a:rPr lang="en-US" sz="1800" dirty="0"/>
              <a:t>Detailed validation of EDMF in SCREAM SCM for a variety of key LES case-studies and DOE MAGIC observations. </a:t>
            </a:r>
          </a:p>
          <a:p>
            <a:r>
              <a:rPr lang="en-US" sz="2000" dirty="0"/>
              <a:t>Jul. - Sep. 2020:</a:t>
            </a:r>
          </a:p>
          <a:p>
            <a:pPr lvl="1" indent="-342900"/>
            <a:r>
              <a:rPr lang="en-US" sz="1800" dirty="0"/>
              <a:t>Perform preliminary full 3D simulations with the EDMF version of SCREAM.</a:t>
            </a:r>
          </a:p>
          <a:p>
            <a:r>
              <a:rPr lang="en-US" sz="2000" dirty="0"/>
              <a:t>Oct.-Dec. 2020:</a:t>
            </a:r>
            <a:endParaRPr lang="en-US" dirty="0"/>
          </a:p>
          <a:p>
            <a:pPr lvl="1"/>
            <a:r>
              <a:rPr lang="en-US" sz="1800" dirty="0"/>
              <a:t>Perform preliminary validation analysis of full 3D simulations with the EDMF version of SCREAM.</a:t>
            </a:r>
            <a:endParaRPr lang="en-US" dirty="0"/>
          </a:p>
          <a:p>
            <a:pPr lvl="1" indent="-342900"/>
            <a:endParaRPr lang="en-US" sz="1800" dirty="0"/>
          </a:p>
        </p:txBody>
      </p:sp>
    </p:spTree>
    <p:extLst>
      <p:ext uri="{BB962C8B-B14F-4D97-AF65-F5344CB8AC3E}">
        <p14:creationId xmlns:p14="http://schemas.microsoft.com/office/powerpoint/2010/main" val="2284625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640959" y="271454"/>
            <a:ext cx="7264928" cy="809277"/>
          </a:xfrm>
        </p:spPr>
        <p:txBody>
          <a:bodyPr/>
          <a:lstStyle/>
          <a:p>
            <a:pPr>
              <a:spcBef>
                <a:spcPts val="0"/>
              </a:spcBef>
            </a:pPr>
            <a:r>
              <a:rPr lang="en-US" sz="2800" dirty="0">
                <a:solidFill>
                  <a:srgbClr val="FF0000"/>
                </a:solidFill>
              </a:rPr>
              <a:t>Coupling SHOC with ZM for low-res E3SM V3-Water Cycle</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492086" y="1246597"/>
            <a:ext cx="11699914" cy="2738738"/>
          </a:xfrm>
        </p:spPr>
        <p:txBody>
          <a:bodyPr/>
          <a:lstStyle/>
          <a:p>
            <a:r>
              <a:rPr lang="en-US" sz="2800" dirty="0">
                <a:latin typeface="Arial" panose="020B0604020202020204" pitchFamily="34" charset="0"/>
                <a:cs typeface="Arial" panose="020B0604020202020204" pitchFamily="34" charset="0"/>
              </a:rPr>
              <a:t>Outline of project</a:t>
            </a:r>
            <a:endParaRPr lang="en-US" sz="2000" dirty="0">
              <a:latin typeface="Arial" panose="020B0604020202020204" pitchFamily="34" charset="0"/>
              <a:cs typeface="Arial" panose="020B0604020202020204" pitchFamily="34" charset="0"/>
            </a:endParaRPr>
          </a:p>
          <a:p>
            <a:pPr lvl="1"/>
            <a:r>
              <a:rPr lang="en-US" altLang="en-US" dirty="0">
                <a:latin typeface="Arial" panose="020B0604020202020204" pitchFamily="34" charset="0"/>
                <a:cs typeface="Arial" panose="020B0604020202020204" pitchFamily="34" charset="0"/>
              </a:rPr>
              <a:t>Determine whether simulations with Simplified Higher-Order Closure (SHOC) and Zhang-MacFarlane (ZM) produce a climate appropriate for V3 Water Cycle science questions</a:t>
            </a:r>
          </a:p>
          <a:p>
            <a:pPr lvl="2"/>
            <a:r>
              <a:rPr lang="en-US" altLang="en-US" dirty="0">
                <a:latin typeface="Arial" panose="020B0604020202020204" pitchFamily="34" charset="0"/>
                <a:cs typeface="Arial" panose="020B0604020202020204" pitchFamily="34" charset="0"/>
              </a:rPr>
              <a:t>Run simulations that use SHOC &amp; ZM (+P3+RRTMGP)</a:t>
            </a:r>
          </a:p>
          <a:p>
            <a:pPr lvl="2"/>
            <a:r>
              <a:rPr lang="en-US" altLang="en-US" dirty="0">
                <a:latin typeface="Arial" panose="020B0604020202020204" pitchFamily="34" charset="0"/>
                <a:cs typeface="Arial" panose="020B0604020202020204" pitchFamily="34" charset="0"/>
              </a:rPr>
              <a:t>Evaluate model performance </a:t>
            </a:r>
          </a:p>
          <a:p>
            <a:pPr lvl="2"/>
            <a:r>
              <a:rPr lang="en-US" altLang="en-US" dirty="0">
                <a:latin typeface="Arial" panose="020B0604020202020204" pitchFamily="34" charset="0"/>
                <a:cs typeface="Arial" panose="020B0604020202020204" pitchFamily="34" charset="0"/>
              </a:rPr>
              <a:t>Compare alongside E3SMv1</a:t>
            </a:r>
          </a:p>
          <a:p>
            <a:pPr lvl="1"/>
            <a:r>
              <a:rPr lang="en-US" altLang="en-US" dirty="0">
                <a:latin typeface="Arial" panose="020B0604020202020204" pitchFamily="34" charset="0"/>
                <a:cs typeface="Arial" panose="020B0604020202020204" pitchFamily="34" charset="0"/>
              </a:rPr>
              <a:t>Explore improvements of the model configuration</a:t>
            </a:r>
          </a:p>
          <a:p>
            <a:pPr lvl="2"/>
            <a:r>
              <a:rPr lang="en-US" altLang="en-US" dirty="0">
                <a:latin typeface="Arial" panose="020B0604020202020204" pitchFamily="34" charset="0"/>
                <a:cs typeface="Arial" panose="020B0604020202020204" pitchFamily="34" charset="0"/>
              </a:rPr>
              <a:t>Explore modifications to model physics</a:t>
            </a:r>
          </a:p>
          <a:p>
            <a:pPr lvl="2"/>
            <a:r>
              <a:rPr lang="en-US" altLang="en-US" dirty="0">
                <a:latin typeface="Arial" panose="020B0604020202020204" pitchFamily="34" charset="0"/>
                <a:cs typeface="Arial" panose="020B0604020202020204" pitchFamily="34" charset="0"/>
              </a:rPr>
              <a:t>Explore improvements with resolution changes</a:t>
            </a:r>
          </a:p>
          <a:p>
            <a:pPr lvl="2"/>
            <a:endParaRPr lang="en-US" altLang="en-US" dirty="0">
              <a:latin typeface="Arial" panose="020B0604020202020204" pitchFamily="34" charset="0"/>
              <a:cs typeface="Arial" panose="020B0604020202020204" pitchFamily="34" charset="0"/>
            </a:endParaRPr>
          </a:p>
          <a:p>
            <a:pPr lvl="1"/>
            <a:endParaRPr lang="en-US" sz="2800" i="1" dirty="0">
              <a:solidFill>
                <a:srgbClr val="FF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DC75A7A-50B0-424D-988C-48661E071071}"/>
              </a:ext>
            </a:extLst>
          </p:cNvPr>
          <p:cNvSpPr txBox="1"/>
          <p:nvPr/>
        </p:nvSpPr>
        <p:spPr>
          <a:xfrm>
            <a:off x="8837586" y="473540"/>
            <a:ext cx="1292564" cy="646331"/>
          </a:xfrm>
          <a:prstGeom prst="rect">
            <a:avLst/>
          </a:prstGeom>
          <a:noFill/>
        </p:spPr>
        <p:txBody>
          <a:bodyPr wrap="square" rtlCol="0">
            <a:spAutoFit/>
          </a:bodyPr>
          <a:lstStyle/>
          <a:p>
            <a:pPr defTabSz="457200">
              <a:defRPr/>
            </a:pPr>
            <a:r>
              <a:rPr lang="en-US" b="1" dirty="0">
                <a:solidFill>
                  <a:srgbClr val="4F81BD"/>
                </a:solidFill>
                <a:latin typeface="Calibri"/>
              </a:rPr>
              <a:t>Chris </a:t>
            </a:r>
            <a:r>
              <a:rPr lang="en-US" b="1" dirty="0" err="1">
                <a:solidFill>
                  <a:srgbClr val="4F81BD"/>
                </a:solidFill>
                <a:latin typeface="Calibri"/>
              </a:rPr>
              <a:t>Terai</a:t>
            </a:r>
            <a:endParaRPr lang="en-US" b="1" dirty="0">
              <a:solidFill>
                <a:srgbClr val="4F81BD"/>
              </a:solidFill>
              <a:latin typeface="Calibri"/>
            </a:endParaRPr>
          </a:p>
          <a:p>
            <a:pPr defTabSz="457200">
              <a:defRPr/>
            </a:pPr>
            <a:r>
              <a:rPr lang="en-US" b="1" dirty="0">
                <a:solidFill>
                  <a:srgbClr val="4F81BD"/>
                </a:solidFill>
                <a:latin typeface="Calibri"/>
              </a:rPr>
              <a:t>LLLNL</a:t>
            </a:r>
          </a:p>
        </p:txBody>
      </p:sp>
      <p:sp>
        <p:nvSpPr>
          <p:cNvPr id="12" name="Content Placeholder 2">
            <a:extLst>
              <a:ext uri="{FF2B5EF4-FFF2-40B4-BE49-F238E27FC236}">
                <a16:creationId xmlns:a16="http://schemas.microsoft.com/office/drawing/2014/main" id="{1D68D65A-E043-244B-BC51-04A2891EF9C5}"/>
              </a:ext>
            </a:extLst>
          </p:cNvPr>
          <p:cNvSpPr txBox="1">
            <a:spLocks/>
          </p:cNvSpPr>
          <p:nvPr/>
        </p:nvSpPr>
        <p:spPr>
          <a:xfrm>
            <a:off x="492086" y="4300043"/>
            <a:ext cx="10509287" cy="126186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Summary of Accomplishments (Oct. 1, 2019 – Nov. 14, 2019)</a:t>
            </a:r>
            <a:endParaRPr lang="en-US" sz="1800" dirty="0">
              <a:solidFill>
                <a:prstClr val="black"/>
              </a:solidFill>
              <a:latin typeface="Arial" panose="020B0604020202020204" pitchFamily="34" charset="0"/>
              <a:cs typeface="Arial" panose="020B0604020202020204" pitchFamily="34" charset="0"/>
            </a:endParaRP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Successfully ran ~1deg (ne30) simulations with SHOC and ZM using </a:t>
            </a:r>
            <a:r>
              <a:rPr lang="en-US" altLang="en-US" sz="1800" dirty="0" err="1">
                <a:solidFill>
                  <a:prstClr val="black"/>
                </a:solidFill>
                <a:latin typeface="Arial" panose="020B0604020202020204" pitchFamily="34" charset="0"/>
                <a:cs typeface="Arial" panose="020B0604020202020204" pitchFamily="34" charset="0"/>
              </a:rPr>
              <a:t>compset</a:t>
            </a:r>
            <a:r>
              <a:rPr lang="en-US" altLang="en-US" sz="1800" dirty="0">
                <a:solidFill>
                  <a:prstClr val="black"/>
                </a:solidFill>
                <a:latin typeface="Arial" panose="020B0604020202020204" pitchFamily="34" charset="0"/>
                <a:cs typeface="Arial" panose="020B0604020202020204" pitchFamily="34" charset="0"/>
              </a:rPr>
              <a:t> produced by Peter Bogenschutz</a:t>
            </a:r>
          </a:p>
        </p:txBody>
      </p:sp>
      <p:sp>
        <p:nvSpPr>
          <p:cNvPr id="13" name="Content Placeholder 2">
            <a:extLst>
              <a:ext uri="{FF2B5EF4-FFF2-40B4-BE49-F238E27FC236}">
                <a16:creationId xmlns:a16="http://schemas.microsoft.com/office/drawing/2014/main" id="{7CE51351-343F-714B-B0CA-3C47E9910475}"/>
              </a:ext>
            </a:extLst>
          </p:cNvPr>
          <p:cNvSpPr txBox="1">
            <a:spLocks/>
          </p:cNvSpPr>
          <p:nvPr/>
        </p:nvSpPr>
        <p:spPr>
          <a:xfrm>
            <a:off x="492088" y="5324508"/>
            <a:ext cx="9638062" cy="80458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dirty="0">
                <a:solidFill>
                  <a:prstClr val="black"/>
                </a:solidFill>
              </a:rPr>
              <a:t>Summary of Issues</a:t>
            </a:r>
            <a:endParaRPr lang="en-US" sz="1400" dirty="0">
              <a:solidFill>
                <a:prstClr val="black"/>
              </a:solidFill>
            </a:endParaRPr>
          </a:p>
          <a:p>
            <a:pPr lvl="1">
              <a:buClr>
                <a:srgbClr val="4F81BD">
                  <a:lumMod val="75000"/>
                </a:srgbClr>
              </a:buClr>
              <a:defRPr/>
            </a:pPr>
            <a:r>
              <a:rPr lang="en-US" sz="1600" dirty="0">
                <a:solidFill>
                  <a:prstClr val="black"/>
                </a:solidFill>
              </a:rPr>
              <a:t>Need an evaluation criteria for Water Cycle experiments (e.g., what are non-starter biases?)</a:t>
            </a:r>
          </a:p>
        </p:txBody>
      </p:sp>
    </p:spTree>
    <p:extLst>
      <p:ext uri="{BB962C8B-B14F-4D97-AF65-F5344CB8AC3E}">
        <p14:creationId xmlns:p14="http://schemas.microsoft.com/office/powerpoint/2010/main" val="248446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1941336" y="160776"/>
            <a:ext cx="5967351" cy="584775"/>
          </a:xfrm>
        </p:spPr>
        <p:txBody>
          <a:bodyPr/>
          <a:lstStyle/>
          <a:p>
            <a:pPr>
              <a:spcBef>
                <a:spcPts val="0"/>
              </a:spcBef>
            </a:pPr>
            <a:r>
              <a:rPr lang="en-US" sz="3200" dirty="0"/>
              <a:t>Highlight of the Progress</a:t>
            </a:r>
          </a:p>
        </p:txBody>
      </p:sp>
      <p:sp>
        <p:nvSpPr>
          <p:cNvPr id="10" name="TextBox 9">
            <a:extLst>
              <a:ext uri="{FF2B5EF4-FFF2-40B4-BE49-F238E27FC236}">
                <a16:creationId xmlns:a16="http://schemas.microsoft.com/office/drawing/2014/main" id="{9D570CB6-8781-E44E-84E4-3D11A3FBCEDD}"/>
              </a:ext>
            </a:extLst>
          </p:cNvPr>
          <p:cNvSpPr txBox="1"/>
          <p:nvPr/>
        </p:nvSpPr>
        <p:spPr>
          <a:xfrm>
            <a:off x="1000682" y="5234436"/>
            <a:ext cx="4662420" cy="830997"/>
          </a:xfrm>
          <a:prstGeom prst="rect">
            <a:avLst/>
          </a:prstGeom>
          <a:noFill/>
        </p:spPr>
        <p:txBody>
          <a:bodyPr wrap="square" rtlCol="0">
            <a:spAutoFit/>
          </a:bodyPr>
          <a:lstStyle/>
          <a:p>
            <a:pPr defTabSz="457200">
              <a:defRPr/>
            </a:pPr>
            <a:r>
              <a:rPr lang="en-US" sz="1600" dirty="0">
                <a:solidFill>
                  <a:prstClr val="black"/>
                </a:solidFill>
                <a:latin typeface="Arial Narrow" panose="020B0604020202020204" pitchFamily="34" charset="0"/>
                <a:cs typeface="Arial Narrow" panose="020B0604020202020204" pitchFamily="34" charset="0"/>
              </a:rPr>
              <a:t>Fig. 1. Top of atmosphere radiation with respect to CERES </a:t>
            </a:r>
          </a:p>
          <a:p>
            <a:pPr defTabSz="457200">
              <a:defRPr/>
            </a:pPr>
            <a:r>
              <a:rPr lang="en-US" sz="1600" i="1" dirty="0">
                <a:solidFill>
                  <a:prstClr val="black"/>
                </a:solidFill>
                <a:latin typeface="Arial Narrow" panose="020B0604020202020204" pitchFamily="34" charset="0"/>
                <a:cs typeface="Arial Narrow" panose="020B0604020202020204" pitchFamily="34" charset="0"/>
              </a:rPr>
              <a:t>– although clouds reflect more sunlight, model captures general pattern</a:t>
            </a:r>
          </a:p>
        </p:txBody>
      </p:sp>
      <p:sp>
        <p:nvSpPr>
          <p:cNvPr id="12" name="TextBox 11">
            <a:extLst>
              <a:ext uri="{FF2B5EF4-FFF2-40B4-BE49-F238E27FC236}">
                <a16:creationId xmlns:a16="http://schemas.microsoft.com/office/drawing/2014/main" id="{17E5DA6B-7F8F-F943-B985-91B5AD1CA588}"/>
              </a:ext>
            </a:extLst>
          </p:cNvPr>
          <p:cNvSpPr txBox="1"/>
          <p:nvPr/>
        </p:nvSpPr>
        <p:spPr>
          <a:xfrm>
            <a:off x="6267872" y="5250230"/>
            <a:ext cx="4792786" cy="584775"/>
          </a:xfrm>
          <a:prstGeom prst="rect">
            <a:avLst/>
          </a:prstGeom>
          <a:noFill/>
        </p:spPr>
        <p:txBody>
          <a:bodyPr wrap="square" rtlCol="0">
            <a:spAutoFit/>
          </a:bodyPr>
          <a:lstStyle/>
          <a:p>
            <a:pPr defTabSz="457200">
              <a:defRPr/>
            </a:pPr>
            <a:r>
              <a:rPr lang="en-US" sz="1600" dirty="0">
                <a:solidFill>
                  <a:prstClr val="black"/>
                </a:solidFill>
                <a:latin typeface="Arial Narrow" panose="020B0604020202020204" pitchFamily="34" charset="0"/>
                <a:cs typeface="Arial Narrow" panose="020B0604020202020204" pitchFamily="34" charset="0"/>
              </a:rPr>
              <a:t>Fig. 2. Precipitation rate with respect to GPCP</a:t>
            </a:r>
            <a:r>
              <a:rPr lang="en-US" sz="1600" i="1" dirty="0">
                <a:solidFill>
                  <a:prstClr val="black"/>
                </a:solidFill>
                <a:latin typeface="Arial Narrow" panose="020B0604020202020204" pitchFamily="34" charset="0"/>
                <a:cs typeface="Arial Narrow" panose="020B0604020202020204" pitchFamily="34" charset="0"/>
              </a:rPr>
              <a:t> </a:t>
            </a:r>
          </a:p>
          <a:p>
            <a:pPr defTabSz="457200">
              <a:defRPr/>
            </a:pPr>
            <a:r>
              <a:rPr lang="en-US" sz="1600" i="1" dirty="0">
                <a:solidFill>
                  <a:prstClr val="black"/>
                </a:solidFill>
                <a:latin typeface="Arial Narrow" panose="020B0604020202020204" pitchFamily="34" charset="0"/>
                <a:cs typeface="Arial Narrow" panose="020B0604020202020204" pitchFamily="34" charset="0"/>
              </a:rPr>
              <a:t>– like many other climate models, precipitation is stronger</a:t>
            </a:r>
            <a:endParaRPr lang="en-US" sz="1600" dirty="0">
              <a:solidFill>
                <a:prstClr val="black"/>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A15B6F7A-5773-A34E-AA03-2ED6DAE59F06}"/>
              </a:ext>
            </a:extLst>
          </p:cNvPr>
          <p:cNvSpPr txBox="1"/>
          <p:nvPr/>
        </p:nvSpPr>
        <p:spPr>
          <a:xfrm>
            <a:off x="7973077" y="285742"/>
            <a:ext cx="1061701" cy="584775"/>
          </a:xfrm>
          <a:prstGeom prst="rect">
            <a:avLst/>
          </a:prstGeom>
          <a:noFill/>
        </p:spPr>
        <p:txBody>
          <a:bodyPr wrap="none" rtlCol="0">
            <a:spAutoFit/>
          </a:bodyPr>
          <a:lstStyle/>
          <a:p>
            <a:pPr defTabSz="457200">
              <a:defRPr/>
            </a:pPr>
            <a:r>
              <a:rPr lang="en-US" sz="1600" b="1" dirty="0">
                <a:solidFill>
                  <a:srgbClr val="4F81BD"/>
                </a:solidFill>
                <a:latin typeface="Calibri"/>
              </a:rPr>
              <a:t>Chris </a:t>
            </a:r>
            <a:r>
              <a:rPr lang="en-US" sz="1600" b="1" dirty="0" err="1">
                <a:solidFill>
                  <a:srgbClr val="4F81BD"/>
                </a:solidFill>
                <a:latin typeface="Calibri"/>
              </a:rPr>
              <a:t>Terai</a:t>
            </a:r>
            <a:endParaRPr lang="en-US" sz="1600" b="1" dirty="0">
              <a:solidFill>
                <a:srgbClr val="4F81BD"/>
              </a:solidFill>
              <a:latin typeface="Calibri"/>
            </a:endParaRPr>
          </a:p>
          <a:p>
            <a:pPr defTabSz="457200">
              <a:defRPr/>
            </a:pPr>
            <a:r>
              <a:rPr lang="en-US" sz="1600" b="1" dirty="0">
                <a:solidFill>
                  <a:srgbClr val="4F81BD"/>
                </a:solidFill>
                <a:latin typeface="Calibri"/>
              </a:rPr>
              <a:t>LLLNL</a:t>
            </a:r>
          </a:p>
        </p:txBody>
      </p:sp>
      <p:pic>
        <p:nvPicPr>
          <p:cNvPr id="4" name="Picture 3" descr="A screenshot of a computer&#10;&#10;Description automatically generated">
            <a:extLst>
              <a:ext uri="{FF2B5EF4-FFF2-40B4-BE49-F238E27FC236}">
                <a16:creationId xmlns:a16="http://schemas.microsoft.com/office/drawing/2014/main" id="{187C5FE3-59F5-A14A-A942-3AB56D611389}"/>
              </a:ext>
            </a:extLst>
          </p:cNvPr>
          <p:cNvPicPr>
            <a:picLocks noChangeAspect="1"/>
          </p:cNvPicPr>
          <p:nvPr/>
        </p:nvPicPr>
        <p:blipFill rotWithShape="1">
          <a:blip r:embed="rId2"/>
          <a:srcRect l="10077" t="2343" r="5533" b="36695"/>
          <a:stretch/>
        </p:blipFill>
        <p:spPr>
          <a:xfrm>
            <a:off x="1000682" y="1044440"/>
            <a:ext cx="4472109" cy="4180703"/>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486DEC1-E184-3144-88B5-5807933DB00E}"/>
              </a:ext>
            </a:extLst>
          </p:cNvPr>
          <p:cNvPicPr>
            <a:picLocks noChangeAspect="1"/>
          </p:cNvPicPr>
          <p:nvPr/>
        </p:nvPicPr>
        <p:blipFill rotWithShape="1">
          <a:blip r:embed="rId3"/>
          <a:srcRect l="10077" t="2343" r="5533" b="36695"/>
          <a:stretch/>
        </p:blipFill>
        <p:spPr>
          <a:xfrm>
            <a:off x="6267872" y="1053733"/>
            <a:ext cx="4472109" cy="4180703"/>
          </a:xfrm>
          <a:prstGeom prst="rect">
            <a:avLst/>
          </a:prstGeom>
        </p:spPr>
      </p:pic>
      <p:sp>
        <p:nvSpPr>
          <p:cNvPr id="3" name="TextBox 2">
            <a:extLst>
              <a:ext uri="{FF2B5EF4-FFF2-40B4-BE49-F238E27FC236}">
                <a16:creationId xmlns:a16="http://schemas.microsoft.com/office/drawing/2014/main" id="{F46B0D05-8B5F-8F49-B158-61B106D14328}"/>
              </a:ext>
            </a:extLst>
          </p:cNvPr>
          <p:cNvSpPr txBox="1"/>
          <p:nvPr/>
        </p:nvSpPr>
        <p:spPr>
          <a:xfrm>
            <a:off x="3559465" y="2774752"/>
            <a:ext cx="1162498" cy="369332"/>
          </a:xfrm>
          <a:prstGeom prst="rect">
            <a:avLst/>
          </a:prstGeom>
          <a:noFill/>
        </p:spPr>
        <p:txBody>
          <a:bodyPr wrap="none" rtlCol="0">
            <a:spAutoFit/>
          </a:bodyPr>
          <a:lstStyle/>
          <a:p>
            <a:r>
              <a:rPr lang="en-US" b="1" dirty="0">
                <a:solidFill>
                  <a:srgbClr val="FF0000"/>
                </a:solidFill>
              </a:rPr>
              <a:t>UNTUNED</a:t>
            </a:r>
          </a:p>
        </p:txBody>
      </p:sp>
      <p:sp>
        <p:nvSpPr>
          <p:cNvPr id="11" name="TextBox 10">
            <a:extLst>
              <a:ext uri="{FF2B5EF4-FFF2-40B4-BE49-F238E27FC236}">
                <a16:creationId xmlns:a16="http://schemas.microsoft.com/office/drawing/2014/main" id="{E447EB6A-8E80-FD47-8B9C-74C51942A4E4}"/>
              </a:ext>
            </a:extLst>
          </p:cNvPr>
          <p:cNvSpPr txBox="1"/>
          <p:nvPr/>
        </p:nvSpPr>
        <p:spPr>
          <a:xfrm>
            <a:off x="8957938" y="2774752"/>
            <a:ext cx="1162498" cy="369332"/>
          </a:xfrm>
          <a:prstGeom prst="rect">
            <a:avLst/>
          </a:prstGeom>
          <a:noFill/>
        </p:spPr>
        <p:txBody>
          <a:bodyPr wrap="none" rtlCol="0">
            <a:spAutoFit/>
          </a:bodyPr>
          <a:lstStyle/>
          <a:p>
            <a:r>
              <a:rPr lang="en-US" b="1" dirty="0">
                <a:solidFill>
                  <a:srgbClr val="FF0000"/>
                </a:solidFill>
              </a:rPr>
              <a:t>UNTUNED</a:t>
            </a:r>
          </a:p>
        </p:txBody>
      </p:sp>
    </p:spTree>
    <p:extLst>
      <p:ext uri="{BB962C8B-B14F-4D97-AF65-F5344CB8AC3E}">
        <p14:creationId xmlns:p14="http://schemas.microsoft.com/office/powerpoint/2010/main" val="3162568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CEB8-1BAB-0149-9206-EA01052F7AAC}"/>
              </a:ext>
            </a:extLst>
          </p:cNvPr>
          <p:cNvSpPr>
            <a:spLocks noGrp="1"/>
          </p:cNvSpPr>
          <p:nvPr>
            <p:ph type="title"/>
          </p:nvPr>
        </p:nvSpPr>
        <p:spPr>
          <a:xfrm>
            <a:off x="749010" y="411965"/>
            <a:ext cx="6052051" cy="1097280"/>
          </a:xfrm>
        </p:spPr>
        <p:txBody>
          <a:bodyPr/>
          <a:lstStyle/>
          <a:p>
            <a:r>
              <a:rPr lang="en-US" sz="3200" dirty="0"/>
              <a:t>Milestones (current progress and future plan)</a:t>
            </a:r>
          </a:p>
        </p:txBody>
      </p:sp>
      <p:sp>
        <p:nvSpPr>
          <p:cNvPr id="3" name="Content Placeholder 2">
            <a:extLst>
              <a:ext uri="{FF2B5EF4-FFF2-40B4-BE49-F238E27FC236}">
                <a16:creationId xmlns:a16="http://schemas.microsoft.com/office/drawing/2014/main" id="{7FD9467E-73C4-344A-B215-CAC2E678FD89}"/>
              </a:ext>
            </a:extLst>
          </p:cNvPr>
          <p:cNvSpPr>
            <a:spLocks noGrp="1"/>
          </p:cNvSpPr>
          <p:nvPr>
            <p:ph idx="1"/>
          </p:nvPr>
        </p:nvSpPr>
        <p:spPr>
          <a:xfrm>
            <a:off x="644079" y="1810337"/>
            <a:ext cx="11303082" cy="4521089"/>
          </a:xfrm>
        </p:spPr>
        <p:txBody>
          <a:bodyPr/>
          <a:lstStyle/>
          <a:p>
            <a:r>
              <a:rPr lang="en-US" dirty="0"/>
              <a:t>Oct. – Dec. 2019: </a:t>
            </a:r>
          </a:p>
          <a:p>
            <a:pPr lvl="1"/>
            <a:r>
              <a:rPr lang="en-US" sz="1800" dirty="0"/>
              <a:t>Run initial simulations with SHOC and ZM, report the fidelity of simulated climate with respect to observations</a:t>
            </a:r>
          </a:p>
          <a:p>
            <a:r>
              <a:rPr lang="en-US" dirty="0"/>
              <a:t>Jan. – Mar. 2020: </a:t>
            </a:r>
          </a:p>
          <a:p>
            <a:pPr lvl="1"/>
            <a:r>
              <a:rPr lang="en-US" sz="1800" dirty="0"/>
              <a:t>Determine minimum level of complexity of the model to obtain a workable climate</a:t>
            </a:r>
          </a:p>
          <a:p>
            <a:r>
              <a:rPr lang="en-US" dirty="0"/>
              <a:t>Apr. – Jun. 2020: </a:t>
            </a:r>
          </a:p>
          <a:p>
            <a:pPr lvl="1"/>
            <a:r>
              <a:rPr lang="en-US" sz="1800" dirty="0"/>
              <a:t>Experiment with parameter settings that improve climate </a:t>
            </a:r>
          </a:p>
          <a:p>
            <a:r>
              <a:rPr lang="en-US" sz="2800" dirty="0"/>
              <a:t>Jul. – Sept. 2020: </a:t>
            </a:r>
          </a:p>
          <a:p>
            <a:pPr lvl="1"/>
            <a:r>
              <a:rPr lang="en-US" sz="1800" dirty="0"/>
              <a:t>Introduce any necessary structural improvements to model physics </a:t>
            </a:r>
          </a:p>
          <a:p>
            <a:r>
              <a:rPr lang="en-US" sz="2800" dirty="0"/>
              <a:t>Oct. – Dec. 2020: </a:t>
            </a:r>
          </a:p>
          <a:p>
            <a:pPr lvl="1"/>
            <a:r>
              <a:rPr lang="en-US" sz="1800" dirty="0"/>
              <a:t>Perform parameter sensitivity tests with model, potentially leading to paper </a:t>
            </a:r>
          </a:p>
        </p:txBody>
      </p:sp>
      <p:sp>
        <p:nvSpPr>
          <p:cNvPr id="6" name="TextBox 5">
            <a:extLst>
              <a:ext uri="{FF2B5EF4-FFF2-40B4-BE49-F238E27FC236}">
                <a16:creationId xmlns:a16="http://schemas.microsoft.com/office/drawing/2014/main" id="{26E44A6C-8F36-884F-81F2-4E0C2FB73BF6}"/>
              </a:ext>
            </a:extLst>
          </p:cNvPr>
          <p:cNvSpPr txBox="1"/>
          <p:nvPr/>
        </p:nvSpPr>
        <p:spPr>
          <a:xfrm>
            <a:off x="8872487" y="637439"/>
            <a:ext cx="1167948" cy="646331"/>
          </a:xfrm>
          <a:prstGeom prst="rect">
            <a:avLst/>
          </a:prstGeom>
          <a:noFill/>
        </p:spPr>
        <p:txBody>
          <a:bodyPr wrap="none" rtlCol="0">
            <a:spAutoFit/>
          </a:bodyPr>
          <a:lstStyle/>
          <a:p>
            <a:pPr defTabSz="457200">
              <a:defRPr/>
            </a:pPr>
            <a:r>
              <a:rPr lang="en-US" b="1" dirty="0">
                <a:solidFill>
                  <a:srgbClr val="4F81BD"/>
                </a:solidFill>
                <a:latin typeface="Calibri"/>
              </a:rPr>
              <a:t>Chris </a:t>
            </a:r>
            <a:r>
              <a:rPr lang="en-US" b="1" dirty="0" err="1">
                <a:solidFill>
                  <a:srgbClr val="4F81BD"/>
                </a:solidFill>
                <a:latin typeface="Calibri"/>
              </a:rPr>
              <a:t>Terai</a:t>
            </a:r>
            <a:endParaRPr lang="en-US" b="1" dirty="0">
              <a:solidFill>
                <a:srgbClr val="4F81BD"/>
              </a:solidFill>
              <a:latin typeface="Calibri"/>
            </a:endParaRPr>
          </a:p>
          <a:p>
            <a:pPr defTabSz="457200">
              <a:defRPr/>
            </a:pPr>
            <a:r>
              <a:rPr lang="en-US" b="1" dirty="0">
                <a:solidFill>
                  <a:srgbClr val="4F81BD"/>
                </a:solidFill>
                <a:latin typeface="Calibri"/>
              </a:rPr>
              <a:t>LLLNL</a:t>
            </a:r>
          </a:p>
        </p:txBody>
      </p:sp>
    </p:spTree>
    <p:extLst>
      <p:ext uri="{BB962C8B-B14F-4D97-AF65-F5344CB8AC3E}">
        <p14:creationId xmlns:p14="http://schemas.microsoft.com/office/powerpoint/2010/main" val="246670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610332" y="656217"/>
            <a:ext cx="7638590" cy="606958"/>
          </a:xfrm>
        </p:spPr>
        <p:txBody>
          <a:bodyPr/>
          <a:lstStyle/>
          <a:p>
            <a:pPr>
              <a:spcBef>
                <a:spcPts val="0"/>
              </a:spcBef>
            </a:pPr>
            <a:r>
              <a:rPr lang="en-US" sz="2800" dirty="0">
                <a:solidFill>
                  <a:schemeClr val="tx2"/>
                </a:solidFill>
              </a:rPr>
              <a:t>Enhancing Convection Parameterization for Next Generation E3SM</a:t>
            </a:r>
            <a:endParaRPr lang="en-US" sz="2800" dirty="0">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451503" y="1493679"/>
            <a:ext cx="11654888" cy="2152473"/>
          </a:xfrm>
        </p:spPr>
        <p:txBody>
          <a:bodyPr/>
          <a:lstStyle/>
          <a:p>
            <a:r>
              <a:rPr lang="en-US" sz="2000" dirty="0">
                <a:latin typeface="Arial" panose="020B0604020202020204" pitchFamily="34" charset="0"/>
                <a:cs typeface="Arial" panose="020B0604020202020204" pitchFamily="34" charset="0"/>
              </a:rPr>
              <a:t>Outline of project</a:t>
            </a:r>
          </a:p>
          <a:p>
            <a:pPr lvl="1"/>
            <a:r>
              <a:rPr lang="en-US" sz="1800" dirty="0">
                <a:latin typeface="Arial" panose="020B0604020202020204" pitchFamily="34" charset="0"/>
                <a:ea typeface="Calibri" charset="0"/>
                <a:cs typeface="Arial" panose="020B0604020202020204" pitchFamily="34" charset="0"/>
              </a:rPr>
              <a:t>Improve the simulation of precipitation distribution and statistics by enhancing the representation of convective processes in E3SM</a:t>
            </a:r>
          </a:p>
          <a:p>
            <a:pPr lvl="1"/>
            <a:r>
              <a:rPr lang="en-US" altLang="en-US" sz="1800" dirty="0">
                <a:latin typeface="Arial" panose="020B0604020202020204" pitchFamily="34" charset="0"/>
                <a:cs typeface="Arial" panose="020B0604020202020204" pitchFamily="34" charset="0"/>
              </a:rPr>
              <a:t>Add a stochastic convective parameterization component to the Zhang-McFarlane (ZM) scheme</a:t>
            </a:r>
          </a:p>
          <a:p>
            <a:pPr lvl="1"/>
            <a:r>
              <a:rPr lang="en-US" altLang="en-US" sz="1800" dirty="0">
                <a:latin typeface="Arial" panose="020B0604020202020204" pitchFamily="34" charset="0"/>
                <a:cs typeface="Arial" panose="020B0604020202020204" pitchFamily="34" charset="0"/>
              </a:rPr>
              <a:t>Make current convection scheme scale-aware</a:t>
            </a:r>
          </a:p>
          <a:p>
            <a:pPr lvl="1"/>
            <a:r>
              <a:rPr lang="en-US" altLang="en-US" sz="1800" dirty="0">
                <a:latin typeface="Arial" panose="020B0604020202020204" pitchFamily="34" charset="0"/>
                <a:cs typeface="Arial" panose="020B0604020202020204" pitchFamily="34" charset="0"/>
              </a:rPr>
              <a:t>Add convective microphysics parameterization and couple it with convective dynamics</a:t>
            </a:r>
          </a:p>
          <a:p>
            <a:pPr lvl="1"/>
            <a:endParaRPr lang="en-US" sz="2400" i="1" dirty="0">
              <a:solidFill>
                <a:srgbClr val="FF0000"/>
              </a:solidFill>
              <a:latin typeface="Arial" panose="020B0604020202020204" pitchFamily="34" charset="0"/>
              <a:cs typeface="Arial" panose="020B0604020202020204" pitchFamily="34" charset="0"/>
            </a:endParaRPr>
          </a:p>
          <a:p>
            <a:endParaRPr lang="en-US" sz="1400" dirty="0"/>
          </a:p>
        </p:txBody>
      </p:sp>
      <p:sp>
        <p:nvSpPr>
          <p:cNvPr id="4" name="TextBox 3">
            <a:extLst>
              <a:ext uri="{FF2B5EF4-FFF2-40B4-BE49-F238E27FC236}">
                <a16:creationId xmlns:a16="http://schemas.microsoft.com/office/drawing/2014/main" id="{4DC75A7A-50B0-424D-988C-48661E071071}"/>
              </a:ext>
            </a:extLst>
          </p:cNvPr>
          <p:cNvSpPr txBox="1"/>
          <p:nvPr/>
        </p:nvSpPr>
        <p:spPr>
          <a:xfrm>
            <a:off x="9099326" y="498031"/>
            <a:ext cx="3007065" cy="923330"/>
          </a:xfrm>
          <a:prstGeom prst="rect">
            <a:avLst/>
          </a:prstGeom>
          <a:noFill/>
        </p:spPr>
        <p:txBody>
          <a:bodyPr wrap="square" rtlCol="0">
            <a:spAutoFit/>
          </a:bodyPr>
          <a:lstStyle/>
          <a:p>
            <a:pPr defTabSz="342900">
              <a:defRPr/>
            </a:pPr>
            <a:r>
              <a:rPr lang="en-US" b="1" dirty="0" err="1">
                <a:solidFill>
                  <a:srgbClr val="4F81BD"/>
                </a:solidFill>
                <a:latin typeface="Calibri"/>
              </a:rPr>
              <a:t>Guang</a:t>
            </a:r>
            <a:r>
              <a:rPr lang="en-US" b="1" dirty="0">
                <a:solidFill>
                  <a:srgbClr val="4F81BD"/>
                </a:solidFill>
                <a:latin typeface="Calibri"/>
              </a:rPr>
              <a:t> Zhang</a:t>
            </a:r>
          </a:p>
          <a:p>
            <a:pPr defTabSz="342900">
              <a:defRPr/>
            </a:pPr>
            <a:r>
              <a:rPr lang="en-US" b="1" dirty="0">
                <a:solidFill>
                  <a:srgbClr val="4F81BD"/>
                </a:solidFill>
                <a:latin typeface="Calibri"/>
              </a:rPr>
              <a:t>Scripps Institution of</a:t>
            </a:r>
          </a:p>
          <a:p>
            <a:pPr defTabSz="342900">
              <a:defRPr/>
            </a:pPr>
            <a:r>
              <a:rPr lang="en-US" b="1" dirty="0">
                <a:solidFill>
                  <a:srgbClr val="4F81BD"/>
                </a:solidFill>
                <a:latin typeface="Calibri"/>
              </a:rPr>
              <a:t>Oceanography</a:t>
            </a:r>
          </a:p>
        </p:txBody>
      </p:sp>
      <p:sp>
        <p:nvSpPr>
          <p:cNvPr id="12" name="Content Placeholder 2">
            <a:extLst>
              <a:ext uri="{FF2B5EF4-FFF2-40B4-BE49-F238E27FC236}">
                <a16:creationId xmlns:a16="http://schemas.microsoft.com/office/drawing/2014/main" id="{1D68D65A-E043-244B-BC51-04A2891EF9C5}"/>
              </a:ext>
            </a:extLst>
          </p:cNvPr>
          <p:cNvSpPr txBox="1">
            <a:spLocks/>
          </p:cNvSpPr>
          <p:nvPr/>
        </p:nvSpPr>
        <p:spPr>
          <a:xfrm>
            <a:off x="472052" y="3811183"/>
            <a:ext cx="11547539" cy="1318650"/>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buFont typeface="Arial" panose="020B0604020202020204" pitchFamily="34" charset="0"/>
              <a:buChar char="•"/>
              <a:defRPr/>
            </a:pPr>
            <a:r>
              <a:rPr lang="en-US" sz="2000" dirty="0">
                <a:solidFill>
                  <a:prstClr val="black"/>
                </a:solidFill>
              </a:rPr>
              <a:t>Summary of Accomplishments (March 16, 2019 – Nov. 18, 2019)</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Carried out sensitivity test of stochastic convection scheme in E3SMv1.</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Performed analysis of scale-awareness of ZM scheme using cloud-resolving model data.</a:t>
            </a:r>
          </a:p>
          <a:p>
            <a:pPr lvl="1">
              <a:buClr>
                <a:srgbClr val="4F81BD">
                  <a:lumMod val="75000"/>
                </a:srgbClr>
              </a:buClr>
              <a:defRPr/>
            </a:pPr>
            <a:r>
              <a:rPr lang="en-US" altLang="en-US" sz="1800" dirty="0">
                <a:solidFill>
                  <a:prstClr val="black"/>
                </a:solidFill>
                <a:latin typeface="Arial" panose="020B0604020202020204" pitchFamily="34" charset="0"/>
                <a:cs typeface="Arial" panose="020B0604020202020204" pitchFamily="34" charset="0"/>
              </a:rPr>
              <a:t>Implemented a convective microphysics scheme into E3SMv1</a:t>
            </a:r>
          </a:p>
        </p:txBody>
      </p:sp>
      <p:sp>
        <p:nvSpPr>
          <p:cNvPr id="13" name="Content Placeholder 2">
            <a:extLst>
              <a:ext uri="{FF2B5EF4-FFF2-40B4-BE49-F238E27FC236}">
                <a16:creationId xmlns:a16="http://schemas.microsoft.com/office/drawing/2014/main" id="{7CE51351-343F-714B-B0CA-3C47E9910475}"/>
              </a:ext>
            </a:extLst>
          </p:cNvPr>
          <p:cNvSpPr txBox="1">
            <a:spLocks/>
          </p:cNvSpPr>
          <p:nvPr/>
        </p:nvSpPr>
        <p:spPr>
          <a:xfrm>
            <a:off x="466795" y="5294864"/>
            <a:ext cx="10159868" cy="603440"/>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defRPr/>
            </a:pPr>
            <a:r>
              <a:rPr lang="en-US" sz="2000" dirty="0">
                <a:solidFill>
                  <a:prstClr val="black"/>
                </a:solidFill>
              </a:rPr>
              <a:t>Summary of Issues (difficulties)</a:t>
            </a:r>
          </a:p>
          <a:p>
            <a:pPr lvl="1">
              <a:buClr>
                <a:srgbClr val="4F81BD">
                  <a:lumMod val="75000"/>
                </a:srgbClr>
              </a:buClr>
              <a:defRPr/>
            </a:pPr>
            <a:r>
              <a:rPr lang="en-US" sz="1800" i="1" dirty="0">
                <a:solidFill>
                  <a:srgbClr val="FF0000"/>
                </a:solidFill>
              </a:rPr>
              <a:t>Incorporation of P3 into convective microphysics scheme</a:t>
            </a:r>
          </a:p>
          <a:p>
            <a:pPr>
              <a:buClr>
                <a:srgbClr val="4F81BD">
                  <a:lumMod val="75000"/>
                </a:srgbClr>
              </a:buClr>
              <a:defRPr/>
            </a:pPr>
            <a:endParaRPr lang="en-US" sz="1400" dirty="0">
              <a:solidFill>
                <a:prstClr val="black"/>
              </a:solidFill>
            </a:endParaRPr>
          </a:p>
        </p:txBody>
      </p:sp>
    </p:spTree>
    <p:extLst>
      <p:ext uri="{BB962C8B-B14F-4D97-AF65-F5344CB8AC3E}">
        <p14:creationId xmlns:p14="http://schemas.microsoft.com/office/powerpoint/2010/main" val="2404527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3189973" y="381064"/>
            <a:ext cx="5551682" cy="438581"/>
          </a:xfrm>
        </p:spPr>
        <p:txBody>
          <a:bodyPr/>
          <a:lstStyle/>
          <a:p>
            <a:pPr>
              <a:spcBef>
                <a:spcPts val="0"/>
              </a:spcBef>
            </a:pPr>
            <a:r>
              <a:rPr lang="en-US" sz="3200" dirty="0"/>
              <a:t>Highlight of the Progress</a:t>
            </a:r>
          </a:p>
        </p:txBody>
      </p:sp>
      <p:sp>
        <p:nvSpPr>
          <p:cNvPr id="8" name="TextBox 7">
            <a:extLst>
              <a:ext uri="{FF2B5EF4-FFF2-40B4-BE49-F238E27FC236}">
                <a16:creationId xmlns:a16="http://schemas.microsoft.com/office/drawing/2014/main" id="{BFFF885C-5BF2-BD44-BC51-B49762D5DDC0}"/>
              </a:ext>
            </a:extLst>
          </p:cNvPr>
          <p:cNvSpPr txBox="1"/>
          <p:nvPr/>
        </p:nvSpPr>
        <p:spPr>
          <a:xfrm>
            <a:off x="9221880" y="465544"/>
            <a:ext cx="2404813" cy="923330"/>
          </a:xfrm>
          <a:prstGeom prst="rect">
            <a:avLst/>
          </a:prstGeom>
          <a:noFill/>
        </p:spPr>
        <p:txBody>
          <a:bodyPr wrap="square" rtlCol="0">
            <a:spAutoFit/>
          </a:bodyPr>
          <a:lstStyle/>
          <a:p>
            <a:pPr defTabSz="342900">
              <a:defRPr/>
            </a:pPr>
            <a:r>
              <a:rPr lang="en-US" b="1" dirty="0" err="1">
                <a:solidFill>
                  <a:srgbClr val="4F81BD"/>
                </a:solidFill>
                <a:latin typeface="Calibri"/>
              </a:rPr>
              <a:t>Guang</a:t>
            </a:r>
            <a:r>
              <a:rPr lang="en-US" b="1" dirty="0">
                <a:solidFill>
                  <a:srgbClr val="4F81BD"/>
                </a:solidFill>
                <a:latin typeface="Calibri"/>
              </a:rPr>
              <a:t> Zhang</a:t>
            </a:r>
          </a:p>
          <a:p>
            <a:pPr defTabSz="342900">
              <a:defRPr/>
            </a:pPr>
            <a:r>
              <a:rPr lang="en-US" b="1" dirty="0">
                <a:solidFill>
                  <a:srgbClr val="4F81BD"/>
                </a:solidFill>
                <a:latin typeface="Calibri"/>
              </a:rPr>
              <a:t>Scripps Institution of Oceanography</a:t>
            </a:r>
          </a:p>
        </p:txBody>
      </p:sp>
      <p:sp>
        <p:nvSpPr>
          <p:cNvPr id="10" name="TextBox 9">
            <a:extLst>
              <a:ext uri="{FF2B5EF4-FFF2-40B4-BE49-F238E27FC236}">
                <a16:creationId xmlns:a16="http://schemas.microsoft.com/office/drawing/2014/main" id="{9D570CB6-8781-E44E-84E4-3D11A3FBCEDD}"/>
              </a:ext>
            </a:extLst>
          </p:cNvPr>
          <p:cNvSpPr txBox="1"/>
          <p:nvPr/>
        </p:nvSpPr>
        <p:spPr>
          <a:xfrm>
            <a:off x="877595" y="5329544"/>
            <a:ext cx="4368962" cy="738664"/>
          </a:xfrm>
          <a:prstGeom prst="rect">
            <a:avLst/>
          </a:prstGeom>
          <a:noFill/>
        </p:spPr>
        <p:txBody>
          <a:bodyPr wrap="square" rtlCol="0">
            <a:spAutoFit/>
          </a:bodyPr>
          <a:lstStyle/>
          <a:p>
            <a:pPr defTabSz="342900">
              <a:defRPr/>
            </a:pPr>
            <a:r>
              <a:rPr lang="en-US" sz="1400" dirty="0">
                <a:solidFill>
                  <a:prstClr val="black"/>
                </a:solidFill>
                <a:latin typeface="Arial Narrow" panose="020B0604020202020204" pitchFamily="34" charset="0"/>
                <a:cs typeface="Arial Narrow" panose="020B0604020202020204" pitchFamily="34" charset="0"/>
              </a:rPr>
              <a:t>Fig. 2. </a:t>
            </a:r>
            <a:r>
              <a:rPr lang="en-US" sz="1400" dirty="0">
                <a:solidFill>
                  <a:prstClr val="black"/>
                </a:solidFill>
                <a:latin typeface="Arial" panose="020B0604020202020204" pitchFamily="34" charset="0"/>
                <a:cs typeface="Arial" panose="020B0604020202020204" pitchFamily="34" charset="0"/>
              </a:rPr>
              <a:t>Joint pdf of </a:t>
            </a:r>
            <a:r>
              <a:rPr lang="en-US" altLang="zh-CN" sz="1400" dirty="0">
                <a:latin typeface="Arial" panose="020B0604020202020204" pitchFamily="34" charset="0"/>
                <a:cs typeface="Arial" panose="020B0604020202020204" pitchFamily="34" charset="0"/>
              </a:rPr>
              <a:t>500 </a:t>
            </a:r>
            <a:r>
              <a:rPr lang="en-US" altLang="zh-CN" sz="1400" dirty="0" err="1">
                <a:latin typeface="Arial" panose="020B0604020202020204" pitchFamily="34" charset="0"/>
                <a:cs typeface="Arial" panose="020B0604020202020204" pitchFamily="34" charset="0"/>
              </a:rPr>
              <a:t>hPa</a:t>
            </a:r>
            <a:r>
              <a:rPr lang="en-US" altLang="zh-CN" sz="1400" dirty="0">
                <a:latin typeface="Arial" panose="020B0604020202020204" pitchFamily="34" charset="0"/>
                <a:cs typeface="Arial" panose="020B0604020202020204" pitchFamily="34" charset="0"/>
              </a:rPr>
              <a:t> convective mass flux as functions of </a:t>
            </a:r>
            <a:r>
              <a:rPr lang="en-US" altLang="zh-CN" sz="1400" dirty="0" err="1">
                <a:latin typeface="Arial" panose="020B0604020202020204" pitchFamily="34" charset="0"/>
                <a:cs typeface="Arial" panose="020B0604020202020204" pitchFamily="34" charset="0"/>
              </a:rPr>
              <a:t>dCAPE</a:t>
            </a:r>
            <a:r>
              <a:rPr lang="en-US" altLang="zh-CN" sz="1400" dirty="0">
                <a:latin typeface="Arial" panose="020B0604020202020204" pitchFamily="34" charset="0"/>
                <a:cs typeface="Arial" panose="020B0604020202020204" pitchFamily="34" charset="0"/>
              </a:rPr>
              <a:t> and 500 </a:t>
            </a:r>
            <a:r>
              <a:rPr lang="en-US" altLang="zh-CN" sz="1400" dirty="0" err="1">
                <a:latin typeface="Arial" panose="020B0604020202020204" pitchFamily="34" charset="0"/>
                <a:cs typeface="Arial" panose="020B0604020202020204" pitchFamily="34" charset="0"/>
              </a:rPr>
              <a:t>hPa</a:t>
            </a:r>
            <a:r>
              <a:rPr lang="en-US" altLang="zh-CN" sz="1400" dirty="0">
                <a:latin typeface="Arial" panose="020B0604020202020204" pitchFamily="34" charset="0"/>
                <a:cs typeface="Arial" panose="020B0604020202020204" pitchFamily="34" charset="0"/>
              </a:rPr>
              <a:t> grid-scale vertical velocity (MC3E case). </a:t>
            </a:r>
            <a:r>
              <a:rPr lang="en-US" sz="1400" dirty="0">
                <a:solidFill>
                  <a:prstClr val="black"/>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17E5DA6B-7F8F-F943-B985-91B5AD1CA588}"/>
              </a:ext>
            </a:extLst>
          </p:cNvPr>
          <p:cNvSpPr txBox="1"/>
          <p:nvPr/>
        </p:nvSpPr>
        <p:spPr>
          <a:xfrm>
            <a:off x="5047904" y="1224761"/>
            <a:ext cx="3693751" cy="1384995"/>
          </a:xfrm>
          <a:prstGeom prst="rect">
            <a:avLst/>
          </a:prstGeom>
          <a:noFill/>
        </p:spPr>
        <p:txBody>
          <a:bodyPr wrap="square" rtlCol="0">
            <a:spAutoFit/>
          </a:bodyPr>
          <a:lstStyle/>
          <a:p>
            <a:pPr defTabSz="342900">
              <a:defRPr/>
            </a:pPr>
            <a:r>
              <a:rPr lang="en-US" sz="1400" dirty="0">
                <a:solidFill>
                  <a:prstClr val="black"/>
                </a:solidFill>
                <a:latin typeface="Arial" panose="020B0604020202020204" pitchFamily="34" charset="0"/>
                <a:cs typeface="Arial" panose="020B0604020202020204" pitchFamily="34" charset="0"/>
              </a:rPr>
              <a:t>Fig. 1. </a:t>
            </a:r>
            <a:r>
              <a:rPr lang="en-US" sz="1400" dirty="0">
                <a:latin typeface="Arial" panose="020B0604020202020204" pitchFamily="34" charset="0"/>
                <a:cs typeface="Arial" panose="020B0604020202020204" pitchFamily="34" charset="0"/>
              </a:rPr>
              <a:t>Scatter plots of convective mass flux at 600 mb and </a:t>
            </a:r>
            <a:r>
              <a:rPr lang="en-US" sz="1400" dirty="0" err="1">
                <a:latin typeface="Arial" panose="020B0604020202020204" pitchFamily="34" charset="0"/>
                <a:cs typeface="Arial" panose="020B0604020202020204" pitchFamily="34" charset="0"/>
              </a:rPr>
              <a:t>dCAPE</a:t>
            </a:r>
            <a:r>
              <a:rPr lang="en-US" sz="1400" dirty="0">
                <a:latin typeface="Arial" panose="020B0604020202020204" pitchFamily="34" charset="0"/>
                <a:cs typeface="Arial" panose="020B0604020202020204" pitchFamily="34" charset="0"/>
              </a:rPr>
              <a:t> for different subdomain sizes from TWP-ICE simulation. The blue line is linear regression, with correlation coefficient and slope shown at the top of each plot. </a:t>
            </a:r>
            <a:endParaRPr lang="en-US" sz="1400" dirty="0">
              <a:solidFill>
                <a:prstClr val="black"/>
              </a:solidFill>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CB9583FB-512A-6B4A-9CC2-4826F5711620}"/>
              </a:ext>
            </a:extLst>
          </p:cNvPr>
          <p:cNvSpPr txBox="1"/>
          <p:nvPr/>
        </p:nvSpPr>
        <p:spPr>
          <a:xfrm>
            <a:off x="6322464" y="5150120"/>
            <a:ext cx="5409763" cy="738664"/>
          </a:xfrm>
          <a:prstGeom prst="rect">
            <a:avLst/>
          </a:prstGeom>
          <a:noFill/>
        </p:spPr>
        <p:txBody>
          <a:bodyPr wrap="square" rtlCol="0">
            <a:spAutoFit/>
          </a:bodyPr>
          <a:lstStyle/>
          <a:p>
            <a:pPr defTabSz="342900">
              <a:defRPr/>
            </a:pPr>
            <a:r>
              <a:rPr lang="en-US" sz="1400" dirty="0">
                <a:solidFill>
                  <a:prstClr val="black"/>
                </a:solidFill>
                <a:latin typeface="Arial Narrow" panose="020B0604020202020204" pitchFamily="34" charset="0"/>
                <a:cs typeface="Arial Narrow" panose="020B0604020202020204" pitchFamily="34" charset="0"/>
              </a:rPr>
              <a:t>Fig. 3. Regression slope of convective mass flux at 600 </a:t>
            </a:r>
            <a:r>
              <a:rPr lang="en-US" sz="1400" dirty="0" err="1">
                <a:solidFill>
                  <a:prstClr val="black"/>
                </a:solidFill>
                <a:latin typeface="Arial Narrow" panose="020B0604020202020204" pitchFamily="34" charset="0"/>
                <a:cs typeface="Arial Narrow" panose="020B0604020202020204" pitchFamily="34" charset="0"/>
              </a:rPr>
              <a:t>hPa</a:t>
            </a:r>
            <a:r>
              <a:rPr lang="en-US" sz="1400" dirty="0">
                <a:solidFill>
                  <a:prstClr val="black"/>
                </a:solidFill>
                <a:latin typeface="Arial Narrow" panose="020B0604020202020204" pitchFamily="34" charset="0"/>
                <a:cs typeface="Arial Narrow" panose="020B0604020202020204" pitchFamily="34" charset="0"/>
              </a:rPr>
              <a:t> as functions of </a:t>
            </a:r>
            <a:r>
              <a:rPr lang="en-US" sz="1400" dirty="0" err="1">
                <a:solidFill>
                  <a:prstClr val="black"/>
                </a:solidFill>
                <a:latin typeface="Arial Narrow" panose="020B0604020202020204" pitchFamily="34" charset="0"/>
                <a:cs typeface="Arial Narrow" panose="020B0604020202020204" pitchFamily="34" charset="0"/>
              </a:rPr>
              <a:t>dCAPE</a:t>
            </a:r>
            <a:r>
              <a:rPr lang="en-US" sz="1400" dirty="0">
                <a:solidFill>
                  <a:prstClr val="black"/>
                </a:solidFill>
                <a:latin typeface="Arial Narrow" panose="020B0604020202020204" pitchFamily="34" charset="0"/>
                <a:cs typeface="Arial Narrow" panose="020B0604020202020204" pitchFamily="34" charset="0"/>
              </a:rPr>
              <a:t> at different GCM-equivalent resolutions from CRM simulation of MC3E and TWP-ICE convection for the strongest 25%, 50% and all (100%) convection.</a:t>
            </a:r>
          </a:p>
        </p:txBody>
      </p:sp>
      <p:pic>
        <p:nvPicPr>
          <p:cNvPr id="15" name="图片 4">
            <a:extLst>
              <a:ext uri="{FF2B5EF4-FFF2-40B4-BE49-F238E27FC236}">
                <a16:creationId xmlns:a16="http://schemas.microsoft.com/office/drawing/2014/main" id="{AE83FBEC-B57B-0149-AE38-41F97A64894F}"/>
              </a:ext>
            </a:extLst>
          </p:cNvPr>
          <p:cNvPicPr>
            <a:picLocks noChangeAspect="1"/>
          </p:cNvPicPr>
          <p:nvPr/>
        </p:nvPicPr>
        <p:blipFill>
          <a:blip r:embed="rId2"/>
          <a:srcRect l="5867" t="32907" r="2119" b="27157"/>
          <a:stretch>
            <a:fillRect/>
          </a:stretch>
        </p:blipFill>
        <p:spPr>
          <a:xfrm>
            <a:off x="995531" y="3276145"/>
            <a:ext cx="3929624" cy="1934528"/>
          </a:xfrm>
          <a:prstGeom prst="rect">
            <a:avLst/>
          </a:prstGeom>
        </p:spPr>
      </p:pic>
      <p:pic>
        <p:nvPicPr>
          <p:cNvPr id="16" name="图片 4">
            <a:extLst>
              <a:ext uri="{FF2B5EF4-FFF2-40B4-BE49-F238E27FC236}">
                <a16:creationId xmlns:a16="http://schemas.microsoft.com/office/drawing/2014/main" id="{DA516BF2-5749-D249-83C4-721C2135B8A1}"/>
              </a:ext>
            </a:extLst>
          </p:cNvPr>
          <p:cNvPicPr/>
          <p:nvPr/>
        </p:nvPicPr>
        <p:blipFill rotWithShape="1">
          <a:blip r:embed="rId3"/>
          <a:srcRect l="5243" t="39120" r="2010" b="33642"/>
          <a:stretch/>
        </p:blipFill>
        <p:spPr bwMode="auto">
          <a:xfrm>
            <a:off x="960261" y="1119294"/>
            <a:ext cx="3964894" cy="2097416"/>
          </a:xfrm>
          <a:prstGeom prst="rect">
            <a:avLst/>
          </a:prstGeom>
          <a:ln>
            <a:noFill/>
          </a:ln>
          <a:extLst>
            <a:ext uri="{53640926-AAD7-44D8-BBD7-CCE9431645EC}">
              <a14:shadowObscured xmlns:a14="http://schemas.microsoft.com/office/drawing/2010/main"/>
            </a:ext>
          </a:extLst>
        </p:spPr>
      </p:pic>
      <p:pic>
        <p:nvPicPr>
          <p:cNvPr id="6" name="Picture 5" descr="A close up of a map&#10;&#10;Description automatically generated">
            <a:extLst>
              <a:ext uri="{FF2B5EF4-FFF2-40B4-BE49-F238E27FC236}">
                <a16:creationId xmlns:a16="http://schemas.microsoft.com/office/drawing/2014/main" id="{B1C5AA12-B6D2-DE4A-B1C4-0E88C665BEAA}"/>
              </a:ext>
            </a:extLst>
          </p:cNvPr>
          <p:cNvPicPr>
            <a:picLocks noChangeAspect="1"/>
          </p:cNvPicPr>
          <p:nvPr/>
        </p:nvPicPr>
        <p:blipFill>
          <a:blip r:embed="rId4"/>
          <a:stretch>
            <a:fillRect/>
          </a:stretch>
        </p:blipFill>
        <p:spPr>
          <a:xfrm>
            <a:off x="8747940" y="3120721"/>
            <a:ext cx="2330593" cy="1933933"/>
          </a:xfrm>
          <a:prstGeom prst="rect">
            <a:avLst/>
          </a:prstGeom>
        </p:spPr>
      </p:pic>
      <p:pic>
        <p:nvPicPr>
          <p:cNvPr id="11" name="图片 3">
            <a:extLst>
              <a:ext uri="{FF2B5EF4-FFF2-40B4-BE49-F238E27FC236}">
                <a16:creationId xmlns:a16="http://schemas.microsoft.com/office/drawing/2014/main" id="{5AC280E7-B25F-1D4E-9621-46A1E2D4D5F8}"/>
              </a:ext>
            </a:extLst>
          </p:cNvPr>
          <p:cNvPicPr>
            <a:picLocks noChangeAspect="1"/>
          </p:cNvPicPr>
          <p:nvPr/>
        </p:nvPicPr>
        <p:blipFill rotWithShape="1">
          <a:blip r:embed="rId5"/>
          <a:srcRect l="13023" t="31012" r="27164" b="35431"/>
          <a:stretch/>
        </p:blipFill>
        <p:spPr>
          <a:xfrm>
            <a:off x="6199949" y="3120721"/>
            <a:ext cx="2512048" cy="1933933"/>
          </a:xfrm>
          <a:prstGeom prst="rect">
            <a:avLst/>
          </a:prstGeom>
        </p:spPr>
      </p:pic>
      <p:sp>
        <p:nvSpPr>
          <p:cNvPr id="3" name="TextBox 2">
            <a:extLst>
              <a:ext uri="{FF2B5EF4-FFF2-40B4-BE49-F238E27FC236}">
                <a16:creationId xmlns:a16="http://schemas.microsoft.com/office/drawing/2014/main" id="{376AD054-E867-0C4A-BF10-2F8CEEE1D3D1}"/>
              </a:ext>
            </a:extLst>
          </p:cNvPr>
          <p:cNvSpPr txBox="1"/>
          <p:nvPr/>
        </p:nvSpPr>
        <p:spPr>
          <a:xfrm>
            <a:off x="7166151" y="2772179"/>
            <a:ext cx="734496" cy="369332"/>
          </a:xfrm>
          <a:prstGeom prst="rect">
            <a:avLst/>
          </a:prstGeom>
          <a:noFill/>
        </p:spPr>
        <p:txBody>
          <a:bodyPr wrap="none" rtlCol="0">
            <a:spAutoFit/>
          </a:bodyPr>
          <a:lstStyle/>
          <a:p>
            <a:r>
              <a:rPr lang="en-US" dirty="0"/>
              <a:t>MC3E</a:t>
            </a:r>
          </a:p>
        </p:txBody>
      </p:sp>
      <p:sp>
        <p:nvSpPr>
          <p:cNvPr id="4" name="TextBox 3">
            <a:extLst>
              <a:ext uri="{FF2B5EF4-FFF2-40B4-BE49-F238E27FC236}">
                <a16:creationId xmlns:a16="http://schemas.microsoft.com/office/drawing/2014/main" id="{00C46EDD-4978-1945-8E3D-D4B17432B6D5}"/>
              </a:ext>
            </a:extLst>
          </p:cNvPr>
          <p:cNvSpPr txBox="1"/>
          <p:nvPr/>
        </p:nvSpPr>
        <p:spPr>
          <a:xfrm>
            <a:off x="9446583" y="2689986"/>
            <a:ext cx="977704" cy="369332"/>
          </a:xfrm>
          <a:prstGeom prst="rect">
            <a:avLst/>
          </a:prstGeom>
          <a:noFill/>
        </p:spPr>
        <p:txBody>
          <a:bodyPr wrap="none" rtlCol="0">
            <a:spAutoFit/>
          </a:bodyPr>
          <a:lstStyle/>
          <a:p>
            <a:r>
              <a:rPr lang="en-US" dirty="0"/>
              <a:t>TWP-ICE</a:t>
            </a:r>
          </a:p>
        </p:txBody>
      </p:sp>
    </p:spTree>
    <p:extLst>
      <p:ext uri="{BB962C8B-B14F-4D97-AF65-F5344CB8AC3E}">
        <p14:creationId xmlns:p14="http://schemas.microsoft.com/office/powerpoint/2010/main" val="1997422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CEB8-1BAB-0149-9206-EA01052F7AAC}"/>
              </a:ext>
            </a:extLst>
          </p:cNvPr>
          <p:cNvSpPr>
            <a:spLocks noGrp="1"/>
          </p:cNvSpPr>
          <p:nvPr>
            <p:ph type="title"/>
          </p:nvPr>
        </p:nvSpPr>
        <p:spPr>
          <a:xfrm>
            <a:off x="729147" y="593609"/>
            <a:ext cx="6196309" cy="822960"/>
          </a:xfrm>
        </p:spPr>
        <p:txBody>
          <a:bodyPr/>
          <a:lstStyle/>
          <a:p>
            <a:r>
              <a:rPr lang="en-US" sz="3200" dirty="0"/>
              <a:t>Milestones (past achievements and future plan)</a:t>
            </a:r>
          </a:p>
        </p:txBody>
      </p:sp>
      <p:sp>
        <p:nvSpPr>
          <p:cNvPr id="3" name="Content Placeholder 2">
            <a:extLst>
              <a:ext uri="{FF2B5EF4-FFF2-40B4-BE49-F238E27FC236}">
                <a16:creationId xmlns:a16="http://schemas.microsoft.com/office/drawing/2014/main" id="{7FD9467E-73C4-344A-B215-CAC2E678FD89}"/>
              </a:ext>
            </a:extLst>
          </p:cNvPr>
          <p:cNvSpPr>
            <a:spLocks noGrp="1"/>
          </p:cNvSpPr>
          <p:nvPr>
            <p:ph idx="1"/>
          </p:nvPr>
        </p:nvSpPr>
        <p:spPr>
          <a:xfrm>
            <a:off x="515804" y="1507477"/>
            <a:ext cx="11160391" cy="3843045"/>
          </a:xfrm>
        </p:spPr>
        <p:txBody>
          <a:bodyPr/>
          <a:lstStyle/>
          <a:p>
            <a:r>
              <a:rPr lang="en-US" sz="1800" dirty="0"/>
              <a:t>Apr. – Jun. 2019:</a:t>
            </a:r>
          </a:p>
          <a:p>
            <a:pPr lvl="1" indent="-257175"/>
            <a:r>
              <a:rPr lang="en-US" sz="1800" dirty="0"/>
              <a:t>Began analysis of scale-awareness of ZM scheme using CRM data</a:t>
            </a:r>
          </a:p>
          <a:p>
            <a:r>
              <a:rPr lang="en-US" sz="1800" dirty="0"/>
              <a:t>Jul. - Sept. 2019:</a:t>
            </a:r>
          </a:p>
          <a:p>
            <a:pPr marL="514350" lvl="1"/>
            <a:r>
              <a:rPr lang="en-US" sz="1800" dirty="0"/>
              <a:t>Performed sensitivity tests of stochastic scheme.</a:t>
            </a:r>
          </a:p>
          <a:p>
            <a:r>
              <a:rPr lang="en-US" sz="1800" dirty="0"/>
              <a:t>Oct. – Dec. 2019:</a:t>
            </a:r>
          </a:p>
          <a:p>
            <a:pPr lvl="1" indent="-257175"/>
            <a:r>
              <a:rPr lang="en-US" sz="1800" dirty="0"/>
              <a:t>Write up paper on scale-awareness of </a:t>
            </a:r>
            <a:r>
              <a:rPr lang="en-US" sz="1800" dirty="0" err="1"/>
              <a:t>dCAPE</a:t>
            </a:r>
            <a:r>
              <a:rPr lang="en-US" sz="1800" dirty="0"/>
              <a:t> closure.</a:t>
            </a:r>
          </a:p>
          <a:p>
            <a:r>
              <a:rPr lang="en-US" sz="1800" dirty="0"/>
              <a:t>Jan. –Mar. 2020:</a:t>
            </a:r>
          </a:p>
          <a:p>
            <a:pPr lvl="1"/>
            <a:r>
              <a:rPr lang="en-US" sz="1800" dirty="0"/>
              <a:t>Write up paper on performance of stochastic scheme in E3SM1.</a:t>
            </a:r>
          </a:p>
          <a:p>
            <a:r>
              <a:rPr lang="en-US" sz="1800" dirty="0"/>
              <a:t>Apr. –Jun. 2020:</a:t>
            </a:r>
          </a:p>
          <a:p>
            <a:pPr lvl="1"/>
            <a:r>
              <a:rPr lang="en-US" sz="1800" dirty="0"/>
              <a:t>Develop a scale-aware version of ZM scheme.</a:t>
            </a:r>
          </a:p>
          <a:p>
            <a:r>
              <a:rPr lang="en-US" sz="1800" dirty="0"/>
              <a:t>Jul. –Sept. 2020:</a:t>
            </a:r>
          </a:p>
          <a:p>
            <a:pPr lvl="1"/>
            <a:r>
              <a:rPr lang="en-US" sz="1800" dirty="0"/>
              <a:t>Implement scale-aware ZM scheme into E3SMv1 and test it.</a:t>
            </a:r>
          </a:p>
          <a:p>
            <a:r>
              <a:rPr lang="en-US" sz="1800" dirty="0"/>
              <a:t>Oct. –Dec. 2020:</a:t>
            </a:r>
          </a:p>
          <a:p>
            <a:pPr lvl="1"/>
            <a:r>
              <a:rPr lang="en-US" sz="1800" dirty="0"/>
              <a:t>Test convective microphysics scheme in E3SMv1 and evaluate its performance.</a:t>
            </a:r>
          </a:p>
          <a:p>
            <a:pPr lvl="1"/>
            <a:endParaRPr lang="en-US" sz="3200" dirty="0"/>
          </a:p>
        </p:txBody>
      </p:sp>
      <p:sp>
        <p:nvSpPr>
          <p:cNvPr id="5" name="TextBox 4">
            <a:extLst>
              <a:ext uri="{FF2B5EF4-FFF2-40B4-BE49-F238E27FC236}">
                <a16:creationId xmlns:a16="http://schemas.microsoft.com/office/drawing/2014/main" id="{59875FAF-D1E7-074F-A3A9-0E22A42060FC}"/>
              </a:ext>
            </a:extLst>
          </p:cNvPr>
          <p:cNvSpPr txBox="1"/>
          <p:nvPr/>
        </p:nvSpPr>
        <p:spPr>
          <a:xfrm>
            <a:off x="9362589" y="589590"/>
            <a:ext cx="3527826" cy="830997"/>
          </a:xfrm>
          <a:prstGeom prst="rect">
            <a:avLst/>
          </a:prstGeom>
          <a:noFill/>
        </p:spPr>
        <p:txBody>
          <a:bodyPr wrap="square" rtlCol="0">
            <a:spAutoFit/>
          </a:bodyPr>
          <a:lstStyle/>
          <a:p>
            <a:pPr defTabSz="342900">
              <a:defRPr/>
            </a:pPr>
            <a:r>
              <a:rPr lang="en-US" sz="1600" b="1" dirty="0" err="1">
                <a:solidFill>
                  <a:srgbClr val="4F81BD"/>
                </a:solidFill>
                <a:latin typeface="Calibri"/>
              </a:rPr>
              <a:t>Guang</a:t>
            </a:r>
            <a:r>
              <a:rPr lang="en-US" sz="1600" b="1" dirty="0">
                <a:solidFill>
                  <a:srgbClr val="4F81BD"/>
                </a:solidFill>
                <a:latin typeface="Calibri"/>
              </a:rPr>
              <a:t> Zhang</a:t>
            </a:r>
          </a:p>
          <a:p>
            <a:pPr defTabSz="342900">
              <a:defRPr/>
            </a:pPr>
            <a:r>
              <a:rPr lang="en-US" sz="1600" b="1" dirty="0">
                <a:solidFill>
                  <a:srgbClr val="4F81BD"/>
                </a:solidFill>
                <a:latin typeface="Calibri"/>
              </a:rPr>
              <a:t>Scripps Institution of</a:t>
            </a:r>
          </a:p>
          <a:p>
            <a:pPr defTabSz="342900">
              <a:defRPr/>
            </a:pPr>
            <a:r>
              <a:rPr lang="en-US" sz="1600" b="1" dirty="0">
                <a:solidFill>
                  <a:srgbClr val="4F81BD"/>
                </a:solidFill>
                <a:latin typeface="Calibri"/>
              </a:rPr>
              <a:t>Oceanography</a:t>
            </a:r>
          </a:p>
        </p:txBody>
      </p:sp>
    </p:spTree>
    <p:extLst>
      <p:ext uri="{BB962C8B-B14F-4D97-AF65-F5344CB8AC3E}">
        <p14:creationId xmlns:p14="http://schemas.microsoft.com/office/powerpoint/2010/main" val="1133551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8A8E35-F0DD-E74F-B4F2-2AB3A56BAE2A}"/>
              </a:ext>
            </a:extLst>
          </p:cNvPr>
          <p:cNvSpPr txBox="1"/>
          <p:nvPr/>
        </p:nvSpPr>
        <p:spPr>
          <a:xfrm>
            <a:off x="7350740" y="473874"/>
            <a:ext cx="2498313" cy="646331"/>
          </a:xfrm>
          <a:prstGeom prst="rect">
            <a:avLst/>
          </a:prstGeom>
          <a:noFill/>
        </p:spPr>
        <p:txBody>
          <a:bodyPr wrap="none" rtlCol="0">
            <a:spAutoFit/>
          </a:bodyPr>
          <a:lstStyle/>
          <a:p>
            <a:r>
              <a:rPr lang="en-US" b="1" dirty="0">
                <a:solidFill>
                  <a:schemeClr val="accent1"/>
                </a:solidFill>
              </a:rPr>
              <a:t>Richter, Chen, Moncrieff</a:t>
            </a:r>
          </a:p>
          <a:p>
            <a:r>
              <a:rPr lang="en-US" b="1" dirty="0">
                <a:solidFill>
                  <a:schemeClr val="accent1"/>
                </a:solidFill>
              </a:rPr>
              <a:t>NCAR</a:t>
            </a:r>
          </a:p>
        </p:txBody>
      </p:sp>
      <p:pic>
        <p:nvPicPr>
          <p:cNvPr id="8" name="Picture 7">
            <a:extLst>
              <a:ext uri="{FF2B5EF4-FFF2-40B4-BE49-F238E27FC236}">
                <a16:creationId xmlns:a16="http://schemas.microsoft.com/office/drawing/2014/main" id="{3F2A77D2-5628-254F-93C3-214C2E8BCAEA}"/>
              </a:ext>
            </a:extLst>
          </p:cNvPr>
          <p:cNvPicPr>
            <a:picLocks noChangeAspect="1"/>
          </p:cNvPicPr>
          <p:nvPr/>
        </p:nvPicPr>
        <p:blipFill>
          <a:blip r:embed="rId2"/>
          <a:stretch>
            <a:fillRect/>
          </a:stretch>
        </p:blipFill>
        <p:spPr>
          <a:xfrm>
            <a:off x="1094746" y="1200200"/>
            <a:ext cx="4252585" cy="4775547"/>
          </a:xfrm>
          <a:prstGeom prst="rect">
            <a:avLst/>
          </a:prstGeom>
        </p:spPr>
      </p:pic>
      <p:sp>
        <p:nvSpPr>
          <p:cNvPr id="11" name="Title 1">
            <a:extLst>
              <a:ext uri="{FF2B5EF4-FFF2-40B4-BE49-F238E27FC236}">
                <a16:creationId xmlns:a16="http://schemas.microsoft.com/office/drawing/2014/main" id="{AD14B9BD-4613-3944-A904-976317AB7EB7}"/>
              </a:ext>
            </a:extLst>
          </p:cNvPr>
          <p:cNvSpPr txBox="1">
            <a:spLocks/>
          </p:cNvSpPr>
          <p:nvPr/>
        </p:nvSpPr>
        <p:spPr>
          <a:xfrm>
            <a:off x="635261" y="54503"/>
            <a:ext cx="6194687" cy="742538"/>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spcBef>
                <a:spcPts val="0"/>
              </a:spcBef>
            </a:pPr>
            <a:r>
              <a:rPr lang="en-US" sz="3200" dirty="0">
                <a:latin typeface="Arial" panose="020B0604020202020204" pitchFamily="34" charset="0"/>
                <a:cs typeface="Arial" panose="020B0604020202020204" pitchFamily="34" charset="0"/>
              </a:rPr>
              <a:t>Momentum Transport by GWs</a:t>
            </a:r>
          </a:p>
        </p:txBody>
      </p:sp>
      <p:sp>
        <p:nvSpPr>
          <p:cNvPr id="12" name="TextBox 11">
            <a:extLst>
              <a:ext uri="{FF2B5EF4-FFF2-40B4-BE49-F238E27FC236}">
                <a16:creationId xmlns:a16="http://schemas.microsoft.com/office/drawing/2014/main" id="{01AFF060-F616-4646-80B1-F960B4D2F8D6}"/>
              </a:ext>
            </a:extLst>
          </p:cNvPr>
          <p:cNvSpPr txBox="1"/>
          <p:nvPr/>
        </p:nvSpPr>
        <p:spPr>
          <a:xfrm>
            <a:off x="2510646" y="882253"/>
            <a:ext cx="189186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Improved QBO</a:t>
            </a:r>
          </a:p>
        </p:txBody>
      </p:sp>
      <p:sp>
        <p:nvSpPr>
          <p:cNvPr id="2" name="TextBox 1">
            <a:extLst>
              <a:ext uri="{FF2B5EF4-FFF2-40B4-BE49-F238E27FC236}">
                <a16:creationId xmlns:a16="http://schemas.microsoft.com/office/drawing/2014/main" id="{27BCF938-FEF6-1442-A08D-27BB4A4864E5}"/>
              </a:ext>
            </a:extLst>
          </p:cNvPr>
          <p:cNvSpPr txBox="1"/>
          <p:nvPr/>
        </p:nvSpPr>
        <p:spPr>
          <a:xfrm>
            <a:off x="5905905" y="1863875"/>
            <a:ext cx="4726196" cy="2554545"/>
          </a:xfrm>
          <a:prstGeom prst="rect">
            <a:avLst/>
          </a:prstGeom>
          <a:noFill/>
        </p:spPr>
        <p:txBody>
          <a:bodyPr wrap="square" rtlCol="0">
            <a:spAutoFit/>
          </a:bodyPr>
          <a:lstStyle/>
          <a:p>
            <a:r>
              <a:rPr lang="en-US" sz="2000" b="1" dirty="0"/>
              <a:t>Goal: </a:t>
            </a:r>
            <a:br>
              <a:rPr lang="en-US" sz="2000" b="1" dirty="0"/>
            </a:br>
            <a:r>
              <a:rPr lang="en-US" sz="2000" dirty="0"/>
              <a:t>To improve the representation of the QBO in E3SM</a:t>
            </a:r>
          </a:p>
          <a:p>
            <a:endParaRPr lang="en-US" sz="2000" dirty="0"/>
          </a:p>
          <a:p>
            <a:r>
              <a:rPr lang="en-US" sz="2000" b="1" dirty="0"/>
              <a:t>Progress:  </a:t>
            </a:r>
            <a:br>
              <a:rPr lang="en-US" sz="2000" b="1" dirty="0"/>
            </a:br>
            <a:r>
              <a:rPr lang="en-US" sz="2000" dirty="0"/>
              <a:t>Modified convective GW parameterization and improved the QBO period; Results published in Richter et al. (2019)</a:t>
            </a:r>
          </a:p>
        </p:txBody>
      </p:sp>
      <p:sp>
        <p:nvSpPr>
          <p:cNvPr id="18" name="Content Placeholder 2">
            <a:extLst>
              <a:ext uri="{FF2B5EF4-FFF2-40B4-BE49-F238E27FC236}">
                <a16:creationId xmlns:a16="http://schemas.microsoft.com/office/drawing/2014/main" id="{C793E4DC-A053-F24A-B156-14C03CE4D457}"/>
              </a:ext>
            </a:extLst>
          </p:cNvPr>
          <p:cNvSpPr txBox="1">
            <a:spLocks/>
          </p:cNvSpPr>
          <p:nvPr/>
        </p:nvSpPr>
        <p:spPr>
          <a:xfrm>
            <a:off x="6261564" y="5485255"/>
            <a:ext cx="4252585" cy="442055"/>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i="1" dirty="0">
                <a:solidFill>
                  <a:srgbClr val="002060"/>
                </a:solidFill>
              </a:rPr>
              <a:t>Richter et al. (2019): “Improved Simulation of the QBO in E3SMv1”, JAMES, </a:t>
            </a:r>
          </a:p>
          <a:p>
            <a:pPr algn="r"/>
            <a:endParaRPr lang="en-US" sz="2000" i="1" dirty="0">
              <a:solidFill>
                <a:srgbClr val="002060"/>
              </a:solidFill>
            </a:endParaRPr>
          </a:p>
          <a:p>
            <a:pPr algn="r"/>
            <a:endParaRPr lang="en-US" sz="1800" i="1" dirty="0">
              <a:solidFill>
                <a:srgbClr val="002060"/>
              </a:solidFill>
            </a:endParaRPr>
          </a:p>
        </p:txBody>
      </p:sp>
    </p:spTree>
    <p:extLst>
      <p:ext uri="{BB962C8B-B14F-4D97-AF65-F5344CB8AC3E}">
        <p14:creationId xmlns:p14="http://schemas.microsoft.com/office/powerpoint/2010/main" val="1537670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D14B9BD-4613-3944-A904-976317AB7EB7}"/>
              </a:ext>
            </a:extLst>
          </p:cNvPr>
          <p:cNvSpPr txBox="1">
            <a:spLocks/>
          </p:cNvSpPr>
          <p:nvPr/>
        </p:nvSpPr>
        <p:spPr>
          <a:xfrm>
            <a:off x="1159917" y="351173"/>
            <a:ext cx="5967351" cy="945844"/>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spcBef>
                <a:spcPts val="0"/>
              </a:spcBef>
            </a:pPr>
            <a:r>
              <a:rPr lang="en-US" dirty="0">
                <a:latin typeface="Arial" panose="020B0604020202020204" pitchFamily="34" charset="0"/>
                <a:cs typeface="Arial" panose="020B0604020202020204" pitchFamily="34" charset="0"/>
              </a:rPr>
              <a:t>Momentum Transport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by Convection</a:t>
            </a:r>
          </a:p>
        </p:txBody>
      </p:sp>
      <p:sp>
        <p:nvSpPr>
          <p:cNvPr id="13" name="TextBox 12">
            <a:extLst>
              <a:ext uri="{FF2B5EF4-FFF2-40B4-BE49-F238E27FC236}">
                <a16:creationId xmlns:a16="http://schemas.microsoft.com/office/drawing/2014/main" id="{3E52FC95-92CB-824F-98E2-AD459193BF4A}"/>
              </a:ext>
            </a:extLst>
          </p:cNvPr>
          <p:cNvSpPr txBox="1"/>
          <p:nvPr/>
        </p:nvSpPr>
        <p:spPr>
          <a:xfrm>
            <a:off x="5267061" y="1297017"/>
            <a:ext cx="6545188" cy="286232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Goal: </a:t>
            </a:r>
            <a:r>
              <a:rPr lang="en-US" sz="2000" dirty="0">
                <a:latin typeface="Arial" panose="020B0604020202020204" pitchFamily="34" charset="0"/>
                <a:cs typeface="Arial" panose="020B0604020202020204" pitchFamily="34" charset="0"/>
              </a:rPr>
              <a:t>To represent mesoscale organization in E3SM</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Progress: </a:t>
            </a:r>
            <a:r>
              <a:rPr lang="en-US" sz="2000" dirty="0">
                <a:latin typeface="Arial" panose="020B0604020202020204" pitchFamily="34" charset="0"/>
                <a:cs typeface="Arial" panose="020B0604020202020204" pitchFamily="34" charset="0"/>
              </a:rPr>
              <a:t>Added mesoscale heating profile and testing free parameters; Demonstrated significant improvement of the MJO</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C952CA2-FD60-4544-91B2-0273FFBDD7BF}"/>
              </a:ext>
            </a:extLst>
          </p:cNvPr>
          <p:cNvSpPr txBox="1"/>
          <p:nvPr/>
        </p:nvSpPr>
        <p:spPr>
          <a:xfrm>
            <a:off x="688626" y="1668144"/>
            <a:ext cx="3927275"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Multiscale Coherent Structure Parameterization (MCSP) </a:t>
            </a:r>
          </a:p>
        </p:txBody>
      </p:sp>
      <p:sp>
        <p:nvSpPr>
          <p:cNvPr id="9" name="TextBox 8">
            <a:extLst>
              <a:ext uri="{FF2B5EF4-FFF2-40B4-BE49-F238E27FC236}">
                <a16:creationId xmlns:a16="http://schemas.microsoft.com/office/drawing/2014/main" id="{0381B472-6203-8844-A6A9-8DEF6DBFF199}"/>
              </a:ext>
            </a:extLst>
          </p:cNvPr>
          <p:cNvSpPr txBox="1"/>
          <p:nvPr/>
        </p:nvSpPr>
        <p:spPr>
          <a:xfrm>
            <a:off x="7785455" y="447381"/>
            <a:ext cx="3131242" cy="707886"/>
          </a:xfrm>
          <a:prstGeom prst="rect">
            <a:avLst/>
          </a:prstGeom>
          <a:noFill/>
        </p:spPr>
        <p:txBody>
          <a:bodyPr wrap="none" rtlCol="0">
            <a:spAutoFit/>
          </a:bodyPr>
          <a:lstStyle/>
          <a:p>
            <a:r>
              <a:rPr lang="en-US" sz="2000" b="1" dirty="0">
                <a:solidFill>
                  <a:schemeClr val="accent1"/>
                </a:solidFill>
                <a:latin typeface="Arial" panose="020B0604020202020204" pitchFamily="34" charset="0"/>
                <a:cs typeface="Arial" panose="020B0604020202020204" pitchFamily="34" charset="0"/>
              </a:rPr>
              <a:t>Richter, Chen, Moncrieff</a:t>
            </a:r>
          </a:p>
          <a:p>
            <a:r>
              <a:rPr lang="en-US" sz="2000" b="1" dirty="0">
                <a:solidFill>
                  <a:schemeClr val="accent1"/>
                </a:solidFill>
                <a:latin typeface="Arial" panose="020B0604020202020204" pitchFamily="34" charset="0"/>
                <a:cs typeface="Arial" panose="020B0604020202020204" pitchFamily="34" charset="0"/>
              </a:rPr>
              <a:t>NCAR</a:t>
            </a:r>
          </a:p>
        </p:txBody>
      </p:sp>
      <p:pic>
        <p:nvPicPr>
          <p:cNvPr id="10" name="Picture 4" descr="https://lh3.googleusercontent.com/3nrv9XsM86sm0S9Bf6AJC80Pkh5NCiVoWfA-9d2Ax1cYFr9nXBNip4GFwKSH_F_BRWmXJuFy8Wl4TnY7NTAeBwLxpgGwIfOD2qEXcyA8hhKNeDYbvu3J_pFaM6wisoolMj8_WSCZ">
            <a:extLst>
              <a:ext uri="{FF2B5EF4-FFF2-40B4-BE49-F238E27FC236}">
                <a16:creationId xmlns:a16="http://schemas.microsoft.com/office/drawing/2014/main" id="{C0969D50-CC0E-F948-BAB7-EB36EAF347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12" r="25502" b="55192"/>
          <a:stretch/>
        </p:blipFill>
        <p:spPr bwMode="auto">
          <a:xfrm>
            <a:off x="13101053" y="25298432"/>
            <a:ext cx="5938788" cy="2910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lh3.googleusercontent.com/3nrv9XsM86sm0S9Bf6AJC80Pkh5NCiVoWfA-9d2Ax1cYFr9nXBNip4GFwKSH_F_BRWmXJuFy8Wl4TnY7NTAeBwLxpgGwIfOD2qEXcyA8hhKNeDYbvu3J_pFaM6wisoolMj8_WSCZ">
            <a:extLst>
              <a:ext uri="{FF2B5EF4-FFF2-40B4-BE49-F238E27FC236}">
                <a16:creationId xmlns:a16="http://schemas.microsoft.com/office/drawing/2014/main" id="{A850EE8E-E67F-6A43-9985-14B964B37A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43970" r="72097" b="873"/>
          <a:stretch/>
        </p:blipFill>
        <p:spPr bwMode="auto">
          <a:xfrm>
            <a:off x="18730367" y="25298431"/>
            <a:ext cx="2957585" cy="31326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lh3.googleusercontent.com/3nrv9XsM86sm0S9Bf6AJC80Pkh5NCiVoWfA-9d2Ax1cYFr9nXBNip4GFwKSH_F_BRWmXJuFy8Wl4TnY7NTAeBwLxpgGwIfOD2qEXcyA8hhKNeDYbvu3J_pFaM6wisoolMj8_WSCZ">
            <a:extLst>
              <a:ext uri="{FF2B5EF4-FFF2-40B4-BE49-F238E27FC236}">
                <a16:creationId xmlns:a16="http://schemas.microsoft.com/office/drawing/2014/main" id="{427FA125-7AB9-694D-A3D6-FA10F64DC8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12" r="25502" b="55192"/>
          <a:stretch/>
        </p:blipFill>
        <p:spPr bwMode="auto">
          <a:xfrm>
            <a:off x="13253453" y="25450832"/>
            <a:ext cx="5938788" cy="29105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lh3.googleusercontent.com/3nrv9XsM86sm0S9Bf6AJC80Pkh5NCiVoWfA-9d2Ax1cYFr9nXBNip4GFwKSH_F_BRWmXJuFy8Wl4TnY7NTAeBwLxpgGwIfOD2qEXcyA8hhKNeDYbvu3J_pFaM6wisoolMj8_WSCZ">
            <a:extLst>
              <a:ext uri="{FF2B5EF4-FFF2-40B4-BE49-F238E27FC236}">
                <a16:creationId xmlns:a16="http://schemas.microsoft.com/office/drawing/2014/main" id="{97FE60CF-42F5-474B-86FA-305D1350A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12" r="25502" b="55192"/>
          <a:stretch/>
        </p:blipFill>
        <p:spPr bwMode="auto">
          <a:xfrm>
            <a:off x="1277151" y="2516374"/>
            <a:ext cx="3276115" cy="16055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616EBC-9D82-2946-ADFA-CA28A47FDAF4}"/>
              </a:ext>
            </a:extLst>
          </p:cNvPr>
          <p:cNvSpPr txBox="1"/>
          <p:nvPr/>
        </p:nvSpPr>
        <p:spPr>
          <a:xfrm>
            <a:off x="820040" y="4408625"/>
            <a:ext cx="431560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Added Mesoscale Heating Profile:</a:t>
            </a:r>
          </a:p>
        </p:txBody>
      </p:sp>
      <p:pic>
        <p:nvPicPr>
          <p:cNvPr id="21" name="Picture 2" descr="F:\work\MCSP\plots\MCS_control_v1.MJO.life.cycle.winter.v2.png">
            <a:extLst>
              <a:ext uri="{FF2B5EF4-FFF2-40B4-BE49-F238E27FC236}">
                <a16:creationId xmlns:a16="http://schemas.microsoft.com/office/drawing/2014/main" id="{9682C88B-6059-7241-B29E-9CEFBFE6F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843" y="3516155"/>
            <a:ext cx="2406881" cy="24068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work\MCSP\plots\MCS_01_v1.MJO.life.cycle.winter.v2.png">
            <a:extLst>
              <a:ext uri="{FF2B5EF4-FFF2-40B4-BE49-F238E27FC236}">
                <a16:creationId xmlns:a16="http://schemas.microsoft.com/office/drawing/2014/main" id="{B1EC37D0-AD52-864D-BC34-75295CF1A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3045" y="3533915"/>
            <a:ext cx="2399394" cy="23993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128780E-F879-FF4F-A568-3152380B9346}"/>
              </a:ext>
            </a:extLst>
          </p:cNvPr>
          <p:cNvSpPr txBox="1"/>
          <p:nvPr/>
        </p:nvSpPr>
        <p:spPr>
          <a:xfrm>
            <a:off x="6678922" y="3177601"/>
            <a:ext cx="165942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EAM Control:</a:t>
            </a:r>
          </a:p>
        </p:txBody>
      </p:sp>
      <p:sp>
        <p:nvSpPr>
          <p:cNvPr id="24" name="TextBox 23">
            <a:extLst>
              <a:ext uri="{FF2B5EF4-FFF2-40B4-BE49-F238E27FC236}">
                <a16:creationId xmlns:a16="http://schemas.microsoft.com/office/drawing/2014/main" id="{3FE284EF-1AD4-3640-B4AA-58CBDA9BB8FA}"/>
              </a:ext>
            </a:extLst>
          </p:cNvPr>
          <p:cNvSpPr txBox="1"/>
          <p:nvPr/>
        </p:nvSpPr>
        <p:spPr>
          <a:xfrm>
            <a:off x="8840492" y="3164269"/>
            <a:ext cx="2270814"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EAM with MCSP Q:</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9B29DEB-98B3-7B48-A6E7-AD5A3CB3B469}"/>
                  </a:ext>
                </a:extLst>
              </p:cNvPr>
              <p:cNvSpPr txBox="1"/>
              <p:nvPr/>
            </p:nvSpPr>
            <p:spPr>
              <a:xfrm>
                <a:off x="982887" y="5095400"/>
                <a:ext cx="3989910" cy="5925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𝑚</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𝑍𝑀𝐷𝑇</m:t>
                          </m:r>
                        </m:sub>
                      </m:sSub>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𝜋</m:t>
                          </m:r>
                        </m:num>
                        <m:den>
                          <m:r>
                            <a:rPr lang="en-US" sz="2000" i="1">
                              <a:latin typeface="Cambria Math" panose="02040503050406030204" pitchFamily="18" charset="0"/>
                            </a:rPr>
                            <m:t>2</m:t>
                          </m:r>
                        </m:den>
                      </m:f>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𝑄𝑡𝑜𝑝</m:t>
                                  </m:r>
                                </m:sub>
                              </m:sSub>
                              <m:r>
                                <a:rPr lang="en-US" sz="2000" i="1">
                                  <a:latin typeface="Cambria Math" panose="02040503050406030204" pitchFamily="18" charset="0"/>
                                </a:rPr>
                                <m:t>−400</m:t>
                              </m:r>
                            </m:num>
                            <m:den>
                              <m:r>
                                <a:rPr lang="en-US" sz="2000" i="1">
                                  <a:latin typeface="Cambria Math" panose="02040503050406030204" pitchFamily="18" charset="0"/>
                                </a:rPr>
                                <m:t>300</m:t>
                              </m:r>
                            </m:den>
                          </m:f>
                        </m:e>
                      </m:d>
                    </m:oMath>
                  </m:oMathPara>
                </a14:m>
                <a:endParaRPr lang="en-US" sz="2000" dirty="0">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99B29DEB-98B3-7B48-A6E7-AD5A3CB3B469}"/>
                  </a:ext>
                </a:extLst>
              </p:cNvPr>
              <p:cNvSpPr txBox="1">
                <a:spLocks noRot="1" noChangeAspect="1" noMove="1" noResize="1" noEditPoints="1" noAdjustHandles="1" noChangeArrowheads="1" noChangeShapeType="1" noTextEdit="1"/>
              </p:cNvSpPr>
              <p:nvPr/>
            </p:nvSpPr>
            <p:spPr>
              <a:xfrm>
                <a:off x="982887" y="5095400"/>
                <a:ext cx="3989910" cy="592535"/>
              </a:xfrm>
              <a:prstGeom prst="rect">
                <a:avLst/>
              </a:prstGeom>
              <a:blipFill>
                <a:blip r:embed="rId5"/>
                <a:stretch>
                  <a:fillRect t="-2083" b="-10417"/>
                </a:stretch>
              </a:blipFill>
            </p:spPr>
            <p:txBody>
              <a:bodyPr/>
              <a:lstStyle/>
              <a:p>
                <a:r>
                  <a:rPr lang="en-US">
                    <a:noFill/>
                  </a:rPr>
                  <a:t> </a:t>
                </a:r>
              </a:p>
            </p:txBody>
          </p:sp>
        </mc:Fallback>
      </mc:AlternateContent>
    </p:spTree>
    <p:extLst>
      <p:ext uri="{BB962C8B-B14F-4D97-AF65-F5344CB8AC3E}">
        <p14:creationId xmlns:p14="http://schemas.microsoft.com/office/powerpoint/2010/main" val="2925522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823" y="829702"/>
            <a:ext cx="12067082" cy="5110789"/>
          </a:xfrm>
        </p:spPr>
        <p:txBody>
          <a:bodyPr/>
          <a:lstStyle/>
          <a:p>
            <a:pPr marL="457200" lvl="1" indent="0">
              <a:buNone/>
            </a:pPr>
            <a:endParaRPr lang="en-US" sz="2400" dirty="0"/>
          </a:p>
          <a:p>
            <a:r>
              <a:rPr lang="en-US" sz="2800" b="1" dirty="0"/>
              <a:t>EPIC 4: Momentum Transport by Convection and GWs (</a:t>
            </a:r>
            <a:r>
              <a:rPr lang="en-US" sz="2800" b="1" dirty="0" err="1"/>
              <a:t>Yaga</a:t>
            </a:r>
            <a:r>
              <a:rPr lang="en-US" sz="2800" b="1" dirty="0"/>
              <a:t> Richter)</a:t>
            </a:r>
            <a:endParaRPr lang="en-US" sz="2400" dirty="0"/>
          </a:p>
          <a:p>
            <a:pPr lvl="1"/>
            <a:r>
              <a:rPr lang="en-US" sz="2400" dirty="0"/>
              <a:t>Jan – Mar 2020: </a:t>
            </a:r>
          </a:p>
          <a:p>
            <a:pPr lvl="2"/>
            <a:r>
              <a:rPr lang="en-US" sz="2000" dirty="0"/>
              <a:t>Implement wind shear dependent trigger into the MCSP;</a:t>
            </a:r>
          </a:p>
          <a:p>
            <a:pPr lvl="2"/>
            <a:r>
              <a:rPr lang="en-US" sz="2000" dirty="0"/>
              <a:t>Test various combinations of tunable parameters and examine effects on simulation of precipitation, MJO, and Kelvin waves</a:t>
            </a:r>
          </a:p>
          <a:p>
            <a:pPr lvl="1"/>
            <a:r>
              <a:rPr lang="en-US" sz="2400" dirty="0"/>
              <a:t>Apr – Jun 2020:  </a:t>
            </a:r>
          </a:p>
          <a:p>
            <a:pPr lvl="2"/>
            <a:r>
              <a:rPr lang="en-US" sz="2000" dirty="0"/>
              <a:t>Run single column and nudged simulations with E3SM and compare Convective/Mesoscale Momentum Transport against WRF simulations</a:t>
            </a:r>
          </a:p>
          <a:p>
            <a:pPr lvl="1"/>
            <a:r>
              <a:rPr lang="en-US" sz="2400" dirty="0"/>
              <a:t>Jul – Sep 2020:   </a:t>
            </a:r>
          </a:p>
          <a:p>
            <a:pPr lvl="2"/>
            <a:r>
              <a:rPr lang="en-US" sz="2000" dirty="0"/>
              <a:t>Write up findings for publications</a:t>
            </a:r>
          </a:p>
          <a:p>
            <a:pPr lvl="1"/>
            <a:r>
              <a:rPr lang="en-US" sz="2400" dirty="0"/>
              <a:t>Oct – June. 2020: </a:t>
            </a:r>
          </a:p>
          <a:p>
            <a:pPr lvl="2"/>
            <a:r>
              <a:rPr lang="en-US" sz="2000" dirty="0"/>
              <a:t>Work with MCSP parameterization and other changes to convection in E3SM</a:t>
            </a:r>
          </a:p>
          <a:p>
            <a:pPr lvl="1"/>
            <a:endParaRPr lang="en-US" sz="2400" dirty="0"/>
          </a:p>
        </p:txBody>
      </p:sp>
      <p:sp>
        <p:nvSpPr>
          <p:cNvPr id="10" name="Title 1">
            <a:extLst>
              <a:ext uri="{FF2B5EF4-FFF2-40B4-BE49-F238E27FC236}">
                <a16:creationId xmlns:a16="http://schemas.microsoft.com/office/drawing/2014/main" id="{BB89E445-7E78-4A44-BCE2-BD8797BC37EF}"/>
              </a:ext>
            </a:extLst>
          </p:cNvPr>
          <p:cNvSpPr>
            <a:spLocks noGrp="1"/>
          </p:cNvSpPr>
          <p:nvPr>
            <p:ph type="title"/>
          </p:nvPr>
        </p:nvSpPr>
        <p:spPr>
          <a:xfrm>
            <a:off x="-299806" y="358369"/>
            <a:ext cx="7561079" cy="559140"/>
          </a:xfrm>
        </p:spPr>
        <p:txBody>
          <a:bodyPr/>
          <a:lstStyle/>
          <a:p>
            <a:pPr algn="ctr"/>
            <a:r>
              <a:rPr lang="en-US" sz="3200" dirty="0"/>
              <a:t>Roadmaps for Jan-Dec 2020</a:t>
            </a:r>
          </a:p>
        </p:txBody>
      </p:sp>
    </p:spTree>
    <p:extLst>
      <p:ext uri="{BB962C8B-B14F-4D97-AF65-F5344CB8AC3E}">
        <p14:creationId xmlns:p14="http://schemas.microsoft.com/office/powerpoint/2010/main" val="2319428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1900"/>
            <a:ext cx="8229600" cy="559140"/>
          </a:xfrm>
        </p:spPr>
        <p:txBody>
          <a:bodyPr/>
          <a:lstStyle/>
          <a:p>
            <a:pPr algn="ctr"/>
            <a:r>
              <a:rPr lang="en-US" sz="3200" dirty="0"/>
              <a:t>NGD-Atmospheric Physics Breakout</a:t>
            </a:r>
          </a:p>
        </p:txBody>
      </p:sp>
      <p:sp>
        <p:nvSpPr>
          <p:cNvPr id="3" name="Content Placeholder 2"/>
          <p:cNvSpPr>
            <a:spLocks noGrp="1"/>
          </p:cNvSpPr>
          <p:nvPr>
            <p:ph idx="1"/>
          </p:nvPr>
        </p:nvSpPr>
        <p:spPr>
          <a:xfrm>
            <a:off x="871537" y="1173644"/>
            <a:ext cx="10844213" cy="5110789"/>
          </a:xfrm>
        </p:spPr>
        <p:txBody>
          <a:bodyPr/>
          <a:lstStyle/>
          <a:p>
            <a:r>
              <a:rPr lang="en-US" b="1" dirty="0"/>
              <a:t>General group business </a:t>
            </a:r>
          </a:p>
          <a:p>
            <a:pPr lvl="1"/>
            <a:r>
              <a:rPr lang="en-US" dirty="0"/>
              <a:t>E3SM confluence page is a place to manage the project and document project related information</a:t>
            </a:r>
          </a:p>
          <a:p>
            <a:pPr lvl="1"/>
            <a:r>
              <a:rPr lang="en-US" dirty="0"/>
              <a:t>Monthly telecon</a:t>
            </a:r>
          </a:p>
          <a:p>
            <a:pPr lvl="1"/>
            <a:r>
              <a:rPr lang="en-US" dirty="0"/>
              <a:t>NGD-Atmosphere mailing list (</a:t>
            </a:r>
            <a:r>
              <a:rPr lang="en-US" b="1" i="1" dirty="0">
                <a:solidFill>
                  <a:srgbClr val="C00000"/>
                </a:solidFill>
              </a:rPr>
              <a:t>send me an email if you want to join</a:t>
            </a:r>
            <a:r>
              <a:rPr lang="en-US" dirty="0"/>
              <a:t>)</a:t>
            </a:r>
          </a:p>
          <a:p>
            <a:pPr lvl="1"/>
            <a:r>
              <a:rPr lang="en-US" dirty="0"/>
              <a:t>Computing resource request</a:t>
            </a:r>
          </a:p>
          <a:p>
            <a:pPr lvl="1"/>
            <a:r>
              <a:rPr lang="en-US" dirty="0"/>
              <a:t>New Staff: Chris Teri (0.5 FTE) for model integration and evaluation (currently evaluating SHOC+ZM)</a:t>
            </a:r>
          </a:p>
          <a:p>
            <a:r>
              <a:rPr lang="en-US" b="1" dirty="0"/>
              <a:t>Progress updates </a:t>
            </a:r>
            <a:r>
              <a:rPr lang="en-US" dirty="0"/>
              <a:t>(All task leaders)</a:t>
            </a:r>
          </a:p>
          <a:p>
            <a:r>
              <a:rPr lang="en-US" b="1" dirty="0"/>
              <a:t>General Discussion (</a:t>
            </a:r>
            <a:r>
              <a:rPr lang="en-US" sz="1800" dirty="0"/>
              <a:t>will continue the discussion at today’s evening session at 7:30pm</a:t>
            </a:r>
            <a:r>
              <a:rPr lang="en-US" b="1" dirty="0"/>
              <a:t>)</a:t>
            </a:r>
          </a:p>
          <a:p>
            <a:pPr lvl="1"/>
            <a:r>
              <a:rPr lang="en-US" dirty="0"/>
              <a:t>Coordination</a:t>
            </a:r>
          </a:p>
          <a:p>
            <a:pPr lvl="2"/>
            <a:r>
              <a:rPr lang="en-US" dirty="0"/>
              <a:t>Tuesday evening breakout report (Philip Cameron-Smith)</a:t>
            </a:r>
          </a:p>
          <a:p>
            <a:pPr lvl="1"/>
            <a:r>
              <a:rPr lang="en-US" dirty="0"/>
              <a:t>Roadmaps/Timelines</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812746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516651" y="611494"/>
            <a:ext cx="8942142" cy="606958"/>
          </a:xfrm>
        </p:spPr>
        <p:txBody>
          <a:bodyPr/>
          <a:lstStyle/>
          <a:p>
            <a:pPr>
              <a:spcBef>
                <a:spcPts val="0"/>
              </a:spcBef>
            </a:pPr>
            <a:r>
              <a:rPr lang="en-US" sz="2800" dirty="0">
                <a:solidFill>
                  <a:srgbClr val="FF0000"/>
                </a:solidFill>
              </a:rPr>
              <a:t>E3SM Atmosphere Model tuning and evaluation </a:t>
            </a:r>
            <a:br>
              <a:rPr lang="en-US" sz="2800" dirty="0">
                <a:solidFill>
                  <a:srgbClr val="FF0000"/>
                </a:solidFill>
              </a:rPr>
            </a:b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483338" y="967344"/>
            <a:ext cx="9859875" cy="2143716"/>
          </a:xfrm>
        </p:spPr>
        <p:txBody>
          <a:bodyPr/>
          <a:lstStyle/>
          <a:p>
            <a:pPr>
              <a:buFont typeface="Wingdings" panose="05000000000000000000" pitchFamily="2" charset="2"/>
              <a:buChar char="Ø"/>
            </a:pPr>
            <a:r>
              <a:rPr lang="en-US" sz="1800" b="1" dirty="0">
                <a:solidFill>
                  <a:srgbClr val="0000FF"/>
                </a:solidFill>
              </a:rPr>
              <a:t> Outline of project</a:t>
            </a:r>
          </a:p>
          <a:p>
            <a:pPr marL="0" indent="0">
              <a:buNone/>
            </a:pPr>
            <a:r>
              <a:rPr lang="en-US" sz="1800" dirty="0">
                <a:latin typeface="Arial" panose="020B0604020202020204" pitchFamily="34" charset="0"/>
                <a:cs typeface="Arial" panose="020B0604020202020204" pitchFamily="34" charset="0"/>
              </a:rPr>
              <a:t>Using various methodologies (e.g. simulator, PPE) and metrics to better understand model behaviors and physics and to help model evaluation and tuning at both global and process level.</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Design and conduct new short PPE simulations.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Maintain and update the satellite simulator package (COSP) in E3SM.</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Develop new metrics and perform analysis for assessment of deep convection and other schemes.</a:t>
            </a:r>
          </a:p>
          <a:p>
            <a:pPr marL="457200" lvl="1" indent="0">
              <a:buNone/>
            </a:pPr>
            <a:endParaRPr lang="en-US" sz="2400" i="1" dirty="0">
              <a:solidFill>
                <a:srgbClr val="FF0000"/>
              </a:solidFill>
            </a:endParaRPr>
          </a:p>
          <a:p>
            <a:endParaRPr lang="en-US" sz="1400" dirty="0"/>
          </a:p>
        </p:txBody>
      </p:sp>
      <p:sp>
        <p:nvSpPr>
          <p:cNvPr id="4" name="TextBox 3">
            <a:extLst>
              <a:ext uri="{FF2B5EF4-FFF2-40B4-BE49-F238E27FC236}">
                <a16:creationId xmlns:a16="http://schemas.microsoft.com/office/drawing/2014/main" id="{4DC75A7A-50B0-424D-988C-48661E071071}"/>
              </a:ext>
            </a:extLst>
          </p:cNvPr>
          <p:cNvSpPr txBox="1"/>
          <p:nvPr/>
        </p:nvSpPr>
        <p:spPr>
          <a:xfrm>
            <a:off x="9707019" y="277150"/>
            <a:ext cx="1879456" cy="830997"/>
          </a:xfrm>
          <a:prstGeom prst="rect">
            <a:avLst/>
          </a:prstGeom>
          <a:noFill/>
        </p:spPr>
        <p:txBody>
          <a:bodyPr wrap="square" rtlCol="0">
            <a:spAutoFit/>
          </a:bodyPr>
          <a:lstStyle/>
          <a:p>
            <a:pPr defTabSz="342900">
              <a:defRPr/>
            </a:pPr>
            <a:r>
              <a:rPr lang="en-US" sz="1600" b="1" dirty="0">
                <a:solidFill>
                  <a:srgbClr val="4F81BD"/>
                </a:solidFill>
                <a:latin typeface="Calibri"/>
              </a:rPr>
              <a:t>Yun Qian</a:t>
            </a:r>
          </a:p>
          <a:p>
            <a:pPr defTabSz="342900">
              <a:defRPr/>
            </a:pPr>
            <a:r>
              <a:rPr lang="en-US" sz="1600" b="1" dirty="0">
                <a:solidFill>
                  <a:srgbClr val="4F81BD"/>
                </a:solidFill>
                <a:latin typeface="Calibri"/>
              </a:rPr>
              <a:t>Yuying Zhang</a:t>
            </a:r>
          </a:p>
          <a:p>
            <a:pPr defTabSz="342900">
              <a:defRPr/>
            </a:pPr>
            <a:r>
              <a:rPr lang="en-US" sz="1600" b="1" dirty="0">
                <a:solidFill>
                  <a:srgbClr val="4F81BD"/>
                </a:solidFill>
                <a:latin typeface="Calibri"/>
              </a:rPr>
              <a:t>Shaocheng Xie</a:t>
            </a:r>
          </a:p>
        </p:txBody>
      </p:sp>
      <p:sp>
        <p:nvSpPr>
          <p:cNvPr id="12" name="Content Placeholder 2">
            <a:extLst>
              <a:ext uri="{FF2B5EF4-FFF2-40B4-BE49-F238E27FC236}">
                <a16:creationId xmlns:a16="http://schemas.microsoft.com/office/drawing/2014/main" id="{1D68D65A-E043-244B-BC51-04A2891EF9C5}"/>
              </a:ext>
            </a:extLst>
          </p:cNvPr>
          <p:cNvSpPr txBox="1">
            <a:spLocks/>
          </p:cNvSpPr>
          <p:nvPr/>
        </p:nvSpPr>
        <p:spPr>
          <a:xfrm>
            <a:off x="385193" y="3180280"/>
            <a:ext cx="8536567" cy="1212933"/>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buFont typeface="Wingdings" panose="05000000000000000000" pitchFamily="2" charset="2"/>
              <a:buChar char="Ø"/>
              <a:defRPr/>
            </a:pPr>
            <a:r>
              <a:rPr lang="en-US" sz="1800" b="1" dirty="0">
                <a:solidFill>
                  <a:srgbClr val="0000FF"/>
                </a:solidFill>
              </a:rPr>
              <a:t>Summary of Accomplishments (April 1, 2019 - Nov. 15, 2019)</a:t>
            </a:r>
          </a:p>
        </p:txBody>
      </p:sp>
      <p:sp>
        <p:nvSpPr>
          <p:cNvPr id="13" name="Content Placeholder 2">
            <a:extLst>
              <a:ext uri="{FF2B5EF4-FFF2-40B4-BE49-F238E27FC236}">
                <a16:creationId xmlns:a16="http://schemas.microsoft.com/office/drawing/2014/main" id="{7CE51351-343F-714B-B0CA-3C47E9910475}"/>
              </a:ext>
            </a:extLst>
          </p:cNvPr>
          <p:cNvSpPr txBox="1">
            <a:spLocks/>
          </p:cNvSpPr>
          <p:nvPr/>
        </p:nvSpPr>
        <p:spPr>
          <a:xfrm>
            <a:off x="516651" y="5310019"/>
            <a:ext cx="9373847" cy="603440"/>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buFont typeface="Wingdings" panose="05000000000000000000" pitchFamily="2" charset="2"/>
              <a:buChar char="Ø"/>
              <a:defRPr/>
            </a:pPr>
            <a:r>
              <a:rPr lang="en-US" sz="1800" b="1" dirty="0">
                <a:solidFill>
                  <a:srgbClr val="0000FF"/>
                </a:solidFill>
              </a:rPr>
              <a:t>Summary of Issues (difficulties)</a:t>
            </a:r>
          </a:p>
          <a:p>
            <a:pPr lvl="1">
              <a:buClr>
                <a:srgbClr val="4F81BD">
                  <a:lumMod val="75000"/>
                </a:srgbClr>
              </a:buClr>
              <a:defRPr/>
            </a:pPr>
            <a:r>
              <a:rPr lang="en-US" sz="1800" dirty="0"/>
              <a:t>MODIS simulator not working appropriately in inline COSPv2</a:t>
            </a:r>
          </a:p>
          <a:p>
            <a:pPr lvl="1">
              <a:buClr>
                <a:srgbClr val="4F81BD">
                  <a:lumMod val="75000"/>
                </a:srgbClr>
              </a:buClr>
              <a:defRPr/>
            </a:pPr>
            <a:endParaRPr lang="en-US" sz="1400" dirty="0">
              <a:solidFill>
                <a:prstClr val="black"/>
              </a:solidFill>
            </a:endParaRPr>
          </a:p>
        </p:txBody>
      </p:sp>
      <p:sp>
        <p:nvSpPr>
          <p:cNvPr id="5" name="Rectangle 4">
            <a:extLst>
              <a:ext uri="{FF2B5EF4-FFF2-40B4-BE49-F238E27FC236}">
                <a16:creationId xmlns:a16="http://schemas.microsoft.com/office/drawing/2014/main" id="{CD0E59A9-8AA1-4951-B0A5-C87303DF153D}"/>
              </a:ext>
            </a:extLst>
          </p:cNvPr>
          <p:cNvSpPr/>
          <p:nvPr/>
        </p:nvSpPr>
        <p:spPr>
          <a:xfrm>
            <a:off x="385193" y="3480775"/>
            <a:ext cx="10118695" cy="1484958"/>
          </a:xfrm>
          <a:prstGeom prst="rect">
            <a:avLst/>
          </a:prstGeom>
        </p:spPr>
        <p:txBody>
          <a:bodyPr wrap="square">
            <a:spAutoFit/>
          </a:bodyPr>
          <a:lstStyle/>
          <a:p>
            <a:pPr marL="285750" indent="-285750">
              <a:lnSpc>
                <a:spcPts val="2200"/>
              </a:lnSpc>
              <a:buFont typeface="Arial" panose="020B0604020202020204" pitchFamily="34" charset="0"/>
              <a:buChar char="•"/>
            </a:pPr>
            <a:r>
              <a:rPr lang="en-US" dirty="0">
                <a:latin typeface="Arial" panose="020B0604020202020204" pitchFamily="34" charset="0"/>
                <a:cs typeface="Arial" panose="020B0604020202020204" pitchFamily="34" charset="0"/>
              </a:rPr>
              <a:t>Upgraded COSP in E3SM to version 2 (COSPv2)</a:t>
            </a:r>
          </a:p>
          <a:p>
            <a:pPr marL="285750" indent="-285750">
              <a:lnSpc>
                <a:spcPts val="2200"/>
              </a:lnSpc>
              <a:buFont typeface="Arial" panose="020B0604020202020204" pitchFamily="34" charset="0"/>
              <a:buChar char="•"/>
            </a:pPr>
            <a:r>
              <a:rPr lang="en-US" dirty="0">
                <a:latin typeface="Arial" panose="020B0604020202020204" pitchFamily="34" charset="0"/>
                <a:cs typeface="Arial" panose="020B0604020202020204" pitchFamily="34" charset="0"/>
              </a:rPr>
              <a:t>Contributed E3SM papers (Published lead author on cloud evaluation with COSP, contributed the high-res coupled paper, etc.)</a:t>
            </a:r>
          </a:p>
          <a:p>
            <a:pPr marL="285750" indent="-285750">
              <a:lnSpc>
                <a:spcPts val="2200"/>
              </a:lnSpc>
              <a:buFont typeface="Arial" panose="020B0604020202020204" pitchFamily="34" charset="0"/>
              <a:buChar char="•"/>
            </a:pPr>
            <a:r>
              <a:rPr lang="en-US" dirty="0">
                <a:latin typeface="Arial" panose="020B0604020202020204" pitchFamily="34" charset="0"/>
                <a:cs typeface="Arial" panose="020B0604020202020204" pitchFamily="34" charset="0"/>
              </a:rPr>
              <a:t>Analyzed parametric sensitivity of clouds over different regions and cloud regimes to better understand the EAM model physics and behavior at process level.</a:t>
            </a:r>
          </a:p>
        </p:txBody>
      </p:sp>
    </p:spTree>
    <p:extLst>
      <p:ext uri="{BB962C8B-B14F-4D97-AF65-F5344CB8AC3E}">
        <p14:creationId xmlns:p14="http://schemas.microsoft.com/office/powerpoint/2010/main" val="1454437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3EF3-7A8C-46F0-B85E-8BCB207FE0E9}"/>
              </a:ext>
            </a:extLst>
          </p:cNvPr>
          <p:cNvSpPr>
            <a:spLocks noGrp="1"/>
          </p:cNvSpPr>
          <p:nvPr>
            <p:ph type="title"/>
          </p:nvPr>
        </p:nvSpPr>
        <p:spPr>
          <a:xfrm>
            <a:off x="527499" y="-112450"/>
            <a:ext cx="6328943" cy="867012"/>
          </a:xfrm>
        </p:spPr>
        <p:txBody>
          <a:bodyPr/>
          <a:lstStyle/>
          <a:p>
            <a:r>
              <a:rPr lang="en-US" dirty="0"/>
              <a:t>Progress</a:t>
            </a:r>
          </a:p>
        </p:txBody>
      </p:sp>
      <p:grpSp>
        <p:nvGrpSpPr>
          <p:cNvPr id="3" name="Group 2">
            <a:extLst>
              <a:ext uri="{FF2B5EF4-FFF2-40B4-BE49-F238E27FC236}">
                <a16:creationId xmlns:a16="http://schemas.microsoft.com/office/drawing/2014/main" id="{7C22479C-262F-7D40-A05F-36833FAA674B}"/>
              </a:ext>
            </a:extLst>
          </p:cNvPr>
          <p:cNvGrpSpPr/>
          <p:nvPr/>
        </p:nvGrpSpPr>
        <p:grpSpPr>
          <a:xfrm>
            <a:off x="1041328" y="866495"/>
            <a:ext cx="4555144" cy="5125010"/>
            <a:chOff x="2103857" y="997553"/>
            <a:chExt cx="3834740" cy="5125010"/>
          </a:xfrm>
        </p:grpSpPr>
        <p:pic>
          <p:nvPicPr>
            <p:cNvPr id="4" name="Picture 3" descr="A screenshot of a cell phone&#10;&#10;Description automatically generated">
              <a:extLst>
                <a:ext uri="{FF2B5EF4-FFF2-40B4-BE49-F238E27FC236}">
                  <a16:creationId xmlns:a16="http://schemas.microsoft.com/office/drawing/2014/main" id="{A64C2F5F-75F9-4F65-B100-33B40E573DC0}"/>
                </a:ext>
              </a:extLst>
            </p:cNvPr>
            <p:cNvPicPr>
              <a:picLocks noChangeAspect="1"/>
            </p:cNvPicPr>
            <p:nvPr/>
          </p:nvPicPr>
          <p:blipFill>
            <a:blip r:embed="rId3"/>
            <a:stretch>
              <a:fillRect/>
            </a:stretch>
          </p:blipFill>
          <p:spPr>
            <a:xfrm>
              <a:off x="2205458" y="1883178"/>
              <a:ext cx="3733139" cy="2804438"/>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9A114DE1-A837-4B56-A209-FA0B74E45E1C}"/>
                </a:ext>
              </a:extLst>
            </p:cNvPr>
            <p:cNvPicPr>
              <a:picLocks noChangeAspect="1"/>
            </p:cNvPicPr>
            <p:nvPr/>
          </p:nvPicPr>
          <p:blipFill>
            <a:blip r:embed="rId4"/>
            <a:stretch>
              <a:fillRect/>
            </a:stretch>
          </p:blipFill>
          <p:spPr>
            <a:xfrm>
              <a:off x="2103857" y="4926912"/>
              <a:ext cx="2086258" cy="1195651"/>
            </a:xfrm>
            <a:prstGeom prst="rect">
              <a:avLst/>
            </a:prstGeom>
          </p:spPr>
        </p:pic>
        <p:sp>
          <p:nvSpPr>
            <p:cNvPr id="6" name="Rectangle 5">
              <a:extLst>
                <a:ext uri="{FF2B5EF4-FFF2-40B4-BE49-F238E27FC236}">
                  <a16:creationId xmlns:a16="http://schemas.microsoft.com/office/drawing/2014/main" id="{4604CB45-E758-4492-B804-8A59E1E886B5}"/>
                </a:ext>
              </a:extLst>
            </p:cNvPr>
            <p:cNvSpPr/>
            <p:nvPr/>
          </p:nvSpPr>
          <p:spPr>
            <a:xfrm>
              <a:off x="2205458" y="997553"/>
              <a:ext cx="3470429" cy="707886"/>
            </a:xfrm>
            <a:prstGeom prst="rect">
              <a:avLst/>
            </a:prstGeom>
          </p:spPr>
          <p:txBody>
            <a:bodyPr wrap="square">
              <a:spAutoFit/>
            </a:bodyPr>
            <a:lstStyle/>
            <a:p>
              <a:pPr algn="ctr"/>
              <a:r>
                <a:rPr lang="en-US" sz="2000" dirty="0">
                  <a:solidFill>
                    <a:srgbClr val="0000FF"/>
                  </a:solidFill>
                  <a:cs typeface="Calibri (Body)"/>
                </a:rPr>
                <a:t>Dependence of Model Parametric Sensitivity on Cloud Regime</a:t>
              </a:r>
            </a:p>
          </p:txBody>
        </p:sp>
        <p:pic>
          <p:nvPicPr>
            <p:cNvPr id="7" name="Picture 6">
              <a:extLst>
                <a:ext uri="{FF2B5EF4-FFF2-40B4-BE49-F238E27FC236}">
                  <a16:creationId xmlns:a16="http://schemas.microsoft.com/office/drawing/2014/main" id="{0E35797C-60C1-4D8F-9E9A-D95227351C76}"/>
                </a:ext>
              </a:extLst>
            </p:cNvPr>
            <p:cNvPicPr>
              <a:picLocks noChangeAspect="1"/>
            </p:cNvPicPr>
            <p:nvPr/>
          </p:nvPicPr>
          <p:blipFill>
            <a:blip r:embed="rId5"/>
            <a:stretch>
              <a:fillRect/>
            </a:stretch>
          </p:blipFill>
          <p:spPr>
            <a:xfrm rot="21230742">
              <a:off x="4509444" y="4760113"/>
              <a:ext cx="1265118" cy="1302689"/>
            </a:xfrm>
            <a:prstGeom prst="rect">
              <a:avLst/>
            </a:prstGeom>
            <a:effectLst>
              <a:outerShdw blurRad="50800" dist="38100" dir="2700000" algn="tl" rotWithShape="0">
                <a:srgbClr val="000000">
                  <a:alpha val="43000"/>
                </a:srgbClr>
              </a:outerShdw>
            </a:effectLst>
          </p:spPr>
        </p:pic>
        <p:sp>
          <p:nvSpPr>
            <p:cNvPr id="8" name="Freeform 24">
              <a:extLst>
                <a:ext uri="{FF2B5EF4-FFF2-40B4-BE49-F238E27FC236}">
                  <a16:creationId xmlns:a16="http://schemas.microsoft.com/office/drawing/2014/main" id="{6985DEA4-FE74-4392-BF6D-2433831F8A1B}"/>
                </a:ext>
              </a:extLst>
            </p:cNvPr>
            <p:cNvSpPr/>
            <p:nvPr/>
          </p:nvSpPr>
          <p:spPr>
            <a:xfrm>
              <a:off x="2511414" y="4460438"/>
              <a:ext cx="2361114" cy="1064298"/>
            </a:xfrm>
            <a:custGeom>
              <a:avLst/>
              <a:gdLst>
                <a:gd name="connsiteX0" fmla="*/ 2006600 w 2006600"/>
                <a:gd name="connsiteY0" fmla="*/ 2108200 h 2108200"/>
                <a:gd name="connsiteX1" fmla="*/ 889000 w 2006600"/>
                <a:gd name="connsiteY1" fmla="*/ 1270000 h 2108200"/>
                <a:gd name="connsiteX2" fmla="*/ 0 w 2006600"/>
                <a:gd name="connsiteY2" fmla="*/ 0 h 2108200"/>
                <a:gd name="connsiteX3" fmla="*/ 0 w 2006600"/>
                <a:gd name="connsiteY3" fmla="*/ 0 h 2108200"/>
              </a:gdLst>
              <a:ahLst/>
              <a:cxnLst>
                <a:cxn ang="0">
                  <a:pos x="connsiteX0" y="connsiteY0"/>
                </a:cxn>
                <a:cxn ang="0">
                  <a:pos x="connsiteX1" y="connsiteY1"/>
                </a:cxn>
                <a:cxn ang="0">
                  <a:pos x="connsiteX2" y="connsiteY2"/>
                </a:cxn>
                <a:cxn ang="0">
                  <a:pos x="connsiteX3" y="connsiteY3"/>
                </a:cxn>
              </a:cxnLst>
              <a:rect l="l" t="t" r="r" b="b"/>
              <a:pathLst>
                <a:path w="2006600" h="2108200">
                  <a:moveTo>
                    <a:pt x="2006600" y="2108200"/>
                  </a:moveTo>
                  <a:cubicBezTo>
                    <a:pt x="1615016" y="1864783"/>
                    <a:pt x="1223433" y="1621367"/>
                    <a:pt x="889000" y="1270000"/>
                  </a:cubicBezTo>
                  <a:cubicBezTo>
                    <a:pt x="554567" y="918633"/>
                    <a:pt x="0" y="0"/>
                    <a:pt x="0" y="0"/>
                  </a:cubicBezTo>
                  <a:lnTo>
                    <a:pt x="0" y="0"/>
                  </a:lnTo>
                </a:path>
              </a:pathLst>
            </a:custGeom>
            <a:ln w="28575" cmpd="sng">
              <a:solidFill>
                <a:srgbClr val="404040"/>
              </a:solidFill>
              <a:prstDash val="sysDash"/>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p>
          </p:txBody>
        </p:sp>
        <p:sp>
          <p:nvSpPr>
            <p:cNvPr id="9" name="Freeform 24">
              <a:extLst>
                <a:ext uri="{FF2B5EF4-FFF2-40B4-BE49-F238E27FC236}">
                  <a16:creationId xmlns:a16="http://schemas.microsoft.com/office/drawing/2014/main" id="{BF1595A4-267A-4650-998D-5AABFF7CB528}"/>
                </a:ext>
              </a:extLst>
            </p:cNvPr>
            <p:cNvSpPr/>
            <p:nvPr/>
          </p:nvSpPr>
          <p:spPr>
            <a:xfrm>
              <a:off x="5280085" y="4460439"/>
              <a:ext cx="82265" cy="786953"/>
            </a:xfrm>
            <a:custGeom>
              <a:avLst/>
              <a:gdLst>
                <a:gd name="connsiteX0" fmla="*/ 2006600 w 2006600"/>
                <a:gd name="connsiteY0" fmla="*/ 2108200 h 2108200"/>
                <a:gd name="connsiteX1" fmla="*/ 889000 w 2006600"/>
                <a:gd name="connsiteY1" fmla="*/ 1270000 h 2108200"/>
                <a:gd name="connsiteX2" fmla="*/ 0 w 2006600"/>
                <a:gd name="connsiteY2" fmla="*/ 0 h 2108200"/>
                <a:gd name="connsiteX3" fmla="*/ 0 w 2006600"/>
                <a:gd name="connsiteY3" fmla="*/ 0 h 2108200"/>
              </a:gdLst>
              <a:ahLst/>
              <a:cxnLst>
                <a:cxn ang="0">
                  <a:pos x="connsiteX0" y="connsiteY0"/>
                </a:cxn>
                <a:cxn ang="0">
                  <a:pos x="connsiteX1" y="connsiteY1"/>
                </a:cxn>
                <a:cxn ang="0">
                  <a:pos x="connsiteX2" y="connsiteY2"/>
                </a:cxn>
                <a:cxn ang="0">
                  <a:pos x="connsiteX3" y="connsiteY3"/>
                </a:cxn>
              </a:cxnLst>
              <a:rect l="l" t="t" r="r" b="b"/>
              <a:pathLst>
                <a:path w="2006600" h="2108200">
                  <a:moveTo>
                    <a:pt x="2006600" y="2108200"/>
                  </a:moveTo>
                  <a:cubicBezTo>
                    <a:pt x="1615016" y="1864783"/>
                    <a:pt x="1223433" y="1621367"/>
                    <a:pt x="889000" y="1270000"/>
                  </a:cubicBezTo>
                  <a:cubicBezTo>
                    <a:pt x="554567" y="918633"/>
                    <a:pt x="0" y="0"/>
                    <a:pt x="0" y="0"/>
                  </a:cubicBezTo>
                  <a:lnTo>
                    <a:pt x="0" y="0"/>
                  </a:lnTo>
                </a:path>
              </a:pathLst>
            </a:custGeom>
            <a:ln w="28575" cmpd="sng">
              <a:solidFill>
                <a:srgbClr val="404040"/>
              </a:solidFill>
              <a:prstDash val="sysDash"/>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p>
          </p:txBody>
        </p:sp>
      </p:grpSp>
      <p:pic>
        <p:nvPicPr>
          <p:cNvPr id="10" name="Picture 9">
            <a:extLst>
              <a:ext uri="{FF2B5EF4-FFF2-40B4-BE49-F238E27FC236}">
                <a16:creationId xmlns:a16="http://schemas.microsoft.com/office/drawing/2014/main" id="{7740CE15-0887-D140-B580-D019F81564C6}"/>
              </a:ext>
            </a:extLst>
          </p:cNvPr>
          <p:cNvPicPr>
            <a:picLocks noChangeAspect="1"/>
          </p:cNvPicPr>
          <p:nvPr/>
        </p:nvPicPr>
        <p:blipFill>
          <a:blip r:embed="rId6"/>
          <a:stretch>
            <a:fillRect/>
          </a:stretch>
        </p:blipFill>
        <p:spPr>
          <a:xfrm>
            <a:off x="6421757" y="1052679"/>
            <a:ext cx="4246243" cy="1294756"/>
          </a:xfrm>
          <a:prstGeom prst="rect">
            <a:avLst/>
          </a:prstGeom>
        </p:spPr>
      </p:pic>
      <p:pic>
        <p:nvPicPr>
          <p:cNvPr id="12" name="Picture 11">
            <a:extLst>
              <a:ext uri="{FF2B5EF4-FFF2-40B4-BE49-F238E27FC236}">
                <a16:creationId xmlns:a16="http://schemas.microsoft.com/office/drawing/2014/main" id="{7BEDD1FF-9A68-5C4A-AA21-1A13F9B08A95}"/>
              </a:ext>
            </a:extLst>
          </p:cNvPr>
          <p:cNvPicPr>
            <a:picLocks noChangeAspect="1"/>
          </p:cNvPicPr>
          <p:nvPr/>
        </p:nvPicPr>
        <p:blipFill>
          <a:blip r:embed="rId7"/>
          <a:stretch>
            <a:fillRect/>
          </a:stretch>
        </p:blipFill>
        <p:spPr>
          <a:xfrm>
            <a:off x="6420511" y="2976443"/>
            <a:ext cx="4247488" cy="1530801"/>
          </a:xfrm>
          <a:prstGeom prst="rect">
            <a:avLst/>
          </a:prstGeom>
        </p:spPr>
      </p:pic>
      <p:sp>
        <p:nvSpPr>
          <p:cNvPr id="13" name="TextBox 12">
            <a:extLst>
              <a:ext uri="{FF2B5EF4-FFF2-40B4-BE49-F238E27FC236}">
                <a16:creationId xmlns:a16="http://schemas.microsoft.com/office/drawing/2014/main" id="{58815D09-8101-124D-9770-0A5EB89BB245}"/>
              </a:ext>
            </a:extLst>
          </p:cNvPr>
          <p:cNvSpPr txBox="1"/>
          <p:nvPr/>
        </p:nvSpPr>
        <p:spPr>
          <a:xfrm>
            <a:off x="6378041" y="2282059"/>
            <a:ext cx="4140186" cy="738664"/>
          </a:xfrm>
          <a:prstGeom prst="rect">
            <a:avLst/>
          </a:prstGeom>
          <a:noFill/>
        </p:spPr>
        <p:txBody>
          <a:bodyPr wrap="square" rtlCol="0">
            <a:spAutoFit/>
          </a:bodyPr>
          <a:lstStyle/>
          <a:p>
            <a:pPr algn="ctr"/>
            <a:r>
              <a:rPr lang="en-US" sz="1400" dirty="0" err="1"/>
              <a:t>Calipso</a:t>
            </a:r>
            <a:r>
              <a:rPr lang="en-US" sz="1400" dirty="0"/>
              <a:t> -- Annual mean total cloud fraction</a:t>
            </a:r>
          </a:p>
          <a:p>
            <a:pPr algn="ctr"/>
            <a:r>
              <a:rPr lang="en-US" sz="1400" dirty="0"/>
              <a:t>LR run using the same tuning parameters as HR</a:t>
            </a:r>
          </a:p>
          <a:p>
            <a:pPr algn="ctr"/>
            <a:r>
              <a:rPr lang="en-US" sz="1400" dirty="0"/>
              <a:t>Hi-Res produce less clouds than Low-Res</a:t>
            </a:r>
          </a:p>
        </p:txBody>
      </p:sp>
      <p:sp>
        <p:nvSpPr>
          <p:cNvPr id="14" name="TextBox 13">
            <a:extLst>
              <a:ext uri="{FF2B5EF4-FFF2-40B4-BE49-F238E27FC236}">
                <a16:creationId xmlns:a16="http://schemas.microsoft.com/office/drawing/2014/main" id="{F3290761-BED2-CC4C-8DEA-C73FEF8E116D}"/>
              </a:ext>
            </a:extLst>
          </p:cNvPr>
          <p:cNvSpPr txBox="1"/>
          <p:nvPr/>
        </p:nvSpPr>
        <p:spPr>
          <a:xfrm>
            <a:off x="6313209" y="4548220"/>
            <a:ext cx="4354791" cy="307777"/>
          </a:xfrm>
          <a:prstGeom prst="rect">
            <a:avLst/>
          </a:prstGeom>
          <a:noFill/>
        </p:spPr>
        <p:txBody>
          <a:bodyPr wrap="square" rtlCol="0">
            <a:spAutoFit/>
          </a:bodyPr>
          <a:lstStyle/>
          <a:p>
            <a:pPr algn="ctr"/>
            <a:r>
              <a:rPr lang="en-US" sz="1400" dirty="0"/>
              <a:t>Hi-Res shows more regional features of cloud distribution</a:t>
            </a:r>
          </a:p>
        </p:txBody>
      </p:sp>
      <p:sp>
        <p:nvSpPr>
          <p:cNvPr id="15" name="Rectangle 14">
            <a:extLst>
              <a:ext uri="{FF2B5EF4-FFF2-40B4-BE49-F238E27FC236}">
                <a16:creationId xmlns:a16="http://schemas.microsoft.com/office/drawing/2014/main" id="{EBF934F3-A7D0-D449-8D7D-B0E509ECBCDC}"/>
              </a:ext>
            </a:extLst>
          </p:cNvPr>
          <p:cNvSpPr/>
          <p:nvPr/>
        </p:nvSpPr>
        <p:spPr>
          <a:xfrm>
            <a:off x="6313209" y="303190"/>
            <a:ext cx="4002111" cy="707886"/>
          </a:xfrm>
          <a:prstGeom prst="rect">
            <a:avLst/>
          </a:prstGeom>
        </p:spPr>
        <p:txBody>
          <a:bodyPr wrap="square">
            <a:spAutoFit/>
          </a:bodyPr>
          <a:lstStyle/>
          <a:p>
            <a:pPr algn="ctr"/>
            <a:r>
              <a:rPr lang="en-US" sz="2000" dirty="0">
                <a:solidFill>
                  <a:srgbClr val="0000FF"/>
                </a:solidFill>
                <a:cs typeface="Calibri (Body)"/>
              </a:rPr>
              <a:t>Cloud evaluation of coupled simulations at high resolution</a:t>
            </a:r>
          </a:p>
        </p:txBody>
      </p:sp>
      <p:sp>
        <p:nvSpPr>
          <p:cNvPr id="16" name="TextBox 15">
            <a:extLst>
              <a:ext uri="{FF2B5EF4-FFF2-40B4-BE49-F238E27FC236}">
                <a16:creationId xmlns:a16="http://schemas.microsoft.com/office/drawing/2014/main" id="{0C4F9C7C-7830-474B-9507-D39146A2CA1D}"/>
              </a:ext>
            </a:extLst>
          </p:cNvPr>
          <p:cNvSpPr txBox="1"/>
          <p:nvPr/>
        </p:nvSpPr>
        <p:spPr>
          <a:xfrm>
            <a:off x="6552331" y="5002892"/>
            <a:ext cx="3983849" cy="1138773"/>
          </a:xfrm>
          <a:prstGeom prst="rect">
            <a:avLst/>
          </a:prstGeom>
          <a:noFill/>
        </p:spPr>
        <p:txBody>
          <a:bodyPr wrap="square" rtlCol="0">
            <a:spAutoFit/>
          </a:bodyPr>
          <a:lstStyle/>
          <a:p>
            <a:r>
              <a:rPr lang="en-US" dirty="0">
                <a:solidFill>
                  <a:srgbClr val="0000FF"/>
                </a:solidFill>
              </a:rPr>
              <a:t>COSPv2 new diagnostics:</a:t>
            </a:r>
          </a:p>
          <a:p>
            <a:endParaRPr lang="en-US" sz="800" dirty="0"/>
          </a:p>
          <a:p>
            <a:pPr marL="285750" indent="-285750">
              <a:buFont typeface="Arial" panose="020B0604020202020204" pitchFamily="34" charset="0"/>
              <a:buChar char="•"/>
            </a:pPr>
            <a:r>
              <a:rPr lang="en-US" sz="1400" dirty="0"/>
              <a:t>Lidar opaque cloud diagnostics</a:t>
            </a:r>
          </a:p>
          <a:p>
            <a:pPr marL="285750" indent="-285750">
              <a:buFont typeface="Arial" panose="020B0604020202020204" pitchFamily="34" charset="0"/>
              <a:buChar char="•"/>
            </a:pPr>
            <a:r>
              <a:rPr lang="en-US" sz="1400" dirty="0" err="1"/>
              <a:t>CloudSat</a:t>
            </a:r>
            <a:r>
              <a:rPr lang="en-US" sz="1400" dirty="0"/>
              <a:t> near-surface precipitation diagnostics</a:t>
            </a:r>
          </a:p>
          <a:p>
            <a:pPr marL="285750" indent="-285750">
              <a:buFont typeface="Arial" panose="020B0604020202020204" pitchFamily="34" charset="0"/>
              <a:buChar char="•"/>
            </a:pPr>
            <a:r>
              <a:rPr lang="en-US" sz="1400" dirty="0"/>
              <a:t>Warm-rain diagnostics</a:t>
            </a:r>
          </a:p>
        </p:txBody>
      </p:sp>
    </p:spTree>
    <p:extLst>
      <p:ext uri="{BB962C8B-B14F-4D97-AF65-F5344CB8AC3E}">
        <p14:creationId xmlns:p14="http://schemas.microsoft.com/office/powerpoint/2010/main" val="3729669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800" y="909660"/>
            <a:ext cx="11449469" cy="5346174"/>
          </a:xfrm>
        </p:spPr>
        <p:txBody>
          <a:bodyPr/>
          <a:lstStyle/>
          <a:p>
            <a:r>
              <a:rPr lang="en-US" sz="2000" b="1" dirty="0"/>
              <a:t>EPIC 9: Model tuning and evaluation (Yun Qian and </a:t>
            </a:r>
            <a:r>
              <a:rPr lang="en-US" sz="2000" b="1" dirty="0" err="1"/>
              <a:t>Yuying</a:t>
            </a:r>
            <a:r>
              <a:rPr lang="en-US" sz="2000" b="1" dirty="0"/>
              <a:t> Zhang)</a:t>
            </a:r>
          </a:p>
          <a:p>
            <a:pPr lvl="1"/>
            <a:r>
              <a:rPr lang="en-US" sz="1800" dirty="0"/>
              <a:t>Jul. - Sept. 2019</a:t>
            </a:r>
          </a:p>
          <a:p>
            <a:pPr lvl="2"/>
            <a:r>
              <a:rPr lang="en-US" sz="1600" dirty="0"/>
              <a:t>Help the analysis of cloud simulations with COSP for high-res coupled paper</a:t>
            </a:r>
          </a:p>
          <a:p>
            <a:pPr lvl="2"/>
            <a:r>
              <a:rPr lang="en-US" sz="1600" dirty="0"/>
              <a:t>Analyze PPE-EAMv1 results focusing on cloud and process level and write the 2nd PPE-EAMv1 paper.</a:t>
            </a:r>
          </a:p>
          <a:p>
            <a:pPr lvl="1"/>
            <a:r>
              <a:rPr lang="en-US" sz="1800" dirty="0"/>
              <a:t>Oct. – Dec. 2019</a:t>
            </a:r>
          </a:p>
          <a:p>
            <a:pPr lvl="2"/>
            <a:r>
              <a:rPr lang="en-US" sz="1600" dirty="0"/>
              <a:t>Merge COSP v2 in E3SM master and fix the MODIS simulator </a:t>
            </a:r>
          </a:p>
          <a:p>
            <a:pPr lvl="2"/>
            <a:r>
              <a:rPr lang="en-US" sz="1600" dirty="0"/>
              <a:t>Select uncertain parameters and start new (e.g. PPE-SILHS) simulations.</a:t>
            </a:r>
            <a:endParaRPr lang="en-US" dirty="0"/>
          </a:p>
          <a:p>
            <a:pPr lvl="1"/>
            <a:r>
              <a:rPr lang="en-US" sz="1800" dirty="0"/>
              <a:t>Jan. - Mar. 2020</a:t>
            </a:r>
          </a:p>
          <a:p>
            <a:pPr lvl="2"/>
            <a:r>
              <a:rPr lang="en-US" sz="1600" dirty="0"/>
              <a:t>Submit the paper of parametric sensitivity focusing on different cloud regimes based on PPE simulations</a:t>
            </a:r>
          </a:p>
          <a:p>
            <a:pPr lvl="2"/>
            <a:r>
              <a:rPr lang="en-US" sz="1600" dirty="0"/>
              <a:t>Work with the major NGD tasks to Collect and build metrics for evaluating the impacts of their changes</a:t>
            </a:r>
          </a:p>
          <a:p>
            <a:pPr lvl="1"/>
            <a:r>
              <a:rPr lang="en-US" sz="1800" dirty="0"/>
              <a:t>Apr. – Jun. 2020</a:t>
            </a:r>
          </a:p>
          <a:p>
            <a:pPr lvl="2"/>
            <a:r>
              <a:rPr lang="en-US" sz="1600" dirty="0"/>
              <a:t>Analyze the new PPE (e.g. SILHS or other schemes) simulations</a:t>
            </a:r>
          </a:p>
          <a:p>
            <a:pPr lvl="2"/>
            <a:r>
              <a:rPr lang="en-US" sz="1600" dirty="0"/>
              <a:t>Diagnose the performance of the features from individual tasks and start the assessment of the improvements from different parameterizations and new treatments</a:t>
            </a:r>
            <a:endParaRPr lang="en-US" dirty="0"/>
          </a:p>
          <a:p>
            <a:pPr lvl="1"/>
            <a:r>
              <a:rPr lang="en-US" sz="1800" dirty="0"/>
              <a:t>Jul. – Dec. 2020</a:t>
            </a:r>
          </a:p>
          <a:p>
            <a:pPr marL="457200" lvl="1" indent="0">
              <a:buNone/>
            </a:pPr>
            <a:r>
              <a:rPr lang="en-US" sz="1600" dirty="0"/>
              <a:t>           .  Help analyze EAMv2 results.  </a:t>
            </a:r>
          </a:p>
          <a:p>
            <a:pPr marL="457200" lvl="1" indent="0">
              <a:buNone/>
            </a:pPr>
            <a:r>
              <a:rPr lang="en-US" sz="1600" dirty="0"/>
              <a:t>           . Submit a paper based on new PPE (e.g. SILHS or other schemes)  simulations</a:t>
            </a:r>
          </a:p>
          <a:p>
            <a:pPr marL="457200" lvl="1" indent="0">
              <a:buNone/>
            </a:pPr>
            <a:endParaRPr lang="en-US" sz="1600" dirty="0"/>
          </a:p>
          <a:p>
            <a:pPr marL="457200" lvl="1" indent="0">
              <a:buNone/>
            </a:pPr>
            <a:r>
              <a:rPr lang="en-US" sz="1600" dirty="0"/>
              <a:t> </a:t>
            </a:r>
          </a:p>
          <a:p>
            <a:pPr lvl="1"/>
            <a:endParaRPr lang="en-US" sz="1800" dirty="0"/>
          </a:p>
        </p:txBody>
      </p:sp>
      <p:sp>
        <p:nvSpPr>
          <p:cNvPr id="6" name="Title 1">
            <a:extLst>
              <a:ext uri="{FF2B5EF4-FFF2-40B4-BE49-F238E27FC236}">
                <a16:creationId xmlns:a16="http://schemas.microsoft.com/office/drawing/2014/main" id="{A8959A9F-929F-2741-9BC8-9B019F4C857F}"/>
              </a:ext>
            </a:extLst>
          </p:cNvPr>
          <p:cNvSpPr>
            <a:spLocks noGrp="1"/>
          </p:cNvSpPr>
          <p:nvPr>
            <p:ph type="title"/>
          </p:nvPr>
        </p:nvSpPr>
        <p:spPr>
          <a:xfrm>
            <a:off x="545682" y="213361"/>
            <a:ext cx="10886260" cy="559140"/>
          </a:xfrm>
        </p:spPr>
        <p:txBody>
          <a:bodyPr/>
          <a:lstStyle/>
          <a:p>
            <a:pPr algn="ctr"/>
            <a:r>
              <a:rPr lang="en-US" sz="3200" dirty="0"/>
              <a:t>Roadmaps for Jan-Dec 2020</a:t>
            </a:r>
          </a:p>
        </p:txBody>
      </p:sp>
    </p:spTree>
    <p:extLst>
      <p:ext uri="{BB962C8B-B14F-4D97-AF65-F5344CB8AC3E}">
        <p14:creationId xmlns:p14="http://schemas.microsoft.com/office/powerpoint/2010/main" val="128212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352" y="2216427"/>
            <a:ext cx="8229600" cy="963825"/>
          </a:xfrm>
        </p:spPr>
        <p:txBody>
          <a:bodyPr/>
          <a:lstStyle/>
          <a:p>
            <a:pPr algn="ctr"/>
            <a:r>
              <a:rPr lang="en-US" sz="3200" dirty="0"/>
              <a:t>General Discussion</a:t>
            </a:r>
          </a:p>
        </p:txBody>
      </p:sp>
    </p:spTree>
    <p:extLst>
      <p:ext uri="{BB962C8B-B14F-4D97-AF65-F5344CB8AC3E}">
        <p14:creationId xmlns:p14="http://schemas.microsoft.com/office/powerpoint/2010/main" val="2192193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21" y="-201623"/>
            <a:ext cx="8229600" cy="1143000"/>
          </a:xfrm>
        </p:spPr>
        <p:txBody>
          <a:bodyPr/>
          <a:lstStyle/>
          <a:p>
            <a:r>
              <a:rPr lang="en-US" dirty="0">
                <a:solidFill>
                  <a:schemeClr val="accent1">
                    <a:lumMod val="75000"/>
                  </a:schemeClr>
                </a:solidFill>
              </a:rPr>
              <a:t>Timelin</a:t>
            </a:r>
            <a:r>
              <a:rPr lang="en-US" dirty="0"/>
              <a:t>e</a:t>
            </a:r>
            <a:endParaRPr lang="en-US" dirty="0">
              <a:solidFill>
                <a:schemeClr val="accent1">
                  <a:lumMod val="75000"/>
                </a:schemeClr>
              </a:solidFill>
            </a:endParaRPr>
          </a:p>
        </p:txBody>
      </p:sp>
      <p:grpSp>
        <p:nvGrpSpPr>
          <p:cNvPr id="3" name="Group 2">
            <a:extLst>
              <a:ext uri="{FF2B5EF4-FFF2-40B4-BE49-F238E27FC236}">
                <a16:creationId xmlns:a16="http://schemas.microsoft.com/office/drawing/2014/main" id="{320D8CE2-A09C-A34D-95AB-DFEC81AB9297}"/>
              </a:ext>
            </a:extLst>
          </p:cNvPr>
          <p:cNvGrpSpPr/>
          <p:nvPr/>
        </p:nvGrpSpPr>
        <p:grpSpPr>
          <a:xfrm>
            <a:off x="582836" y="1135452"/>
            <a:ext cx="11026328" cy="4871475"/>
            <a:chOff x="-15923" y="1258374"/>
            <a:chExt cx="8890100" cy="4871475"/>
          </a:xfrm>
        </p:grpSpPr>
        <p:cxnSp>
          <p:nvCxnSpPr>
            <p:cNvPr id="11" name="Straight Connector 10"/>
            <p:cNvCxnSpPr>
              <a:cxnSpLocks/>
            </p:cNvCxnSpPr>
            <p:nvPr/>
          </p:nvCxnSpPr>
          <p:spPr>
            <a:xfrm flipV="1">
              <a:off x="2063941" y="2076537"/>
              <a:ext cx="0" cy="334126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a:cxnSpLocks/>
            </p:cNvCxnSpPr>
            <p:nvPr/>
          </p:nvCxnSpPr>
          <p:spPr>
            <a:xfrm flipV="1">
              <a:off x="121753" y="5462161"/>
              <a:ext cx="8752424" cy="77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20100000" flipH="1">
              <a:off x="1320366" y="5577132"/>
              <a:ext cx="1770671" cy="369332"/>
            </a:xfrm>
            <a:prstGeom prst="rect">
              <a:avLst/>
            </a:prstGeom>
            <a:noFill/>
          </p:spPr>
          <p:txBody>
            <a:bodyPr wrap="square" rtlCol="0">
              <a:spAutoFit/>
            </a:bodyPr>
            <a:lstStyle/>
            <a:p>
              <a:r>
                <a:rPr lang="en-US" dirty="0">
                  <a:solidFill>
                    <a:prstClr val="black"/>
                  </a:solidFill>
                  <a:latin typeface="Calibri"/>
                </a:rPr>
                <a:t>Dec 31, 2019</a:t>
              </a:r>
            </a:p>
          </p:txBody>
        </p:sp>
        <p:cxnSp>
          <p:nvCxnSpPr>
            <p:cNvPr id="8" name="Straight Connector 7"/>
            <p:cNvCxnSpPr>
              <a:cxnSpLocks/>
            </p:cNvCxnSpPr>
            <p:nvPr/>
          </p:nvCxnSpPr>
          <p:spPr>
            <a:xfrm flipV="1">
              <a:off x="4118229" y="2058648"/>
              <a:ext cx="0" cy="334126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100000">
              <a:off x="5183788" y="5718025"/>
              <a:ext cx="1406154" cy="369332"/>
            </a:xfrm>
            <a:prstGeom prst="rect">
              <a:avLst/>
            </a:prstGeom>
            <a:noFill/>
          </p:spPr>
          <p:txBody>
            <a:bodyPr wrap="none" rtlCol="0">
              <a:spAutoFit/>
            </a:bodyPr>
            <a:lstStyle/>
            <a:p>
              <a:r>
                <a:rPr lang="en-US" dirty="0">
                  <a:solidFill>
                    <a:prstClr val="black"/>
                  </a:solidFill>
                  <a:latin typeface="Calibri"/>
                </a:rPr>
                <a:t>Dec 31, 2021</a:t>
              </a:r>
            </a:p>
          </p:txBody>
        </p:sp>
        <p:cxnSp>
          <p:nvCxnSpPr>
            <p:cNvPr id="10" name="Straight Connector 9"/>
            <p:cNvCxnSpPr>
              <a:cxnSpLocks/>
            </p:cNvCxnSpPr>
            <p:nvPr/>
          </p:nvCxnSpPr>
          <p:spPr>
            <a:xfrm flipV="1">
              <a:off x="6094636" y="2029430"/>
              <a:ext cx="0" cy="332337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6444646" y="1335275"/>
              <a:ext cx="1662333" cy="646331"/>
            </a:xfrm>
            <a:prstGeom prst="rect">
              <a:avLst/>
            </a:prstGeom>
            <a:noFill/>
          </p:spPr>
          <p:txBody>
            <a:bodyPr wrap="square" rtlCol="0">
              <a:spAutoFit/>
            </a:bodyPr>
            <a:lstStyle/>
            <a:p>
              <a:pPr algn="ctr"/>
              <a:r>
                <a:rPr lang="en-US" b="1" dirty="0">
                  <a:solidFill>
                    <a:schemeClr val="accent1"/>
                  </a:solidFill>
                  <a:latin typeface="Calibri"/>
                </a:rPr>
                <a:t>Tuning and optimization for V3 </a:t>
              </a:r>
            </a:p>
          </p:txBody>
        </p:sp>
        <p:sp>
          <p:nvSpPr>
            <p:cNvPr id="31" name="TextBox 30"/>
            <p:cNvSpPr txBox="1"/>
            <p:nvPr/>
          </p:nvSpPr>
          <p:spPr>
            <a:xfrm>
              <a:off x="173159" y="2142925"/>
              <a:ext cx="1836113" cy="307777"/>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3-moment P3 </a:t>
              </a:r>
            </a:p>
          </p:txBody>
        </p:sp>
        <p:cxnSp>
          <p:nvCxnSpPr>
            <p:cNvPr id="57" name="Straight Connector 56">
              <a:extLst>
                <a:ext uri="{FF2B5EF4-FFF2-40B4-BE49-F238E27FC236}">
                  <a16:creationId xmlns:a16="http://schemas.microsoft.com/office/drawing/2014/main" id="{7415DA5C-3700-DB44-ADFC-A081F6065CB9}"/>
                </a:ext>
              </a:extLst>
            </p:cNvPr>
            <p:cNvCxnSpPr>
              <a:cxnSpLocks/>
            </p:cNvCxnSpPr>
            <p:nvPr/>
          </p:nvCxnSpPr>
          <p:spPr>
            <a:xfrm flipV="1">
              <a:off x="8302105" y="2058648"/>
              <a:ext cx="0" cy="332337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7560924-B21D-724A-919A-21F23A64D9AA}"/>
                </a:ext>
              </a:extLst>
            </p:cNvPr>
            <p:cNvSpPr txBox="1"/>
            <p:nvPr/>
          </p:nvSpPr>
          <p:spPr>
            <a:xfrm rot="20100000">
              <a:off x="3370709" y="5734285"/>
              <a:ext cx="1406154" cy="369332"/>
            </a:xfrm>
            <a:prstGeom prst="rect">
              <a:avLst/>
            </a:prstGeom>
            <a:noFill/>
          </p:spPr>
          <p:txBody>
            <a:bodyPr wrap="none" rtlCol="0">
              <a:spAutoFit/>
            </a:bodyPr>
            <a:lstStyle/>
            <a:p>
              <a:r>
                <a:rPr lang="en-US" dirty="0">
                  <a:solidFill>
                    <a:prstClr val="black"/>
                  </a:solidFill>
                  <a:latin typeface="Calibri"/>
                </a:rPr>
                <a:t>Dec 31, 2020</a:t>
              </a:r>
            </a:p>
          </p:txBody>
        </p:sp>
        <p:sp>
          <p:nvSpPr>
            <p:cNvPr id="67" name="TextBox 66">
              <a:extLst>
                <a:ext uri="{FF2B5EF4-FFF2-40B4-BE49-F238E27FC236}">
                  <a16:creationId xmlns:a16="http://schemas.microsoft.com/office/drawing/2014/main" id="{DA78AE96-9B07-9647-94E1-2B354F37E3EE}"/>
                </a:ext>
              </a:extLst>
            </p:cNvPr>
            <p:cNvSpPr txBox="1"/>
            <p:nvPr/>
          </p:nvSpPr>
          <p:spPr>
            <a:xfrm>
              <a:off x="2268886" y="2156381"/>
              <a:ext cx="1836113" cy="523220"/>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Complete test of 3-moment P3</a:t>
              </a:r>
            </a:p>
          </p:txBody>
        </p:sp>
        <p:sp>
          <p:nvSpPr>
            <p:cNvPr id="68" name="TextBox 67">
              <a:extLst>
                <a:ext uri="{FF2B5EF4-FFF2-40B4-BE49-F238E27FC236}">
                  <a16:creationId xmlns:a16="http://schemas.microsoft.com/office/drawing/2014/main" id="{F63B0F00-BFAA-4C4D-BB1A-8D240EFA81B4}"/>
                </a:ext>
              </a:extLst>
            </p:cNvPr>
            <p:cNvSpPr txBox="1"/>
            <p:nvPr/>
          </p:nvSpPr>
          <p:spPr>
            <a:xfrm>
              <a:off x="157682" y="2490192"/>
              <a:ext cx="1836113" cy="523220"/>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Initial test of CLUBB-SILHS, EDMF</a:t>
              </a:r>
            </a:p>
          </p:txBody>
        </p:sp>
        <p:sp>
          <p:nvSpPr>
            <p:cNvPr id="69" name="TextBox 68">
              <a:extLst>
                <a:ext uri="{FF2B5EF4-FFF2-40B4-BE49-F238E27FC236}">
                  <a16:creationId xmlns:a16="http://schemas.microsoft.com/office/drawing/2014/main" id="{CCCE4706-58B8-5946-AAFA-FAA2A12846AB}"/>
                </a:ext>
              </a:extLst>
            </p:cNvPr>
            <p:cNvSpPr txBox="1"/>
            <p:nvPr/>
          </p:nvSpPr>
          <p:spPr>
            <a:xfrm>
              <a:off x="2234645" y="2655120"/>
              <a:ext cx="1836113" cy="738664"/>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Make SHOC+ZM, SILHS and EDMF suitable for deep convection</a:t>
              </a:r>
            </a:p>
          </p:txBody>
        </p:sp>
        <p:sp>
          <p:nvSpPr>
            <p:cNvPr id="71" name="TextBox 70">
              <a:extLst>
                <a:ext uri="{FF2B5EF4-FFF2-40B4-BE49-F238E27FC236}">
                  <a16:creationId xmlns:a16="http://schemas.microsoft.com/office/drawing/2014/main" id="{2596DD13-9AD8-FC41-BD77-0ECE106748A7}"/>
                </a:ext>
              </a:extLst>
            </p:cNvPr>
            <p:cNvSpPr txBox="1"/>
            <p:nvPr/>
          </p:nvSpPr>
          <p:spPr>
            <a:xfrm>
              <a:off x="2206941" y="4041104"/>
              <a:ext cx="1836113" cy="523220"/>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Address SILHS computational issues</a:t>
              </a:r>
            </a:p>
          </p:txBody>
        </p:sp>
        <p:sp>
          <p:nvSpPr>
            <p:cNvPr id="72" name="TextBox 71">
              <a:extLst>
                <a:ext uri="{FF2B5EF4-FFF2-40B4-BE49-F238E27FC236}">
                  <a16:creationId xmlns:a16="http://schemas.microsoft.com/office/drawing/2014/main" id="{D2AF5060-C145-DE41-81D0-47AC8054B721}"/>
                </a:ext>
              </a:extLst>
            </p:cNvPr>
            <p:cNvSpPr txBox="1"/>
            <p:nvPr/>
          </p:nvSpPr>
          <p:spPr>
            <a:xfrm>
              <a:off x="138314" y="3095135"/>
              <a:ext cx="1836113" cy="954107"/>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Test Stochastic scheme/improve scale-awareness and momentum transport</a:t>
              </a:r>
            </a:p>
          </p:txBody>
        </p:sp>
        <p:sp>
          <p:nvSpPr>
            <p:cNvPr id="74" name="TextBox 73">
              <a:extLst>
                <a:ext uri="{FF2B5EF4-FFF2-40B4-BE49-F238E27FC236}">
                  <a16:creationId xmlns:a16="http://schemas.microsoft.com/office/drawing/2014/main" id="{C7364A6A-711D-0841-AEA5-61DDC1372537}"/>
                </a:ext>
              </a:extLst>
            </p:cNvPr>
            <p:cNvSpPr txBox="1"/>
            <p:nvPr/>
          </p:nvSpPr>
          <p:spPr>
            <a:xfrm>
              <a:off x="166277" y="4138277"/>
              <a:ext cx="1836113" cy="523220"/>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Improved Aerosols and dust emissions</a:t>
              </a:r>
            </a:p>
          </p:txBody>
        </p:sp>
        <p:sp>
          <p:nvSpPr>
            <p:cNvPr id="75" name="TextBox 74">
              <a:extLst>
                <a:ext uri="{FF2B5EF4-FFF2-40B4-BE49-F238E27FC236}">
                  <a16:creationId xmlns:a16="http://schemas.microsoft.com/office/drawing/2014/main" id="{6BA51EB6-2236-5348-AD8D-8C111AC5D267}"/>
                </a:ext>
              </a:extLst>
            </p:cNvPr>
            <p:cNvSpPr txBox="1"/>
            <p:nvPr/>
          </p:nvSpPr>
          <p:spPr>
            <a:xfrm>
              <a:off x="2132994" y="4520483"/>
              <a:ext cx="2013196" cy="923330"/>
            </a:xfrm>
            <a:prstGeom prst="rect">
              <a:avLst/>
            </a:prstGeom>
            <a:noFill/>
          </p:spPr>
          <p:txBody>
            <a:bodyPr wrap="square" rtlCol="0">
              <a:spAutoFit/>
            </a:bodyPr>
            <a:lstStyle/>
            <a:p>
              <a:pPr algn="ctr"/>
              <a:r>
                <a:rPr lang="en-US" b="1" dirty="0">
                  <a:solidFill>
                    <a:srgbClr val="FF0000"/>
                  </a:solidFill>
                  <a:latin typeface="Arial Narrow" panose="020B0604020202020204" pitchFamily="34" charset="0"/>
                  <a:cs typeface="Arial Narrow" panose="020B0604020202020204" pitchFamily="34" charset="0"/>
                </a:rPr>
                <a:t>Decision on Convection for various configurations</a:t>
              </a:r>
            </a:p>
          </p:txBody>
        </p:sp>
        <p:sp>
          <p:nvSpPr>
            <p:cNvPr id="79" name="TextBox 78">
              <a:extLst>
                <a:ext uri="{FF2B5EF4-FFF2-40B4-BE49-F238E27FC236}">
                  <a16:creationId xmlns:a16="http://schemas.microsoft.com/office/drawing/2014/main" id="{A6F70FFD-388C-C446-AC3A-D603C5498EE0}"/>
                </a:ext>
              </a:extLst>
            </p:cNvPr>
            <p:cNvSpPr txBox="1"/>
            <p:nvPr/>
          </p:nvSpPr>
          <p:spPr>
            <a:xfrm>
              <a:off x="4076105" y="3908157"/>
              <a:ext cx="2049814" cy="923330"/>
            </a:xfrm>
            <a:prstGeom prst="rect">
              <a:avLst/>
            </a:prstGeom>
            <a:noFill/>
          </p:spPr>
          <p:txBody>
            <a:bodyPr wrap="square" rtlCol="0">
              <a:spAutoFit/>
            </a:bodyPr>
            <a:lstStyle/>
            <a:p>
              <a:pPr algn="ctr"/>
              <a:r>
                <a:rPr lang="en-US" b="1" dirty="0">
                  <a:solidFill>
                    <a:schemeClr val="tx2"/>
                  </a:solidFill>
                  <a:latin typeface="Arial Narrow" panose="020B0604020202020204" pitchFamily="34" charset="0"/>
                  <a:cs typeface="Arial Narrow" panose="020B0604020202020204" pitchFamily="34" charset="0"/>
                </a:rPr>
                <a:t>Continue to evaluate and enhance the new features</a:t>
              </a:r>
            </a:p>
            <a:p>
              <a:pPr algn="ctr"/>
              <a:endParaRPr lang="en-US" b="1" dirty="0">
                <a:latin typeface="Arial Narrow" panose="020B0604020202020204" pitchFamily="34" charset="0"/>
                <a:cs typeface="Arial Narrow" panose="020B0604020202020204" pitchFamily="34" charset="0"/>
              </a:endParaRPr>
            </a:p>
          </p:txBody>
        </p:sp>
        <p:sp>
          <p:nvSpPr>
            <p:cNvPr id="80" name="TextBox 79">
              <a:extLst>
                <a:ext uri="{FF2B5EF4-FFF2-40B4-BE49-F238E27FC236}">
                  <a16:creationId xmlns:a16="http://schemas.microsoft.com/office/drawing/2014/main" id="{5BA7FE57-586C-834C-BA1A-931C27AC0C5B}"/>
                </a:ext>
              </a:extLst>
            </p:cNvPr>
            <p:cNvSpPr txBox="1"/>
            <p:nvPr/>
          </p:nvSpPr>
          <p:spPr>
            <a:xfrm>
              <a:off x="-15923" y="1289641"/>
              <a:ext cx="2025194" cy="646331"/>
            </a:xfrm>
            <a:prstGeom prst="rect">
              <a:avLst/>
            </a:prstGeom>
            <a:noFill/>
          </p:spPr>
          <p:txBody>
            <a:bodyPr wrap="square" rtlCol="0">
              <a:spAutoFit/>
            </a:bodyPr>
            <a:lstStyle/>
            <a:p>
              <a:pPr algn="ctr"/>
              <a:r>
                <a:rPr lang="en-US" b="1" dirty="0">
                  <a:solidFill>
                    <a:schemeClr val="accent1"/>
                  </a:solidFill>
                  <a:latin typeface="Calibri"/>
                </a:rPr>
                <a:t>Complete most Implementations in V1</a:t>
              </a:r>
            </a:p>
          </p:txBody>
        </p:sp>
        <p:sp>
          <p:nvSpPr>
            <p:cNvPr id="27" name="TextBox 26">
              <a:extLst>
                <a:ext uri="{FF2B5EF4-FFF2-40B4-BE49-F238E27FC236}">
                  <a16:creationId xmlns:a16="http://schemas.microsoft.com/office/drawing/2014/main" id="{58E4ED6A-EEBD-5E49-B83C-C7CD5EE3C7EB}"/>
                </a:ext>
              </a:extLst>
            </p:cNvPr>
            <p:cNvSpPr txBox="1"/>
            <p:nvPr/>
          </p:nvSpPr>
          <p:spPr>
            <a:xfrm>
              <a:off x="227828" y="4817998"/>
              <a:ext cx="1836113" cy="307777"/>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UCI-Chemistry</a:t>
              </a:r>
            </a:p>
          </p:txBody>
        </p:sp>
        <p:sp>
          <p:nvSpPr>
            <p:cNvPr id="28" name="TextBox 27">
              <a:extLst>
                <a:ext uri="{FF2B5EF4-FFF2-40B4-BE49-F238E27FC236}">
                  <a16:creationId xmlns:a16="http://schemas.microsoft.com/office/drawing/2014/main" id="{F18462AF-BA0F-C549-ACF4-C93B614A9C05}"/>
                </a:ext>
              </a:extLst>
            </p:cNvPr>
            <p:cNvSpPr txBox="1"/>
            <p:nvPr/>
          </p:nvSpPr>
          <p:spPr>
            <a:xfrm>
              <a:off x="2190140" y="1284097"/>
              <a:ext cx="1836107" cy="646331"/>
            </a:xfrm>
            <a:prstGeom prst="rect">
              <a:avLst/>
            </a:prstGeom>
            <a:noFill/>
          </p:spPr>
          <p:txBody>
            <a:bodyPr wrap="square" rtlCol="0">
              <a:spAutoFit/>
            </a:bodyPr>
            <a:lstStyle/>
            <a:p>
              <a:pPr algn="ctr"/>
              <a:r>
                <a:rPr lang="en-US" b="1" dirty="0">
                  <a:solidFill>
                    <a:schemeClr val="accent1"/>
                  </a:solidFill>
                  <a:latin typeface="Calibri"/>
                </a:rPr>
                <a:t>Merge to and test new features in V2</a:t>
              </a:r>
            </a:p>
          </p:txBody>
        </p:sp>
        <p:sp>
          <p:nvSpPr>
            <p:cNvPr id="29" name="TextBox 28">
              <a:extLst>
                <a:ext uri="{FF2B5EF4-FFF2-40B4-BE49-F238E27FC236}">
                  <a16:creationId xmlns:a16="http://schemas.microsoft.com/office/drawing/2014/main" id="{604D918B-F667-E94D-9139-BE3866836836}"/>
                </a:ext>
              </a:extLst>
            </p:cNvPr>
            <p:cNvSpPr txBox="1"/>
            <p:nvPr/>
          </p:nvSpPr>
          <p:spPr>
            <a:xfrm>
              <a:off x="4216739" y="1258374"/>
              <a:ext cx="1836107" cy="923330"/>
            </a:xfrm>
            <a:prstGeom prst="rect">
              <a:avLst/>
            </a:prstGeom>
            <a:noFill/>
          </p:spPr>
          <p:txBody>
            <a:bodyPr wrap="square" rtlCol="0">
              <a:spAutoFit/>
            </a:bodyPr>
            <a:lstStyle/>
            <a:p>
              <a:pPr algn="ctr"/>
              <a:r>
                <a:rPr lang="en-US" b="1" dirty="0">
                  <a:solidFill>
                    <a:schemeClr val="accent1"/>
                  </a:solidFill>
                  <a:latin typeface="Calibri"/>
                </a:rPr>
                <a:t>Integrate all new features for various V3 options</a:t>
              </a:r>
            </a:p>
          </p:txBody>
        </p:sp>
        <p:sp>
          <p:nvSpPr>
            <p:cNvPr id="30" name="TextBox 29">
              <a:extLst>
                <a:ext uri="{FF2B5EF4-FFF2-40B4-BE49-F238E27FC236}">
                  <a16:creationId xmlns:a16="http://schemas.microsoft.com/office/drawing/2014/main" id="{27F24AEF-0BD5-8B4D-B295-B419A1A49038}"/>
                </a:ext>
              </a:extLst>
            </p:cNvPr>
            <p:cNvSpPr txBox="1"/>
            <p:nvPr/>
          </p:nvSpPr>
          <p:spPr>
            <a:xfrm>
              <a:off x="4265822" y="2200131"/>
              <a:ext cx="1836113" cy="523220"/>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Use non-hydrostatic </a:t>
              </a:r>
              <a:r>
                <a:rPr lang="en-US" sz="1400" dirty="0" err="1">
                  <a:latin typeface="Arial Narrow" panose="020B0604020202020204" pitchFamily="34" charset="0"/>
                  <a:cs typeface="Arial Narrow" panose="020B0604020202020204" pitchFamily="34" charset="0"/>
                </a:rPr>
                <a:t>dycore</a:t>
              </a:r>
              <a:endParaRPr lang="en-US" sz="1400" dirty="0">
                <a:latin typeface="Arial Narrow" panose="020B0604020202020204" pitchFamily="34" charset="0"/>
                <a:cs typeface="Arial Narrow" panose="020B0604020202020204" pitchFamily="34" charset="0"/>
              </a:endParaRPr>
            </a:p>
          </p:txBody>
        </p:sp>
        <p:sp>
          <p:nvSpPr>
            <p:cNvPr id="32" name="TextBox 31">
              <a:extLst>
                <a:ext uri="{FF2B5EF4-FFF2-40B4-BE49-F238E27FC236}">
                  <a16:creationId xmlns:a16="http://schemas.microsoft.com/office/drawing/2014/main" id="{1135E8FB-3AE8-304C-955C-4362C75BA3E4}"/>
                </a:ext>
              </a:extLst>
            </p:cNvPr>
            <p:cNvSpPr txBox="1"/>
            <p:nvPr/>
          </p:nvSpPr>
          <p:spPr>
            <a:xfrm>
              <a:off x="4240169" y="2825446"/>
              <a:ext cx="1836113" cy="738664"/>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Address scale-awareness issue for deep Convection</a:t>
              </a:r>
            </a:p>
          </p:txBody>
        </p:sp>
        <p:sp>
          <p:nvSpPr>
            <p:cNvPr id="33" name="TextBox 32">
              <a:extLst>
                <a:ext uri="{FF2B5EF4-FFF2-40B4-BE49-F238E27FC236}">
                  <a16:creationId xmlns:a16="http://schemas.microsoft.com/office/drawing/2014/main" id="{50E96079-0E00-DE49-AAC6-761F469BD5D7}"/>
                </a:ext>
              </a:extLst>
            </p:cNvPr>
            <p:cNvSpPr txBox="1"/>
            <p:nvPr/>
          </p:nvSpPr>
          <p:spPr>
            <a:xfrm rot="20100000">
              <a:off x="7283768" y="5760517"/>
              <a:ext cx="1483098" cy="369332"/>
            </a:xfrm>
            <a:prstGeom prst="rect">
              <a:avLst/>
            </a:prstGeom>
            <a:noFill/>
          </p:spPr>
          <p:txBody>
            <a:bodyPr wrap="none" rtlCol="0">
              <a:spAutoFit/>
            </a:bodyPr>
            <a:lstStyle/>
            <a:p>
              <a:r>
                <a:rPr lang="en-US" dirty="0">
                  <a:solidFill>
                    <a:prstClr val="black"/>
                  </a:solidFill>
                  <a:latin typeface="Calibri"/>
                </a:rPr>
                <a:t>June 30, 2022</a:t>
              </a:r>
            </a:p>
          </p:txBody>
        </p:sp>
        <p:sp>
          <p:nvSpPr>
            <p:cNvPr id="34" name="TextBox 33">
              <a:extLst>
                <a:ext uri="{FF2B5EF4-FFF2-40B4-BE49-F238E27FC236}">
                  <a16:creationId xmlns:a16="http://schemas.microsoft.com/office/drawing/2014/main" id="{5C331BFE-A344-5247-AD7A-D6E285BA185D}"/>
                </a:ext>
              </a:extLst>
            </p:cNvPr>
            <p:cNvSpPr txBox="1"/>
            <p:nvPr/>
          </p:nvSpPr>
          <p:spPr>
            <a:xfrm>
              <a:off x="6168043" y="3861341"/>
              <a:ext cx="2049814" cy="923330"/>
            </a:xfrm>
            <a:prstGeom prst="rect">
              <a:avLst/>
            </a:prstGeom>
            <a:noFill/>
          </p:spPr>
          <p:txBody>
            <a:bodyPr wrap="square" rtlCol="0">
              <a:spAutoFit/>
            </a:bodyPr>
            <a:lstStyle/>
            <a:p>
              <a:pPr algn="ctr"/>
              <a:r>
                <a:rPr lang="en-US" b="1" dirty="0">
                  <a:solidFill>
                    <a:schemeClr val="tx2"/>
                  </a:solidFill>
                  <a:latin typeface="Arial Narrow" panose="020B0604020202020204" pitchFamily="34" charset="0"/>
                  <a:cs typeface="Arial Narrow" panose="020B0604020202020204" pitchFamily="34" charset="0"/>
                </a:rPr>
                <a:t>Work with core groups to address issues raised from science campaigns</a:t>
              </a:r>
              <a:endParaRPr lang="en-US" b="1" dirty="0">
                <a:latin typeface="Arial Narrow" panose="020B0604020202020204" pitchFamily="34" charset="0"/>
                <a:cs typeface="Arial Narrow" panose="020B0604020202020204" pitchFamily="34" charset="0"/>
              </a:endParaRPr>
            </a:p>
          </p:txBody>
        </p:sp>
        <p:sp>
          <p:nvSpPr>
            <p:cNvPr id="35" name="TextBox 34">
              <a:extLst>
                <a:ext uri="{FF2B5EF4-FFF2-40B4-BE49-F238E27FC236}">
                  <a16:creationId xmlns:a16="http://schemas.microsoft.com/office/drawing/2014/main" id="{E636039C-6810-AC4A-BD7F-950E09181550}"/>
                </a:ext>
              </a:extLst>
            </p:cNvPr>
            <p:cNvSpPr txBox="1"/>
            <p:nvPr/>
          </p:nvSpPr>
          <p:spPr>
            <a:xfrm>
              <a:off x="6186619" y="2249594"/>
              <a:ext cx="1836113" cy="523220"/>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Integration, tuning, and optimization</a:t>
              </a:r>
            </a:p>
          </p:txBody>
        </p:sp>
        <p:sp>
          <p:nvSpPr>
            <p:cNvPr id="37" name="TextBox 36">
              <a:extLst>
                <a:ext uri="{FF2B5EF4-FFF2-40B4-BE49-F238E27FC236}">
                  <a16:creationId xmlns:a16="http://schemas.microsoft.com/office/drawing/2014/main" id="{843FB01A-2B42-2647-9BAD-C96BDE038862}"/>
                </a:ext>
              </a:extLst>
            </p:cNvPr>
            <p:cNvSpPr txBox="1"/>
            <p:nvPr/>
          </p:nvSpPr>
          <p:spPr>
            <a:xfrm>
              <a:off x="6231797" y="2903155"/>
              <a:ext cx="1836113" cy="523220"/>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Documentations and Scientific analysis</a:t>
              </a:r>
            </a:p>
          </p:txBody>
        </p:sp>
      </p:grpSp>
      <p:sp>
        <p:nvSpPr>
          <p:cNvPr id="39" name="TextBox 38">
            <a:extLst>
              <a:ext uri="{FF2B5EF4-FFF2-40B4-BE49-F238E27FC236}">
                <a16:creationId xmlns:a16="http://schemas.microsoft.com/office/drawing/2014/main" id="{8EB4D1C5-0F32-7D46-A80F-9D109C14CD8D}"/>
              </a:ext>
            </a:extLst>
          </p:cNvPr>
          <p:cNvSpPr txBox="1"/>
          <p:nvPr/>
        </p:nvSpPr>
        <p:spPr>
          <a:xfrm>
            <a:off x="3407665" y="3212340"/>
            <a:ext cx="2277318" cy="523220"/>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Improved deep convection based on ZM</a:t>
            </a:r>
          </a:p>
        </p:txBody>
      </p:sp>
    </p:spTree>
    <p:extLst>
      <p:ext uri="{BB962C8B-B14F-4D97-AF65-F5344CB8AC3E}">
        <p14:creationId xmlns:p14="http://schemas.microsoft.com/office/powerpoint/2010/main" val="1883930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4FE23-BCDF-FF4B-9702-2CF042EF05E4}"/>
              </a:ext>
            </a:extLst>
          </p:cNvPr>
          <p:cNvSpPr/>
          <p:nvPr/>
        </p:nvSpPr>
        <p:spPr>
          <a:xfrm>
            <a:off x="931025" y="1673628"/>
            <a:ext cx="3169920" cy="4444539"/>
          </a:xfrm>
          <a:prstGeom prst="rect">
            <a:avLst/>
          </a:prstGeom>
          <a:solidFill>
            <a:schemeClr val="accent1">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0D9C76B3-C9DF-7244-BD92-8A94B71D2222}"/>
              </a:ext>
            </a:extLst>
          </p:cNvPr>
          <p:cNvSpPr/>
          <p:nvPr/>
        </p:nvSpPr>
        <p:spPr>
          <a:xfrm>
            <a:off x="1130531" y="3676075"/>
            <a:ext cx="2770909" cy="1067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AF57F24B-FACC-6E48-8B37-AB67CF870212}"/>
              </a:ext>
            </a:extLst>
          </p:cNvPr>
          <p:cNvSpPr/>
          <p:nvPr/>
        </p:nvSpPr>
        <p:spPr>
          <a:xfrm>
            <a:off x="8224059" y="1651461"/>
            <a:ext cx="3136668" cy="4496263"/>
          </a:xfrm>
          <a:prstGeom prst="rect">
            <a:avLst/>
          </a:prstGeom>
          <a:solidFill>
            <a:schemeClr val="accent4">
              <a:lumMod val="40000"/>
              <a:lumOff val="6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BD4DE6CF-165A-6F4C-A6B4-7FEB6C4B640C}"/>
              </a:ext>
            </a:extLst>
          </p:cNvPr>
          <p:cNvSpPr/>
          <p:nvPr/>
        </p:nvSpPr>
        <p:spPr>
          <a:xfrm>
            <a:off x="8406938" y="1791853"/>
            <a:ext cx="2770909" cy="1322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3ABE39F0-B621-4C49-A9BD-1B34DC761C27}"/>
              </a:ext>
            </a:extLst>
          </p:cNvPr>
          <p:cNvSpPr/>
          <p:nvPr/>
        </p:nvSpPr>
        <p:spPr>
          <a:xfrm>
            <a:off x="4566459" y="1640377"/>
            <a:ext cx="3158836" cy="4492568"/>
          </a:xfrm>
          <a:prstGeom prst="rect">
            <a:avLst/>
          </a:prstGeom>
          <a:solidFill>
            <a:schemeClr val="accent3">
              <a:lumMod val="40000"/>
              <a:lumOff val="6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9" name="Rectangle 18">
            <a:extLst>
              <a:ext uri="{FF2B5EF4-FFF2-40B4-BE49-F238E27FC236}">
                <a16:creationId xmlns:a16="http://schemas.microsoft.com/office/drawing/2014/main" id="{7B76809D-DEC9-C143-A810-EB46CD7CFE06}"/>
              </a:ext>
            </a:extLst>
          </p:cNvPr>
          <p:cNvSpPr/>
          <p:nvPr/>
        </p:nvSpPr>
        <p:spPr>
          <a:xfrm>
            <a:off x="4760422" y="1810328"/>
            <a:ext cx="2770909" cy="13152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15BF34F6-D88F-8647-9492-31E2DD7048CE}"/>
              </a:ext>
            </a:extLst>
          </p:cNvPr>
          <p:cNvSpPr/>
          <p:nvPr/>
        </p:nvSpPr>
        <p:spPr>
          <a:xfrm>
            <a:off x="1130531" y="1828799"/>
            <a:ext cx="2770909" cy="16736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EDA4F0C0-6E69-D14B-AF92-4084F319DF73}"/>
              </a:ext>
            </a:extLst>
          </p:cNvPr>
          <p:cNvSpPr>
            <a:spLocks noGrp="1"/>
          </p:cNvSpPr>
          <p:nvPr>
            <p:ph type="title"/>
          </p:nvPr>
        </p:nvSpPr>
        <p:spPr>
          <a:xfrm>
            <a:off x="609600" y="274321"/>
            <a:ext cx="10972800" cy="623455"/>
          </a:xfrm>
        </p:spPr>
        <p:txBody>
          <a:bodyPr/>
          <a:lstStyle/>
          <a:p>
            <a:r>
              <a:rPr lang="en-US" dirty="0">
                <a:latin typeface="+mn-lt"/>
              </a:rPr>
              <a:t>V3 model configurations (ongoing discussion)</a:t>
            </a:r>
          </a:p>
        </p:txBody>
      </p:sp>
      <p:sp>
        <p:nvSpPr>
          <p:cNvPr id="9" name="TextBox 8">
            <a:extLst>
              <a:ext uri="{FF2B5EF4-FFF2-40B4-BE49-F238E27FC236}">
                <a16:creationId xmlns:a16="http://schemas.microsoft.com/office/drawing/2014/main" id="{B0E91DA0-A2D8-3740-A754-D507FEF0FD10}"/>
              </a:ext>
            </a:extLst>
          </p:cNvPr>
          <p:cNvSpPr txBox="1"/>
          <p:nvPr/>
        </p:nvSpPr>
        <p:spPr>
          <a:xfrm>
            <a:off x="1646646" y="1119448"/>
            <a:ext cx="1675523" cy="461665"/>
          </a:xfrm>
          <a:prstGeom prst="rect">
            <a:avLst/>
          </a:prstGeom>
          <a:noFill/>
        </p:spPr>
        <p:txBody>
          <a:bodyPr wrap="none" rtlCol="0">
            <a:spAutoFit/>
          </a:bodyPr>
          <a:lstStyle/>
          <a:p>
            <a:r>
              <a:rPr lang="en-US" sz="2400" dirty="0"/>
              <a:t>Water Cycle</a:t>
            </a:r>
          </a:p>
        </p:txBody>
      </p:sp>
      <p:sp>
        <p:nvSpPr>
          <p:cNvPr id="10" name="TextBox 9">
            <a:extLst>
              <a:ext uri="{FF2B5EF4-FFF2-40B4-BE49-F238E27FC236}">
                <a16:creationId xmlns:a16="http://schemas.microsoft.com/office/drawing/2014/main" id="{B3F0295E-CED9-144E-90AA-BE1B31E718AC}"/>
              </a:ext>
            </a:extLst>
          </p:cNvPr>
          <p:cNvSpPr txBox="1"/>
          <p:nvPr/>
        </p:nvSpPr>
        <p:spPr>
          <a:xfrm>
            <a:off x="4978761" y="1078808"/>
            <a:ext cx="2270430" cy="461665"/>
          </a:xfrm>
          <a:prstGeom prst="rect">
            <a:avLst/>
          </a:prstGeom>
          <a:noFill/>
        </p:spPr>
        <p:txBody>
          <a:bodyPr wrap="none" rtlCol="0">
            <a:spAutoFit/>
          </a:bodyPr>
          <a:lstStyle/>
          <a:p>
            <a:r>
              <a:rPr lang="en-US" sz="2400" dirty="0"/>
              <a:t>Biogeochemistry</a:t>
            </a:r>
          </a:p>
        </p:txBody>
      </p:sp>
      <p:sp>
        <p:nvSpPr>
          <p:cNvPr id="11" name="TextBox 10">
            <a:extLst>
              <a:ext uri="{FF2B5EF4-FFF2-40B4-BE49-F238E27FC236}">
                <a16:creationId xmlns:a16="http://schemas.microsoft.com/office/drawing/2014/main" id="{B15EDD8C-DB7E-5641-A45B-E7876CEBD1C4}"/>
              </a:ext>
            </a:extLst>
          </p:cNvPr>
          <p:cNvSpPr txBox="1"/>
          <p:nvPr/>
        </p:nvSpPr>
        <p:spPr>
          <a:xfrm>
            <a:off x="8956309" y="1060336"/>
            <a:ext cx="1609993" cy="461665"/>
          </a:xfrm>
          <a:prstGeom prst="rect">
            <a:avLst/>
          </a:prstGeom>
          <a:noFill/>
        </p:spPr>
        <p:txBody>
          <a:bodyPr wrap="none" rtlCol="0">
            <a:spAutoFit/>
          </a:bodyPr>
          <a:lstStyle/>
          <a:p>
            <a:r>
              <a:rPr lang="en-US" sz="2400" dirty="0"/>
              <a:t>Cryosphere</a:t>
            </a:r>
          </a:p>
        </p:txBody>
      </p:sp>
      <p:sp>
        <p:nvSpPr>
          <p:cNvPr id="12" name="TextBox 11">
            <a:extLst>
              <a:ext uri="{FF2B5EF4-FFF2-40B4-BE49-F238E27FC236}">
                <a16:creationId xmlns:a16="http://schemas.microsoft.com/office/drawing/2014/main" id="{B7670585-37B5-7043-9E61-0D5E3BD79D87}"/>
              </a:ext>
            </a:extLst>
          </p:cNvPr>
          <p:cNvSpPr txBox="1"/>
          <p:nvPr/>
        </p:nvSpPr>
        <p:spPr>
          <a:xfrm>
            <a:off x="1231887" y="1828799"/>
            <a:ext cx="2568204" cy="872098"/>
          </a:xfrm>
          <a:prstGeom prst="rect">
            <a:avLst/>
          </a:prstGeom>
          <a:noFill/>
        </p:spPr>
        <p:txBody>
          <a:bodyPr wrap="none" rtlCol="0">
            <a:spAutoFit/>
          </a:bodyPr>
          <a:lstStyle/>
          <a:p>
            <a:pPr algn="ctr"/>
            <a:r>
              <a:rPr lang="en-US" sz="1867" b="1" dirty="0"/>
              <a:t>Atmosphere</a:t>
            </a:r>
          </a:p>
          <a:p>
            <a:pPr algn="ctr"/>
            <a:r>
              <a:rPr lang="en-US" sz="1600" dirty="0">
                <a:solidFill>
                  <a:schemeClr val="accent1">
                    <a:lumMod val="75000"/>
                  </a:schemeClr>
                </a:solidFill>
              </a:rPr>
              <a:t>CAM-SE NH </a:t>
            </a:r>
            <a:r>
              <a:rPr lang="en-US" sz="1600" dirty="0" err="1">
                <a:solidFill>
                  <a:schemeClr val="accent1">
                    <a:lumMod val="75000"/>
                  </a:schemeClr>
                </a:solidFill>
              </a:rPr>
              <a:t>dycore</a:t>
            </a:r>
            <a:endParaRPr lang="en-US" sz="1600" dirty="0">
              <a:solidFill>
                <a:schemeClr val="accent1">
                  <a:lumMod val="75000"/>
                </a:schemeClr>
              </a:solidFill>
            </a:endParaRPr>
          </a:p>
          <a:p>
            <a:pPr algn="ctr"/>
            <a:r>
              <a:rPr lang="en-US" sz="1600" dirty="0"/>
              <a:t>Range: 3 km – 100 km global</a:t>
            </a:r>
          </a:p>
        </p:txBody>
      </p:sp>
      <p:sp>
        <p:nvSpPr>
          <p:cNvPr id="13" name="TextBox 12">
            <a:extLst>
              <a:ext uri="{FF2B5EF4-FFF2-40B4-BE49-F238E27FC236}">
                <a16:creationId xmlns:a16="http://schemas.microsoft.com/office/drawing/2014/main" id="{1E7C26EB-8F3F-294F-9BA2-37DB8B2888D4}"/>
              </a:ext>
            </a:extLst>
          </p:cNvPr>
          <p:cNvSpPr txBox="1"/>
          <p:nvPr/>
        </p:nvSpPr>
        <p:spPr>
          <a:xfrm>
            <a:off x="4738255" y="1821411"/>
            <a:ext cx="2815244" cy="872098"/>
          </a:xfrm>
          <a:prstGeom prst="rect">
            <a:avLst/>
          </a:prstGeom>
          <a:noFill/>
        </p:spPr>
        <p:txBody>
          <a:bodyPr wrap="square" rtlCol="0">
            <a:spAutoFit/>
          </a:bodyPr>
          <a:lstStyle/>
          <a:p>
            <a:pPr algn="ctr"/>
            <a:r>
              <a:rPr lang="en-US" sz="1867" b="1" dirty="0"/>
              <a:t>Atmosphere</a:t>
            </a:r>
          </a:p>
          <a:p>
            <a:pPr algn="ctr"/>
            <a:r>
              <a:rPr lang="en-US" sz="1600" dirty="0">
                <a:solidFill>
                  <a:schemeClr val="accent1">
                    <a:lumMod val="75000"/>
                  </a:schemeClr>
                </a:solidFill>
              </a:rPr>
              <a:t>CAM-SE NH </a:t>
            </a:r>
            <a:r>
              <a:rPr lang="en-US" sz="1600" dirty="0" err="1">
                <a:solidFill>
                  <a:schemeClr val="accent1">
                    <a:lumMod val="75000"/>
                  </a:schemeClr>
                </a:solidFill>
              </a:rPr>
              <a:t>dycore</a:t>
            </a:r>
            <a:endParaRPr lang="en-US" sz="1600" dirty="0">
              <a:solidFill>
                <a:schemeClr val="accent1">
                  <a:lumMod val="75000"/>
                </a:schemeClr>
              </a:solidFill>
            </a:endParaRPr>
          </a:p>
          <a:p>
            <a:pPr algn="ctr"/>
            <a:r>
              <a:rPr lang="en-US" sz="1600" dirty="0"/>
              <a:t>RRM: 100/25 km (N. America)</a:t>
            </a:r>
          </a:p>
        </p:txBody>
      </p:sp>
      <p:sp>
        <p:nvSpPr>
          <p:cNvPr id="14" name="TextBox 13">
            <a:extLst>
              <a:ext uri="{FF2B5EF4-FFF2-40B4-BE49-F238E27FC236}">
                <a16:creationId xmlns:a16="http://schemas.microsoft.com/office/drawing/2014/main" id="{2CBB475C-A9BE-924B-BD50-062219FDA7EB}"/>
              </a:ext>
            </a:extLst>
          </p:cNvPr>
          <p:cNvSpPr txBox="1"/>
          <p:nvPr/>
        </p:nvSpPr>
        <p:spPr>
          <a:xfrm>
            <a:off x="8434647" y="1791855"/>
            <a:ext cx="2715491" cy="872098"/>
          </a:xfrm>
          <a:prstGeom prst="rect">
            <a:avLst/>
          </a:prstGeom>
          <a:noFill/>
        </p:spPr>
        <p:txBody>
          <a:bodyPr wrap="square" rtlCol="0">
            <a:spAutoFit/>
          </a:bodyPr>
          <a:lstStyle/>
          <a:p>
            <a:pPr algn="ctr"/>
            <a:r>
              <a:rPr lang="en-US" sz="1867" b="1" dirty="0"/>
              <a:t>Atmosphere</a:t>
            </a:r>
          </a:p>
          <a:p>
            <a:pPr algn="ctr"/>
            <a:r>
              <a:rPr lang="en-US" sz="1600" dirty="0">
                <a:solidFill>
                  <a:schemeClr val="accent1">
                    <a:lumMod val="75000"/>
                  </a:schemeClr>
                </a:solidFill>
              </a:rPr>
              <a:t>CAM-SE NH </a:t>
            </a:r>
            <a:r>
              <a:rPr lang="en-US" sz="1600" dirty="0" err="1">
                <a:solidFill>
                  <a:schemeClr val="accent1">
                    <a:lumMod val="75000"/>
                  </a:schemeClr>
                </a:solidFill>
              </a:rPr>
              <a:t>dycore</a:t>
            </a:r>
            <a:endParaRPr lang="en-US" sz="1600" dirty="0">
              <a:solidFill>
                <a:schemeClr val="accent1">
                  <a:lumMod val="75000"/>
                </a:schemeClr>
              </a:solidFill>
            </a:endParaRPr>
          </a:p>
          <a:p>
            <a:pPr algn="ctr"/>
            <a:r>
              <a:rPr lang="en-US" sz="1600" dirty="0"/>
              <a:t>RRM: 100/25 km (Antarctica)</a:t>
            </a:r>
          </a:p>
        </p:txBody>
      </p:sp>
      <p:sp>
        <p:nvSpPr>
          <p:cNvPr id="15" name="TextBox 14">
            <a:extLst>
              <a:ext uri="{FF2B5EF4-FFF2-40B4-BE49-F238E27FC236}">
                <a16:creationId xmlns:a16="http://schemas.microsoft.com/office/drawing/2014/main" id="{4806C03F-D4C3-254B-B7B6-3A1E8956397E}"/>
              </a:ext>
            </a:extLst>
          </p:cNvPr>
          <p:cNvSpPr txBox="1"/>
          <p:nvPr/>
        </p:nvSpPr>
        <p:spPr>
          <a:xfrm>
            <a:off x="1047404" y="2674849"/>
            <a:ext cx="2937163" cy="830997"/>
          </a:xfrm>
          <a:prstGeom prst="rect">
            <a:avLst/>
          </a:prstGeom>
          <a:noFill/>
        </p:spPr>
        <p:txBody>
          <a:bodyPr wrap="square" rtlCol="0">
            <a:spAutoFit/>
          </a:bodyPr>
          <a:lstStyle/>
          <a:p>
            <a:pPr algn="ctr"/>
            <a:r>
              <a:rPr lang="en-US" sz="1600" dirty="0"/>
              <a:t>SCREAM physics; CP and GWD from NGD; simple/prescribed aerosols</a:t>
            </a:r>
          </a:p>
        </p:txBody>
      </p:sp>
      <p:sp>
        <p:nvSpPr>
          <p:cNvPr id="16" name="TextBox 15">
            <a:extLst>
              <a:ext uri="{FF2B5EF4-FFF2-40B4-BE49-F238E27FC236}">
                <a16:creationId xmlns:a16="http://schemas.microsoft.com/office/drawing/2014/main" id="{3180F1F2-2A2C-6C40-8DC2-1E124C145582}"/>
              </a:ext>
            </a:extLst>
          </p:cNvPr>
          <p:cNvSpPr txBox="1"/>
          <p:nvPr/>
        </p:nvSpPr>
        <p:spPr>
          <a:xfrm>
            <a:off x="4788889" y="2722878"/>
            <a:ext cx="2713977" cy="338554"/>
          </a:xfrm>
          <a:prstGeom prst="rect">
            <a:avLst/>
          </a:prstGeom>
          <a:noFill/>
        </p:spPr>
        <p:txBody>
          <a:bodyPr wrap="square" rtlCol="0">
            <a:spAutoFit/>
          </a:bodyPr>
          <a:lstStyle/>
          <a:p>
            <a:pPr algn="ctr"/>
            <a:r>
              <a:rPr lang="en-US" sz="1600" dirty="0"/>
              <a:t>NGD atmospheric physics</a:t>
            </a:r>
          </a:p>
        </p:txBody>
      </p:sp>
      <p:sp>
        <p:nvSpPr>
          <p:cNvPr id="17" name="TextBox 16">
            <a:extLst>
              <a:ext uri="{FF2B5EF4-FFF2-40B4-BE49-F238E27FC236}">
                <a16:creationId xmlns:a16="http://schemas.microsoft.com/office/drawing/2014/main" id="{E312F6A0-B273-0941-B2FB-55F563C79DC5}"/>
              </a:ext>
            </a:extLst>
          </p:cNvPr>
          <p:cNvSpPr txBox="1"/>
          <p:nvPr/>
        </p:nvSpPr>
        <p:spPr>
          <a:xfrm>
            <a:off x="8331957" y="2726574"/>
            <a:ext cx="2920873" cy="338554"/>
          </a:xfrm>
          <a:prstGeom prst="rect">
            <a:avLst/>
          </a:prstGeom>
          <a:noFill/>
        </p:spPr>
        <p:txBody>
          <a:bodyPr wrap="square" rtlCol="0">
            <a:spAutoFit/>
          </a:bodyPr>
          <a:lstStyle/>
          <a:p>
            <a:pPr algn="ctr"/>
            <a:r>
              <a:rPr lang="en-US" sz="1600" dirty="0"/>
              <a:t>NGD atmospheric physics</a:t>
            </a:r>
          </a:p>
        </p:txBody>
      </p:sp>
      <p:sp>
        <p:nvSpPr>
          <p:cNvPr id="21" name="TextBox 20">
            <a:extLst>
              <a:ext uri="{FF2B5EF4-FFF2-40B4-BE49-F238E27FC236}">
                <a16:creationId xmlns:a16="http://schemas.microsoft.com/office/drawing/2014/main" id="{71086355-7D87-E14E-B368-FE8BEB0FCDD1}"/>
              </a:ext>
            </a:extLst>
          </p:cNvPr>
          <p:cNvSpPr txBox="1"/>
          <p:nvPr/>
        </p:nvSpPr>
        <p:spPr>
          <a:xfrm>
            <a:off x="1241367" y="3724101"/>
            <a:ext cx="2549239" cy="872098"/>
          </a:xfrm>
          <a:prstGeom prst="rect">
            <a:avLst/>
          </a:prstGeom>
          <a:noFill/>
        </p:spPr>
        <p:txBody>
          <a:bodyPr wrap="square" rtlCol="0">
            <a:spAutoFit/>
          </a:bodyPr>
          <a:lstStyle/>
          <a:p>
            <a:pPr algn="ctr"/>
            <a:r>
              <a:rPr lang="en-US" sz="1867" b="1" dirty="0"/>
              <a:t>Ocean/ice</a:t>
            </a:r>
          </a:p>
          <a:p>
            <a:pPr algn="ctr"/>
            <a:r>
              <a:rPr lang="en-US" sz="1600" dirty="0"/>
              <a:t>Options: MPAS-O/ice; mixed layer; prescribed SST</a:t>
            </a:r>
          </a:p>
        </p:txBody>
      </p:sp>
      <p:sp>
        <p:nvSpPr>
          <p:cNvPr id="23" name="Rectangle 22">
            <a:extLst>
              <a:ext uri="{FF2B5EF4-FFF2-40B4-BE49-F238E27FC236}">
                <a16:creationId xmlns:a16="http://schemas.microsoft.com/office/drawing/2014/main" id="{BC4B9521-E7BD-474D-9955-FEF991B4F1B1}"/>
              </a:ext>
            </a:extLst>
          </p:cNvPr>
          <p:cNvSpPr/>
          <p:nvPr/>
        </p:nvSpPr>
        <p:spPr>
          <a:xfrm>
            <a:off x="4760422" y="3325092"/>
            <a:ext cx="2770909" cy="1067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extBox 23">
            <a:extLst>
              <a:ext uri="{FF2B5EF4-FFF2-40B4-BE49-F238E27FC236}">
                <a16:creationId xmlns:a16="http://schemas.microsoft.com/office/drawing/2014/main" id="{F608E8C4-575D-CE43-BA6A-F62BE534E79A}"/>
              </a:ext>
            </a:extLst>
          </p:cNvPr>
          <p:cNvSpPr txBox="1"/>
          <p:nvPr/>
        </p:nvSpPr>
        <p:spPr>
          <a:xfrm>
            <a:off x="4699462" y="3384201"/>
            <a:ext cx="2881745" cy="872098"/>
          </a:xfrm>
          <a:prstGeom prst="rect">
            <a:avLst/>
          </a:prstGeom>
          <a:noFill/>
        </p:spPr>
        <p:txBody>
          <a:bodyPr wrap="square" rtlCol="0">
            <a:spAutoFit/>
          </a:bodyPr>
          <a:lstStyle/>
          <a:p>
            <a:pPr algn="ctr"/>
            <a:r>
              <a:rPr lang="en-US" sz="1867" b="1" dirty="0"/>
              <a:t>Ocean/ice</a:t>
            </a:r>
          </a:p>
          <a:p>
            <a:pPr algn="ctr"/>
            <a:r>
              <a:rPr lang="en-US" sz="1600" dirty="0"/>
              <a:t>RRM: ~ 6 km near North America; 30 – 60 km elsewhere </a:t>
            </a:r>
          </a:p>
        </p:txBody>
      </p:sp>
      <p:sp>
        <p:nvSpPr>
          <p:cNvPr id="25" name="Rectangle 24">
            <a:extLst>
              <a:ext uri="{FF2B5EF4-FFF2-40B4-BE49-F238E27FC236}">
                <a16:creationId xmlns:a16="http://schemas.microsoft.com/office/drawing/2014/main" id="{4DE7FC53-86E1-8741-9DA6-E65770564CE1}"/>
              </a:ext>
            </a:extLst>
          </p:cNvPr>
          <p:cNvSpPr/>
          <p:nvPr/>
        </p:nvSpPr>
        <p:spPr>
          <a:xfrm>
            <a:off x="8406938" y="3317703"/>
            <a:ext cx="2770909" cy="13374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242F12CB-DB53-AD4A-B7D8-3A85B8866DC0}"/>
              </a:ext>
            </a:extLst>
          </p:cNvPr>
          <p:cNvSpPr txBox="1"/>
          <p:nvPr/>
        </p:nvSpPr>
        <p:spPr>
          <a:xfrm>
            <a:off x="8423563" y="3376812"/>
            <a:ext cx="2737659" cy="1118319"/>
          </a:xfrm>
          <a:prstGeom prst="rect">
            <a:avLst/>
          </a:prstGeom>
          <a:noFill/>
        </p:spPr>
        <p:txBody>
          <a:bodyPr wrap="square" rtlCol="0">
            <a:spAutoFit/>
          </a:bodyPr>
          <a:lstStyle/>
          <a:p>
            <a:pPr algn="ctr"/>
            <a:r>
              <a:rPr lang="en-US" sz="1867" b="1" dirty="0"/>
              <a:t>Ocean/ice</a:t>
            </a:r>
          </a:p>
          <a:p>
            <a:pPr algn="ctr"/>
            <a:r>
              <a:rPr lang="en-US" sz="1600" dirty="0"/>
              <a:t>RRM: ~ 6 km near Antarctica; 30– 60 km elsewhere</a:t>
            </a:r>
          </a:p>
          <a:p>
            <a:pPr algn="ctr"/>
            <a:r>
              <a:rPr lang="en-US" sz="1600" dirty="0"/>
              <a:t>Include ice sheet and wave</a:t>
            </a:r>
          </a:p>
        </p:txBody>
      </p:sp>
      <p:sp>
        <p:nvSpPr>
          <p:cNvPr id="27" name="Rectangle 26">
            <a:extLst>
              <a:ext uri="{FF2B5EF4-FFF2-40B4-BE49-F238E27FC236}">
                <a16:creationId xmlns:a16="http://schemas.microsoft.com/office/drawing/2014/main" id="{3CA93B64-69F5-6C4D-9900-955233360430}"/>
              </a:ext>
            </a:extLst>
          </p:cNvPr>
          <p:cNvSpPr/>
          <p:nvPr/>
        </p:nvSpPr>
        <p:spPr>
          <a:xfrm>
            <a:off x="1130531" y="4958081"/>
            <a:ext cx="2770909" cy="1067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244A662E-1794-A549-8D92-9DF109F9B969}"/>
              </a:ext>
            </a:extLst>
          </p:cNvPr>
          <p:cNvSpPr txBox="1"/>
          <p:nvPr/>
        </p:nvSpPr>
        <p:spPr>
          <a:xfrm>
            <a:off x="1016925" y="4950687"/>
            <a:ext cx="2998124" cy="1118319"/>
          </a:xfrm>
          <a:prstGeom prst="rect">
            <a:avLst/>
          </a:prstGeom>
          <a:noFill/>
        </p:spPr>
        <p:txBody>
          <a:bodyPr wrap="square" rtlCol="0">
            <a:spAutoFit/>
          </a:bodyPr>
          <a:lstStyle/>
          <a:p>
            <a:pPr algn="ctr"/>
            <a:r>
              <a:rPr lang="en-US" sz="1867" b="1" dirty="0"/>
              <a:t>Land/river</a:t>
            </a:r>
          </a:p>
          <a:p>
            <a:pPr algn="ctr"/>
            <a:r>
              <a:rPr lang="en-US" sz="1600" dirty="0"/>
              <a:t>Range: 3 km – 50 km global</a:t>
            </a:r>
          </a:p>
          <a:p>
            <a:pPr algn="ctr"/>
            <a:r>
              <a:rPr lang="en-US" sz="1600" dirty="0"/>
              <a:t>Subset of physics from land NGD more relevant for water cycle</a:t>
            </a:r>
          </a:p>
        </p:txBody>
      </p:sp>
      <p:sp>
        <p:nvSpPr>
          <p:cNvPr id="29" name="Rectangle 28">
            <a:extLst>
              <a:ext uri="{FF2B5EF4-FFF2-40B4-BE49-F238E27FC236}">
                <a16:creationId xmlns:a16="http://schemas.microsoft.com/office/drawing/2014/main" id="{353B5BCB-503D-EF4A-80B3-3B9743599F73}"/>
              </a:ext>
            </a:extLst>
          </p:cNvPr>
          <p:cNvSpPr/>
          <p:nvPr/>
        </p:nvSpPr>
        <p:spPr>
          <a:xfrm>
            <a:off x="4760422" y="4607097"/>
            <a:ext cx="2770909" cy="13558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0" name="TextBox 29">
            <a:extLst>
              <a:ext uri="{FF2B5EF4-FFF2-40B4-BE49-F238E27FC236}">
                <a16:creationId xmlns:a16="http://schemas.microsoft.com/office/drawing/2014/main" id="{D2C225E4-21CA-3046-969A-9C69B0BC9E67}"/>
              </a:ext>
            </a:extLst>
          </p:cNvPr>
          <p:cNvSpPr txBox="1"/>
          <p:nvPr/>
        </p:nvSpPr>
        <p:spPr>
          <a:xfrm>
            <a:off x="4777047" y="4599704"/>
            <a:ext cx="2737659" cy="1364541"/>
          </a:xfrm>
          <a:prstGeom prst="rect">
            <a:avLst/>
          </a:prstGeom>
          <a:noFill/>
        </p:spPr>
        <p:txBody>
          <a:bodyPr wrap="square" rtlCol="0">
            <a:spAutoFit/>
          </a:bodyPr>
          <a:lstStyle/>
          <a:p>
            <a:pPr algn="ctr"/>
            <a:r>
              <a:rPr lang="en-US" sz="1867" b="1" dirty="0"/>
              <a:t>Land/river</a:t>
            </a:r>
          </a:p>
          <a:p>
            <a:pPr algn="ctr"/>
            <a:r>
              <a:rPr lang="en-US" sz="1600" dirty="0"/>
              <a:t>12 km global</a:t>
            </a:r>
          </a:p>
          <a:p>
            <a:pPr algn="ctr"/>
            <a:r>
              <a:rPr lang="en-US" sz="1600" dirty="0"/>
              <a:t>Physics from land NGD including dynamic vegetation and C/N/P cycle and GCAM  </a:t>
            </a:r>
          </a:p>
        </p:txBody>
      </p:sp>
      <p:sp>
        <p:nvSpPr>
          <p:cNvPr id="31" name="Rectangle 30">
            <a:extLst>
              <a:ext uri="{FF2B5EF4-FFF2-40B4-BE49-F238E27FC236}">
                <a16:creationId xmlns:a16="http://schemas.microsoft.com/office/drawing/2014/main" id="{5C9E7BDD-8A00-4D47-8BDC-BB54AD0E11D6}"/>
              </a:ext>
            </a:extLst>
          </p:cNvPr>
          <p:cNvSpPr/>
          <p:nvPr/>
        </p:nvSpPr>
        <p:spPr>
          <a:xfrm>
            <a:off x="8406938" y="4821380"/>
            <a:ext cx="2770909" cy="1174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TextBox 31">
            <a:extLst>
              <a:ext uri="{FF2B5EF4-FFF2-40B4-BE49-F238E27FC236}">
                <a16:creationId xmlns:a16="http://schemas.microsoft.com/office/drawing/2014/main" id="{C82DBCA0-7183-4A44-87CB-2353D3F1D19F}"/>
              </a:ext>
            </a:extLst>
          </p:cNvPr>
          <p:cNvSpPr txBox="1"/>
          <p:nvPr/>
        </p:nvSpPr>
        <p:spPr>
          <a:xfrm>
            <a:off x="8423563" y="4813987"/>
            <a:ext cx="2737659" cy="1118319"/>
          </a:xfrm>
          <a:prstGeom prst="rect">
            <a:avLst/>
          </a:prstGeom>
          <a:noFill/>
        </p:spPr>
        <p:txBody>
          <a:bodyPr wrap="square" rtlCol="0">
            <a:spAutoFit/>
          </a:bodyPr>
          <a:lstStyle/>
          <a:p>
            <a:pPr algn="ctr"/>
            <a:r>
              <a:rPr lang="en-US" sz="1867" b="1" dirty="0"/>
              <a:t>Land/river</a:t>
            </a:r>
          </a:p>
          <a:p>
            <a:pPr algn="ctr"/>
            <a:r>
              <a:rPr lang="en-US" sz="1600" dirty="0"/>
              <a:t>12 km global</a:t>
            </a:r>
          </a:p>
          <a:p>
            <a:pPr algn="ctr"/>
            <a:r>
              <a:rPr lang="en-US" sz="1600" dirty="0"/>
              <a:t>Physics from land NGD including dynamic vegetation</a:t>
            </a:r>
          </a:p>
        </p:txBody>
      </p:sp>
      <p:sp>
        <p:nvSpPr>
          <p:cNvPr id="33" name="TextBox 32">
            <a:extLst>
              <a:ext uri="{FF2B5EF4-FFF2-40B4-BE49-F238E27FC236}">
                <a16:creationId xmlns:a16="http://schemas.microsoft.com/office/drawing/2014/main" id="{07598101-3E53-634F-9BFF-20979C84FBF1}"/>
              </a:ext>
            </a:extLst>
          </p:cNvPr>
          <p:cNvSpPr txBox="1"/>
          <p:nvPr/>
        </p:nvSpPr>
        <p:spPr>
          <a:xfrm>
            <a:off x="4319193" y="6192054"/>
            <a:ext cx="2342436" cy="461665"/>
          </a:xfrm>
          <a:prstGeom prst="rect">
            <a:avLst/>
          </a:prstGeom>
          <a:noFill/>
        </p:spPr>
        <p:txBody>
          <a:bodyPr wrap="none" rtlCol="0">
            <a:spAutoFit/>
          </a:bodyPr>
          <a:lstStyle/>
          <a:p>
            <a:r>
              <a:rPr lang="en-US" sz="2400" i="1" dirty="0">
                <a:solidFill>
                  <a:srgbClr val="C00000"/>
                </a:solidFill>
              </a:rPr>
              <a:t>From Ruby’s Talk </a:t>
            </a:r>
          </a:p>
        </p:txBody>
      </p:sp>
    </p:spTree>
    <p:extLst>
      <p:ext uri="{BB962C8B-B14F-4D97-AF65-F5344CB8AC3E}">
        <p14:creationId xmlns:p14="http://schemas.microsoft.com/office/powerpoint/2010/main" val="3485647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0123" y="-205467"/>
            <a:ext cx="8229600" cy="1097280"/>
          </a:xfrm>
        </p:spPr>
        <p:txBody>
          <a:bodyPr>
            <a:normAutofit/>
          </a:bodyPr>
          <a:lstStyle/>
          <a:p>
            <a:r>
              <a:rPr lang="en-US" dirty="0"/>
              <a:t>E3SM Capabilities Roadmap</a:t>
            </a:r>
          </a:p>
        </p:txBody>
      </p:sp>
      <p:sp>
        <p:nvSpPr>
          <p:cNvPr id="4" name="Content Placeholder 3"/>
          <p:cNvSpPr>
            <a:spLocks noGrp="1"/>
          </p:cNvSpPr>
          <p:nvPr>
            <p:ph idx="1"/>
          </p:nvPr>
        </p:nvSpPr>
        <p:spPr>
          <a:xfrm>
            <a:off x="330609" y="2496838"/>
            <a:ext cx="5006860" cy="3829012"/>
          </a:xfrm>
        </p:spPr>
        <p:txBody>
          <a:bodyPr/>
          <a:lstStyle/>
          <a:p>
            <a:r>
              <a:rPr lang="en-US" sz="2133" dirty="0"/>
              <a:t>E3SM v2 (Today’s Machines)</a:t>
            </a:r>
          </a:p>
          <a:p>
            <a:pPr lvl="1"/>
            <a:r>
              <a:rPr lang="en-US" sz="1733" dirty="0" err="1"/>
              <a:t>Watercycle</a:t>
            </a:r>
            <a:r>
              <a:rPr lang="en-US" sz="1733" dirty="0"/>
              <a:t>, </a:t>
            </a:r>
            <a:r>
              <a:rPr lang="en-US" sz="1733" dirty="0" err="1"/>
              <a:t>Cyrosphere</a:t>
            </a:r>
            <a:r>
              <a:rPr lang="en-US" sz="1733" dirty="0"/>
              <a:t>, BGC</a:t>
            </a:r>
          </a:p>
          <a:p>
            <a:pPr lvl="1"/>
            <a:r>
              <a:rPr lang="en-US" sz="1733" dirty="0"/>
              <a:t>O(5000) simulated years per year low-res</a:t>
            </a:r>
          </a:p>
          <a:p>
            <a:pPr lvl="1"/>
            <a:r>
              <a:rPr lang="en-US" sz="1733" dirty="0"/>
              <a:t>O(100) simulated years per year high-res</a:t>
            </a:r>
          </a:p>
          <a:p>
            <a:r>
              <a:rPr lang="en-US" sz="2133" dirty="0"/>
              <a:t>E3SM v3 (2-5 years)</a:t>
            </a:r>
          </a:p>
          <a:p>
            <a:pPr lvl="1"/>
            <a:r>
              <a:rPr lang="en-US" sz="1733" dirty="0" err="1"/>
              <a:t>Cyrosphere</a:t>
            </a:r>
            <a:r>
              <a:rPr lang="en-US" sz="1733" dirty="0"/>
              <a:t> and BGC simulations with prognostic aerosols. </a:t>
            </a:r>
          </a:p>
          <a:p>
            <a:pPr marL="0" indent="0">
              <a:buNone/>
            </a:pPr>
            <a:endParaRPr lang="en-US" sz="2133" dirty="0"/>
          </a:p>
          <a:p>
            <a:pPr lvl="1"/>
            <a:endParaRPr lang="en-US" sz="2133" dirty="0"/>
          </a:p>
        </p:txBody>
      </p:sp>
      <p:sp>
        <p:nvSpPr>
          <p:cNvPr id="3" name="TextBox 2">
            <a:extLst>
              <a:ext uri="{FF2B5EF4-FFF2-40B4-BE49-F238E27FC236}">
                <a16:creationId xmlns:a16="http://schemas.microsoft.com/office/drawing/2014/main" id="{64A28A44-405B-4645-9256-1F9C98FE17CB}"/>
              </a:ext>
            </a:extLst>
          </p:cNvPr>
          <p:cNvSpPr txBox="1"/>
          <p:nvPr/>
        </p:nvSpPr>
        <p:spPr>
          <a:xfrm>
            <a:off x="1459217" y="1466357"/>
            <a:ext cx="3218189" cy="502766"/>
          </a:xfrm>
          <a:prstGeom prst="rect">
            <a:avLst/>
          </a:prstGeom>
          <a:noFill/>
        </p:spPr>
        <p:txBody>
          <a:bodyPr wrap="none" rtlCol="0">
            <a:spAutoFit/>
          </a:bodyPr>
          <a:lstStyle/>
          <a:p>
            <a:r>
              <a:rPr lang="en-US" sz="2667" b="1" dirty="0"/>
              <a:t>CPU and KNL systems</a:t>
            </a:r>
          </a:p>
        </p:txBody>
      </p:sp>
      <p:sp>
        <p:nvSpPr>
          <p:cNvPr id="5" name="TextBox 4">
            <a:extLst>
              <a:ext uri="{FF2B5EF4-FFF2-40B4-BE49-F238E27FC236}">
                <a16:creationId xmlns:a16="http://schemas.microsoft.com/office/drawing/2014/main" id="{0EBEDD90-7818-1D4E-AA9B-91C83EE628A6}"/>
              </a:ext>
            </a:extLst>
          </p:cNvPr>
          <p:cNvSpPr txBox="1"/>
          <p:nvPr/>
        </p:nvSpPr>
        <p:spPr>
          <a:xfrm>
            <a:off x="6577963" y="1427584"/>
            <a:ext cx="2035494" cy="502766"/>
          </a:xfrm>
          <a:prstGeom prst="rect">
            <a:avLst/>
          </a:prstGeom>
          <a:noFill/>
        </p:spPr>
        <p:txBody>
          <a:bodyPr wrap="none" rtlCol="0">
            <a:spAutoFit/>
          </a:bodyPr>
          <a:lstStyle/>
          <a:p>
            <a:r>
              <a:rPr lang="en-US" sz="2667" b="1" dirty="0"/>
              <a:t>GPU Systems</a:t>
            </a:r>
          </a:p>
        </p:txBody>
      </p:sp>
      <p:sp>
        <p:nvSpPr>
          <p:cNvPr id="6" name="Content Placeholder 3">
            <a:extLst>
              <a:ext uri="{FF2B5EF4-FFF2-40B4-BE49-F238E27FC236}">
                <a16:creationId xmlns:a16="http://schemas.microsoft.com/office/drawing/2014/main" id="{982B43C7-C2A9-8F46-BE6B-DB7C5B242FAB}"/>
              </a:ext>
            </a:extLst>
          </p:cNvPr>
          <p:cNvSpPr txBox="1">
            <a:spLocks/>
          </p:cNvSpPr>
          <p:nvPr/>
        </p:nvSpPr>
        <p:spPr>
          <a:xfrm>
            <a:off x="6096000" y="2512502"/>
            <a:ext cx="5765392" cy="4722497"/>
          </a:xfrm>
          <a:prstGeom prst="rect">
            <a:avLst/>
          </a:prstGeom>
        </p:spPr>
        <p:txBody>
          <a:bodyPr vert="horz" lIns="0" tIns="0" rIns="0" bIns="0" rtlCol="0">
            <a:noAutofit/>
          </a:bodyPr>
          <a:lst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133" dirty="0"/>
              <a:t>E3SM v2 (Today’s Machines)</a:t>
            </a:r>
          </a:p>
          <a:p>
            <a:pPr lvl="1"/>
            <a:r>
              <a:rPr lang="en-US" sz="1733" dirty="0"/>
              <a:t>E3SM-MMF </a:t>
            </a:r>
            <a:r>
              <a:rPr lang="en-US" sz="1733" dirty="0" err="1"/>
              <a:t>Superparametization</a:t>
            </a:r>
            <a:r>
              <a:rPr lang="en-US" sz="1733" dirty="0"/>
              <a:t>. (atmosphere only development simulations)</a:t>
            </a:r>
          </a:p>
          <a:p>
            <a:pPr lvl="1"/>
            <a:r>
              <a:rPr lang="en-US" sz="1733" dirty="0"/>
              <a:t>Ocean/Ice simulations (CORE forced)</a:t>
            </a:r>
          </a:p>
          <a:p>
            <a:r>
              <a:rPr lang="en-US" sz="2133" dirty="0"/>
              <a:t>E3SM v3 (</a:t>
            </a:r>
            <a:r>
              <a:rPr lang="en-US" sz="2133" dirty="0" err="1"/>
              <a:t>Exascale</a:t>
            </a:r>
            <a:r>
              <a:rPr lang="en-US" sz="2133" dirty="0"/>
              <a:t> 2-5 years)</a:t>
            </a:r>
          </a:p>
          <a:p>
            <a:pPr lvl="1"/>
            <a:r>
              <a:rPr lang="en-US" sz="1733" dirty="0" err="1"/>
              <a:t>Watercycle</a:t>
            </a:r>
            <a:r>
              <a:rPr lang="en-US" sz="1733" dirty="0"/>
              <a:t> simulation campaign (prescribed aerosol, Cloud Resolving atmosphere simulations)</a:t>
            </a:r>
          </a:p>
          <a:p>
            <a:pPr lvl="1"/>
            <a:r>
              <a:rPr lang="en-US" sz="1733" dirty="0"/>
              <a:t>E3SM-MMF:  First use of super-parameterization for a candidate full Earth system model.  </a:t>
            </a:r>
          </a:p>
          <a:p>
            <a:r>
              <a:rPr lang="en-US" sz="2133" dirty="0"/>
              <a:t>E3SM v4 ( 6-10 years)</a:t>
            </a:r>
          </a:p>
          <a:p>
            <a:pPr lvl="1"/>
            <a:r>
              <a:rPr lang="en-US" sz="1733" dirty="0"/>
              <a:t>Full Earth System Model running on both CPU &amp; GPU systems.</a:t>
            </a:r>
          </a:p>
          <a:p>
            <a:pPr lvl="1"/>
            <a:endParaRPr lang="en-US" sz="1733" dirty="0"/>
          </a:p>
        </p:txBody>
      </p:sp>
      <p:pic>
        <p:nvPicPr>
          <p:cNvPr id="10" name="Picture 9">
            <a:extLst>
              <a:ext uri="{FF2B5EF4-FFF2-40B4-BE49-F238E27FC236}">
                <a16:creationId xmlns:a16="http://schemas.microsoft.com/office/drawing/2014/main" id="{CF364C88-0944-F049-AE1B-13A6367C9C5F}"/>
              </a:ext>
            </a:extLst>
          </p:cNvPr>
          <p:cNvPicPr>
            <a:picLocks noChangeAspect="1"/>
          </p:cNvPicPr>
          <p:nvPr/>
        </p:nvPicPr>
        <p:blipFill>
          <a:blip r:embed="rId3"/>
          <a:stretch>
            <a:fillRect/>
          </a:stretch>
        </p:blipFill>
        <p:spPr>
          <a:xfrm>
            <a:off x="148798" y="1234365"/>
            <a:ext cx="1226561" cy="919921"/>
          </a:xfrm>
          <a:prstGeom prst="rect">
            <a:avLst/>
          </a:prstGeom>
        </p:spPr>
      </p:pic>
      <p:pic>
        <p:nvPicPr>
          <p:cNvPr id="11" name="Picture 10">
            <a:extLst>
              <a:ext uri="{FF2B5EF4-FFF2-40B4-BE49-F238E27FC236}">
                <a16:creationId xmlns:a16="http://schemas.microsoft.com/office/drawing/2014/main" id="{16165CFF-AB14-C84D-A325-7A8F37661882}"/>
              </a:ext>
            </a:extLst>
          </p:cNvPr>
          <p:cNvPicPr>
            <a:picLocks noChangeAspect="1"/>
          </p:cNvPicPr>
          <p:nvPr/>
        </p:nvPicPr>
        <p:blipFill>
          <a:blip r:embed="rId4"/>
          <a:stretch>
            <a:fillRect/>
          </a:stretch>
        </p:blipFill>
        <p:spPr>
          <a:xfrm>
            <a:off x="8820099" y="891814"/>
            <a:ext cx="3041293" cy="1520647"/>
          </a:xfrm>
          <a:prstGeom prst="rect">
            <a:avLst/>
          </a:prstGeom>
        </p:spPr>
      </p:pic>
      <p:sp>
        <p:nvSpPr>
          <p:cNvPr id="9" name="TextBox 8">
            <a:extLst>
              <a:ext uri="{FF2B5EF4-FFF2-40B4-BE49-F238E27FC236}">
                <a16:creationId xmlns:a16="http://schemas.microsoft.com/office/drawing/2014/main" id="{E89DD348-0EA0-9B45-A2D9-99FF8F4D41CF}"/>
              </a:ext>
            </a:extLst>
          </p:cNvPr>
          <p:cNvSpPr txBox="1"/>
          <p:nvPr/>
        </p:nvSpPr>
        <p:spPr>
          <a:xfrm>
            <a:off x="3496473" y="6206737"/>
            <a:ext cx="2361865" cy="461665"/>
          </a:xfrm>
          <a:prstGeom prst="rect">
            <a:avLst/>
          </a:prstGeom>
          <a:noFill/>
        </p:spPr>
        <p:txBody>
          <a:bodyPr wrap="none" rtlCol="0">
            <a:spAutoFit/>
          </a:bodyPr>
          <a:lstStyle/>
          <a:p>
            <a:r>
              <a:rPr lang="en-US" sz="2400" i="1" dirty="0">
                <a:solidFill>
                  <a:srgbClr val="C00000"/>
                </a:solidFill>
              </a:rPr>
              <a:t>From Mark’s Talk </a:t>
            </a:r>
          </a:p>
        </p:txBody>
      </p:sp>
    </p:spTree>
    <p:extLst>
      <p:ext uri="{BB962C8B-B14F-4D97-AF65-F5344CB8AC3E}">
        <p14:creationId xmlns:p14="http://schemas.microsoft.com/office/powerpoint/2010/main" val="4155798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243" y="2710542"/>
            <a:ext cx="8229600" cy="559140"/>
          </a:xfrm>
        </p:spPr>
        <p:txBody>
          <a:bodyPr/>
          <a:lstStyle/>
          <a:p>
            <a:pPr algn="ctr"/>
            <a:r>
              <a:rPr lang="en-US" sz="3200" dirty="0"/>
              <a:t>END</a:t>
            </a:r>
          </a:p>
        </p:txBody>
      </p:sp>
    </p:spTree>
    <p:extLst>
      <p:ext uri="{BB962C8B-B14F-4D97-AF65-F5344CB8AC3E}">
        <p14:creationId xmlns:p14="http://schemas.microsoft.com/office/powerpoint/2010/main" val="3839527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352" y="2621111"/>
            <a:ext cx="8229600" cy="559140"/>
          </a:xfrm>
        </p:spPr>
        <p:txBody>
          <a:bodyPr/>
          <a:lstStyle/>
          <a:p>
            <a:pPr algn="ctr"/>
            <a:r>
              <a:rPr lang="en-US" sz="3200" dirty="0"/>
              <a:t>NGD - Atmospheric Physics</a:t>
            </a:r>
            <a:br>
              <a:rPr lang="en-US" sz="3200" dirty="0"/>
            </a:br>
            <a:r>
              <a:rPr lang="en-US" sz="3200" dirty="0"/>
              <a:t>Progress Updates</a:t>
            </a:r>
          </a:p>
        </p:txBody>
      </p:sp>
    </p:spTree>
    <p:extLst>
      <p:ext uri="{BB962C8B-B14F-4D97-AF65-F5344CB8AC3E}">
        <p14:creationId xmlns:p14="http://schemas.microsoft.com/office/powerpoint/2010/main" val="4221407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313624" y="111186"/>
            <a:ext cx="8299111" cy="695607"/>
          </a:xfrm>
        </p:spPr>
        <p:txBody>
          <a:bodyPr/>
          <a:lstStyle/>
          <a:p>
            <a:pPr>
              <a:spcBef>
                <a:spcPts val="0"/>
              </a:spcBef>
            </a:pPr>
            <a:r>
              <a:rPr lang="en-US" sz="3200" dirty="0">
                <a:solidFill>
                  <a:schemeClr val="tx2"/>
                </a:solidFill>
              </a:rPr>
              <a:t>Interactive Atmospheric Chemistry (AP2)</a:t>
            </a:r>
            <a:endParaRPr lang="en-US" sz="3200" dirty="0">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313624" y="920557"/>
            <a:ext cx="10464305" cy="5016886"/>
          </a:xfrm>
        </p:spPr>
        <p:txBody>
          <a:bodyPr/>
          <a:lstStyle/>
          <a:p>
            <a:r>
              <a:rPr lang="en-US" b="1" dirty="0"/>
              <a:t>Outline of project</a:t>
            </a:r>
            <a:endParaRPr lang="en-US" sz="2000" b="1" dirty="0"/>
          </a:p>
          <a:p>
            <a:pPr lvl="1"/>
            <a:r>
              <a:rPr lang="en-US" dirty="0">
                <a:ea typeface="Calibri" charset="0"/>
                <a:cs typeface="Calibri" charset="0"/>
              </a:rPr>
              <a:t>Develop interactive gas-phase chemistry for century+ climate ensembles.</a:t>
            </a:r>
          </a:p>
          <a:p>
            <a:pPr lvl="1"/>
            <a:r>
              <a:rPr lang="en-US" dirty="0">
                <a:ea typeface="Calibri" charset="0"/>
                <a:cs typeface="Calibri" charset="0"/>
              </a:rPr>
              <a:t>Couple stratosphere-troposphere O3 chemistry and gas-aerosol chemistry.</a:t>
            </a:r>
          </a:p>
          <a:p>
            <a:pPr lvl="1"/>
            <a:r>
              <a:rPr lang="en-US" dirty="0">
                <a:ea typeface="Calibri" charset="0"/>
                <a:cs typeface="Calibri" charset="0"/>
              </a:rPr>
              <a:t>Enable O3-CH4 greenhouse gas simulations in ensembles.</a:t>
            </a:r>
          </a:p>
          <a:p>
            <a:pPr lvl="1"/>
            <a:r>
              <a:rPr lang="en-US" dirty="0">
                <a:ea typeface="Calibri" charset="0"/>
                <a:cs typeface="Calibri" charset="0"/>
              </a:rPr>
              <a:t>Enable air quality and climate interaction.</a:t>
            </a:r>
          </a:p>
          <a:p>
            <a:pPr lvl="1"/>
            <a:r>
              <a:rPr lang="en-US" dirty="0">
                <a:ea typeface="Calibri" charset="0"/>
                <a:cs typeface="Calibri" charset="0"/>
              </a:rPr>
              <a:t>Provide new chemical tracer diagnostics of E3SM performance.</a:t>
            </a:r>
          </a:p>
          <a:p>
            <a:pPr>
              <a:buClr>
                <a:srgbClr val="4F81BD">
                  <a:lumMod val="75000"/>
                </a:srgbClr>
              </a:buClr>
              <a:defRPr/>
            </a:pPr>
            <a:r>
              <a:rPr lang="en-US" b="1" dirty="0">
                <a:solidFill>
                  <a:prstClr val="black"/>
                </a:solidFill>
              </a:rPr>
              <a:t>Summary of Accomplishments (Mar 2019 – Nov 2019)</a:t>
            </a:r>
          </a:p>
          <a:p>
            <a:pPr lvl="1">
              <a:buClr>
                <a:srgbClr val="4F81BD">
                  <a:lumMod val="75000"/>
                </a:srgbClr>
              </a:buClr>
              <a:defRPr/>
            </a:pPr>
            <a:r>
              <a:rPr lang="en-US" dirty="0" err="1">
                <a:solidFill>
                  <a:prstClr val="black"/>
                </a:solidFill>
                <a:latin typeface="Arial" panose="020B0604020202020204" pitchFamily="34" charset="0"/>
                <a:cs typeface="Arial" panose="020B0604020202020204" pitchFamily="34" charset="0"/>
              </a:rPr>
              <a:t>chemUCI</a:t>
            </a:r>
            <a:r>
              <a:rPr lang="en-US" dirty="0">
                <a:solidFill>
                  <a:prstClr val="black"/>
                </a:solidFill>
                <a:latin typeface="Arial" panose="020B0604020202020204" pitchFamily="34" charset="0"/>
                <a:cs typeface="Arial" panose="020B0604020202020204" pitchFamily="34" charset="0"/>
              </a:rPr>
              <a:t> specifications and data tables updated, ready for pre-processor.</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O3 chemistry V2 (updated </a:t>
            </a:r>
            <a:r>
              <a:rPr lang="en-US" dirty="0" err="1">
                <a:solidFill>
                  <a:prstClr val="black"/>
                </a:solidFill>
                <a:latin typeface="Arial" panose="020B0604020202020204" pitchFamily="34" charset="0"/>
                <a:cs typeface="Arial" panose="020B0604020202020204" pitchFamily="34" charset="0"/>
              </a:rPr>
              <a:t>Linoz</a:t>
            </a:r>
            <a:r>
              <a:rPr lang="en-US" dirty="0">
                <a:solidFill>
                  <a:prstClr val="black"/>
                </a:solidFill>
                <a:latin typeface="Arial" panose="020B0604020202020204" pitchFamily="34" charset="0"/>
                <a:cs typeface="Arial" panose="020B0604020202020204" pitchFamily="34" charset="0"/>
              </a:rPr>
              <a:t> with O3 STE fluxes) implemented and tested, clearly shows stratospheric QBO circulation (w/Qi Tang).</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Super-fast chemistry input file is working again.</a:t>
            </a:r>
          </a:p>
          <a:p>
            <a:pPr lvl="2">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Pre-processor was fixed.</a:t>
            </a:r>
          </a:p>
          <a:p>
            <a:pPr lvl="2">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Currently merging super-fast chemistry with MAM4.</a:t>
            </a:r>
          </a:p>
          <a:p>
            <a:pPr lvl="1">
              <a:buClr>
                <a:srgbClr val="4F81BD">
                  <a:lumMod val="75000"/>
                </a:srgbClr>
              </a:buClr>
              <a:defRPr/>
            </a:pPr>
            <a:r>
              <a:rPr lang="en-US" sz="1800" dirty="0">
                <a:solidFill>
                  <a:prstClr val="black"/>
                </a:solidFill>
                <a:latin typeface="Arial" panose="020B0604020202020204" pitchFamily="34" charset="0"/>
                <a:cs typeface="Arial" panose="020B0604020202020204" pitchFamily="34" charset="0"/>
              </a:rPr>
              <a:t>2 CMIP6 transient </a:t>
            </a:r>
            <a:r>
              <a:rPr lang="en-US" sz="1800" dirty="0" err="1">
                <a:solidFill>
                  <a:prstClr val="black"/>
                </a:solidFill>
                <a:latin typeface="Arial" panose="020B0604020202020204" pitchFamily="34" charset="0"/>
                <a:cs typeface="Arial" panose="020B0604020202020204" pitchFamily="34" charset="0"/>
              </a:rPr>
              <a:t>compsets</a:t>
            </a:r>
            <a:r>
              <a:rPr lang="en-US" sz="1800" dirty="0">
                <a:solidFill>
                  <a:prstClr val="black"/>
                </a:solidFill>
                <a:latin typeface="Arial" panose="020B0604020202020204" pitchFamily="34" charset="0"/>
                <a:cs typeface="Arial" panose="020B0604020202020204" pitchFamily="34" charset="0"/>
              </a:rPr>
              <a:t> completed: ne30 SSP5_8.5 future, and ne120 historical.</a:t>
            </a:r>
          </a:p>
          <a:p>
            <a:pPr lvl="2">
              <a:buClr>
                <a:srgbClr val="4F81BD">
                  <a:lumMod val="75000"/>
                </a:srgbClr>
              </a:buClr>
              <a:defRPr/>
            </a:pPr>
            <a:endParaRPr lang="en-US" dirty="0">
              <a:solidFill>
                <a:prstClr val="black"/>
              </a:solidFill>
              <a:latin typeface="Arial" panose="020B0604020202020204" pitchFamily="34" charset="0"/>
              <a:cs typeface="Arial" panose="020B0604020202020204" pitchFamily="34" charset="0"/>
            </a:endParaRPr>
          </a:p>
          <a:p>
            <a:pPr lvl="1"/>
            <a:endParaRPr lang="en-US" dirty="0"/>
          </a:p>
        </p:txBody>
      </p:sp>
      <p:sp>
        <p:nvSpPr>
          <p:cNvPr id="4" name="TextBox 3">
            <a:extLst>
              <a:ext uri="{FF2B5EF4-FFF2-40B4-BE49-F238E27FC236}">
                <a16:creationId xmlns:a16="http://schemas.microsoft.com/office/drawing/2014/main" id="{4DC75A7A-50B0-424D-988C-48661E071071}"/>
              </a:ext>
            </a:extLst>
          </p:cNvPr>
          <p:cNvSpPr txBox="1"/>
          <p:nvPr/>
        </p:nvSpPr>
        <p:spPr>
          <a:xfrm>
            <a:off x="8461312" y="354856"/>
            <a:ext cx="4237597" cy="1200329"/>
          </a:xfrm>
          <a:prstGeom prst="rect">
            <a:avLst/>
          </a:prstGeom>
          <a:noFill/>
        </p:spPr>
        <p:txBody>
          <a:bodyPr wrap="square" rtlCol="0">
            <a:spAutoFit/>
          </a:bodyPr>
          <a:lstStyle/>
          <a:p>
            <a:pPr defTabSz="342900">
              <a:defRPr/>
            </a:pPr>
            <a:r>
              <a:rPr lang="en-US" b="1" dirty="0">
                <a:solidFill>
                  <a:srgbClr val="4F81BD"/>
                </a:solidFill>
                <a:latin typeface="Arial" panose="020B0604020202020204" pitchFamily="34" charset="0"/>
                <a:cs typeface="Arial" panose="020B0604020202020204" pitchFamily="34" charset="0"/>
              </a:rPr>
              <a:t>Philip Cameron-Smith (LLNL)</a:t>
            </a:r>
          </a:p>
          <a:p>
            <a:pPr defTabSz="342900">
              <a:defRPr/>
            </a:pPr>
            <a:r>
              <a:rPr lang="en-US" b="1" dirty="0">
                <a:solidFill>
                  <a:srgbClr val="4F81BD"/>
                </a:solidFill>
                <a:latin typeface="Arial" panose="020B0604020202020204" pitchFamily="34" charset="0"/>
                <a:cs typeface="Arial" panose="020B0604020202020204" pitchFamily="34" charset="0"/>
              </a:rPr>
              <a:t>Michael Prather (UC Irvine)</a:t>
            </a:r>
          </a:p>
          <a:p>
            <a:pPr defTabSz="342900">
              <a:defRPr/>
            </a:pPr>
            <a:r>
              <a:rPr lang="en-US" b="1" dirty="0">
                <a:solidFill>
                  <a:srgbClr val="4F81BD"/>
                </a:solidFill>
                <a:latin typeface="Arial" panose="020B0604020202020204" pitchFamily="34" charset="0"/>
                <a:cs typeface="Arial" panose="020B0604020202020204" pitchFamily="34" charset="0"/>
              </a:rPr>
              <a:t>Juno Hsu (UC Irvine)</a:t>
            </a:r>
          </a:p>
          <a:p>
            <a:pPr defTabSz="342900">
              <a:defRPr/>
            </a:pPr>
            <a:endParaRPr lang="en-US" b="1" dirty="0">
              <a:solidFill>
                <a:srgbClr val="4F81B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498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290253" y="197858"/>
            <a:ext cx="7901236" cy="695607"/>
          </a:xfrm>
        </p:spPr>
        <p:txBody>
          <a:bodyPr/>
          <a:lstStyle/>
          <a:p>
            <a:pPr>
              <a:spcBef>
                <a:spcPts val="0"/>
              </a:spcBef>
            </a:pPr>
            <a:r>
              <a:rPr lang="en-US" sz="3200" dirty="0">
                <a:solidFill>
                  <a:schemeClr val="tx2"/>
                </a:solidFill>
              </a:rPr>
              <a:t>Interactive Atmospheric Chemistry (AP2)</a:t>
            </a:r>
            <a:endParaRPr lang="en-US" sz="3200" dirty="0">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3B0EB95-06BC-CF47-8958-44E375C69969}"/>
              </a:ext>
            </a:extLst>
          </p:cNvPr>
          <p:cNvSpPr>
            <a:spLocks noGrp="1"/>
          </p:cNvSpPr>
          <p:nvPr>
            <p:ph idx="1"/>
          </p:nvPr>
        </p:nvSpPr>
        <p:spPr>
          <a:xfrm>
            <a:off x="115805" y="1643256"/>
            <a:ext cx="10464305" cy="5016886"/>
          </a:xfrm>
        </p:spPr>
        <p:txBody>
          <a:bodyPr/>
          <a:lstStyle/>
          <a:p>
            <a:pPr>
              <a:buClr>
                <a:srgbClr val="4F81BD">
                  <a:lumMod val="75000"/>
                </a:srgbClr>
              </a:buClr>
              <a:defRPr/>
            </a:pPr>
            <a:r>
              <a:rPr lang="en-US" b="1" dirty="0">
                <a:solidFill>
                  <a:prstClr val="black"/>
                </a:solidFill>
              </a:rPr>
              <a:t>Summary of Issues (difficulties)</a:t>
            </a:r>
            <a:endParaRPr lang="en-US" sz="2000" b="1" dirty="0">
              <a:solidFill>
                <a:prstClr val="black"/>
              </a:solidFill>
            </a:endParaRPr>
          </a:p>
          <a:p>
            <a:pPr lvl="1">
              <a:buClr>
                <a:srgbClr val="4F81BD">
                  <a:lumMod val="75000"/>
                </a:srgbClr>
              </a:buClr>
              <a:defRPr/>
            </a:pPr>
            <a:r>
              <a:rPr lang="en-US" i="1" dirty="0">
                <a:solidFill>
                  <a:srgbClr val="FF0000"/>
                </a:solidFill>
              </a:rPr>
              <a:t>Inability to get preprocessor to work to generate new </a:t>
            </a:r>
            <a:r>
              <a:rPr lang="en-US" i="1" dirty="0" err="1">
                <a:solidFill>
                  <a:srgbClr val="FF0000"/>
                </a:solidFill>
              </a:rPr>
              <a:t>chemUCI</a:t>
            </a:r>
            <a:r>
              <a:rPr lang="en-US" i="1" dirty="0">
                <a:solidFill>
                  <a:srgbClr val="FF0000"/>
                </a:solidFill>
              </a:rPr>
              <a:t> code. </a:t>
            </a:r>
          </a:p>
          <a:p>
            <a:pPr lvl="1">
              <a:buClr>
                <a:srgbClr val="4F81BD">
                  <a:lumMod val="75000"/>
                </a:srgbClr>
              </a:buClr>
              <a:defRPr/>
            </a:pPr>
            <a:r>
              <a:rPr lang="en-US" i="1" dirty="0">
                <a:solidFill>
                  <a:srgbClr val="FF0000"/>
                </a:solidFill>
              </a:rPr>
              <a:t>Delay in implementing  LLNL superfast chemistry due to CMIP6 demands</a:t>
            </a:r>
            <a:endParaRPr lang="en-US" dirty="0">
              <a:solidFill>
                <a:prstClr val="black"/>
              </a:solidFill>
            </a:endParaRPr>
          </a:p>
          <a:p>
            <a:pPr lvl="2">
              <a:buClr>
                <a:srgbClr val="4F81BD">
                  <a:lumMod val="75000"/>
                </a:srgbClr>
              </a:buClr>
              <a:defRPr/>
            </a:pPr>
            <a:endParaRPr lang="en-US" dirty="0">
              <a:solidFill>
                <a:prstClr val="black"/>
              </a:solidFill>
              <a:latin typeface="Arial" panose="020B0604020202020204" pitchFamily="34" charset="0"/>
              <a:cs typeface="Arial" panose="020B0604020202020204" pitchFamily="34" charset="0"/>
            </a:endParaRPr>
          </a:p>
          <a:p>
            <a:pPr lvl="1"/>
            <a:endParaRPr lang="en-US" dirty="0"/>
          </a:p>
        </p:txBody>
      </p:sp>
      <p:sp>
        <p:nvSpPr>
          <p:cNvPr id="4" name="TextBox 3">
            <a:extLst>
              <a:ext uri="{FF2B5EF4-FFF2-40B4-BE49-F238E27FC236}">
                <a16:creationId xmlns:a16="http://schemas.microsoft.com/office/drawing/2014/main" id="{4DC75A7A-50B0-424D-988C-48661E071071}"/>
              </a:ext>
            </a:extLst>
          </p:cNvPr>
          <p:cNvSpPr txBox="1"/>
          <p:nvPr/>
        </p:nvSpPr>
        <p:spPr>
          <a:xfrm>
            <a:off x="8461312" y="354856"/>
            <a:ext cx="4237597" cy="1200329"/>
          </a:xfrm>
          <a:prstGeom prst="rect">
            <a:avLst/>
          </a:prstGeom>
          <a:noFill/>
        </p:spPr>
        <p:txBody>
          <a:bodyPr wrap="square" rtlCol="0">
            <a:spAutoFit/>
          </a:bodyPr>
          <a:lstStyle/>
          <a:p>
            <a:pPr defTabSz="342900">
              <a:defRPr/>
            </a:pPr>
            <a:r>
              <a:rPr lang="en-US" b="1" dirty="0">
                <a:solidFill>
                  <a:srgbClr val="4F81BD"/>
                </a:solidFill>
                <a:latin typeface="Arial" panose="020B0604020202020204" pitchFamily="34" charset="0"/>
                <a:cs typeface="Arial" panose="020B0604020202020204" pitchFamily="34" charset="0"/>
              </a:rPr>
              <a:t>Philip Cameron-Smith (LLNL)</a:t>
            </a:r>
          </a:p>
          <a:p>
            <a:pPr defTabSz="342900">
              <a:defRPr/>
            </a:pPr>
            <a:r>
              <a:rPr lang="en-US" b="1" dirty="0">
                <a:solidFill>
                  <a:srgbClr val="4F81BD"/>
                </a:solidFill>
                <a:latin typeface="Arial" panose="020B0604020202020204" pitchFamily="34" charset="0"/>
                <a:cs typeface="Arial" panose="020B0604020202020204" pitchFamily="34" charset="0"/>
              </a:rPr>
              <a:t>Michael Prather (UC Irvine)</a:t>
            </a:r>
          </a:p>
          <a:p>
            <a:pPr defTabSz="342900">
              <a:defRPr/>
            </a:pPr>
            <a:r>
              <a:rPr lang="en-US" b="1" dirty="0">
                <a:solidFill>
                  <a:srgbClr val="4F81BD"/>
                </a:solidFill>
                <a:latin typeface="Arial" panose="020B0604020202020204" pitchFamily="34" charset="0"/>
                <a:cs typeface="Arial" panose="020B0604020202020204" pitchFamily="34" charset="0"/>
              </a:rPr>
              <a:t>Juno Hsu (UC Irvine)</a:t>
            </a:r>
          </a:p>
          <a:p>
            <a:pPr defTabSz="342900">
              <a:defRPr/>
            </a:pPr>
            <a:endParaRPr lang="en-US" b="1" dirty="0">
              <a:solidFill>
                <a:srgbClr val="4F81B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340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E569-3DF1-7741-BA03-B79974ED07C4}"/>
              </a:ext>
            </a:extLst>
          </p:cNvPr>
          <p:cNvSpPr>
            <a:spLocks noGrp="1"/>
          </p:cNvSpPr>
          <p:nvPr>
            <p:ph type="title"/>
          </p:nvPr>
        </p:nvSpPr>
        <p:spPr>
          <a:xfrm>
            <a:off x="312934" y="193685"/>
            <a:ext cx="8010216" cy="695607"/>
          </a:xfrm>
        </p:spPr>
        <p:txBody>
          <a:bodyPr/>
          <a:lstStyle/>
          <a:p>
            <a:pPr>
              <a:spcBef>
                <a:spcPts val="0"/>
              </a:spcBef>
            </a:pPr>
            <a:r>
              <a:rPr lang="en-US" sz="3200" dirty="0">
                <a:solidFill>
                  <a:schemeClr val="tx2"/>
                </a:solidFill>
              </a:rPr>
              <a:t>Benchmark Solar Radiation Code </a:t>
            </a:r>
            <a:r>
              <a:rPr lang="en-US" sz="3200" dirty="0" err="1">
                <a:solidFill>
                  <a:schemeClr val="tx2"/>
                </a:solidFill>
              </a:rPr>
              <a:t>fo</a:t>
            </a:r>
            <a:r>
              <a:rPr lang="en-US" sz="3200" dirty="0">
                <a:solidFill>
                  <a:schemeClr val="tx2"/>
                </a:solidFill>
              </a:rPr>
              <a:t>(AP9)</a:t>
            </a:r>
            <a:endParaRPr lang="en-US" sz="3200" dirty="0">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DC75A7A-50B0-424D-988C-48661E071071}"/>
              </a:ext>
            </a:extLst>
          </p:cNvPr>
          <p:cNvSpPr txBox="1"/>
          <p:nvPr/>
        </p:nvSpPr>
        <p:spPr>
          <a:xfrm>
            <a:off x="8431608" y="495313"/>
            <a:ext cx="3610547" cy="707886"/>
          </a:xfrm>
          <a:prstGeom prst="rect">
            <a:avLst/>
          </a:prstGeom>
          <a:noFill/>
        </p:spPr>
        <p:txBody>
          <a:bodyPr wrap="square" rtlCol="0">
            <a:spAutoFit/>
          </a:bodyPr>
          <a:lstStyle/>
          <a:p>
            <a:pPr defTabSz="342900">
              <a:defRPr/>
            </a:pPr>
            <a:r>
              <a:rPr lang="en-US" sz="2000" b="1" dirty="0">
                <a:solidFill>
                  <a:srgbClr val="4F81BD"/>
                </a:solidFill>
                <a:latin typeface="Arial" panose="020B0604020202020204" pitchFamily="34" charset="0"/>
                <a:cs typeface="Arial" panose="020B0604020202020204" pitchFamily="34" charset="0"/>
              </a:rPr>
              <a:t>Michael Prather (UC Irvine)</a:t>
            </a:r>
          </a:p>
          <a:p>
            <a:pPr defTabSz="342900">
              <a:defRPr/>
            </a:pPr>
            <a:r>
              <a:rPr lang="en-US" sz="2000" b="1" dirty="0">
                <a:solidFill>
                  <a:srgbClr val="4F81BD"/>
                </a:solidFill>
                <a:latin typeface="Arial" panose="020B0604020202020204" pitchFamily="34" charset="0"/>
                <a:cs typeface="Arial" panose="020B0604020202020204" pitchFamily="34" charset="0"/>
              </a:rPr>
              <a:t>Juno Hsu (UC Irvine)</a:t>
            </a:r>
          </a:p>
        </p:txBody>
      </p:sp>
      <p:sp>
        <p:nvSpPr>
          <p:cNvPr id="8" name="Content Placeholder 2">
            <a:extLst>
              <a:ext uri="{FF2B5EF4-FFF2-40B4-BE49-F238E27FC236}">
                <a16:creationId xmlns:a16="http://schemas.microsoft.com/office/drawing/2014/main" id="{13B0EB95-06BC-CF47-8958-44E375C69969}"/>
              </a:ext>
            </a:extLst>
          </p:cNvPr>
          <p:cNvSpPr>
            <a:spLocks noGrp="1"/>
          </p:cNvSpPr>
          <p:nvPr>
            <p:ph idx="1"/>
          </p:nvPr>
        </p:nvSpPr>
        <p:spPr>
          <a:xfrm>
            <a:off x="156701" y="924145"/>
            <a:ext cx="11334423" cy="4379861"/>
          </a:xfrm>
        </p:spPr>
        <p:txBody>
          <a:bodyPr/>
          <a:lstStyle/>
          <a:p>
            <a:r>
              <a:rPr lang="en-US" dirty="0"/>
              <a:t>Outline of project</a:t>
            </a:r>
            <a:endParaRPr lang="en-US" sz="2000" dirty="0"/>
          </a:p>
          <a:p>
            <a:pPr lvl="1"/>
            <a:r>
              <a:rPr lang="en-US" dirty="0">
                <a:ea typeface="Calibri" charset="0"/>
                <a:cs typeface="Calibri" charset="0"/>
              </a:rPr>
              <a:t>Develop benchmark solar radiation code (Solar-J) that includes many more accurate radiative transfer (RT) methods than RRTMG-SW and is still cost-effective for decadal climate runs.</a:t>
            </a:r>
          </a:p>
          <a:p>
            <a:pPr lvl="1"/>
            <a:r>
              <a:rPr lang="en-US" dirty="0">
                <a:ea typeface="Calibri" charset="0"/>
                <a:cs typeface="Calibri" charset="0"/>
              </a:rPr>
              <a:t>Improves basic solar heating as well and aerosol and cloud radiative forcing calculations.</a:t>
            </a:r>
          </a:p>
          <a:p>
            <a:pPr lvl="1"/>
            <a:r>
              <a:rPr lang="en-US" dirty="0">
                <a:ea typeface="Calibri" charset="0"/>
                <a:cs typeface="Calibri" charset="0"/>
              </a:rPr>
              <a:t>Provides photolysis calculations for the chemistry.</a:t>
            </a:r>
          </a:p>
          <a:p>
            <a:pPr>
              <a:buClr>
                <a:srgbClr val="4F81BD">
                  <a:lumMod val="75000"/>
                </a:srgbClr>
              </a:buClr>
              <a:defRPr/>
            </a:pPr>
            <a:r>
              <a:rPr lang="en-US" dirty="0">
                <a:solidFill>
                  <a:prstClr val="black"/>
                </a:solidFill>
              </a:rPr>
              <a:t>Summary of Accomplishments (Mar 2019 – Sep 2019)</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Published PNAS paper documenting the errors in flat-atmosphere models (basically all ESMs).</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Updated Solar-J to include many improvements in RT approximations, such as ocean surface albedo.</a:t>
            </a:r>
          </a:p>
          <a:p>
            <a:pPr lvl="1">
              <a:buClr>
                <a:srgbClr val="4F81BD">
                  <a:lumMod val="75000"/>
                </a:srgbClr>
              </a:buClr>
              <a:defRPr/>
            </a:pPr>
            <a:r>
              <a:rPr lang="en-US" dirty="0">
                <a:solidFill>
                  <a:prstClr val="black"/>
                </a:solidFill>
                <a:latin typeface="Arial" panose="020B0604020202020204" pitchFamily="34" charset="0"/>
                <a:cs typeface="Arial" panose="020B0604020202020204" pitchFamily="34" charset="0"/>
              </a:rPr>
              <a:t>First look at Solar-J validation with ARM data (with Qi. Tang).</a:t>
            </a:r>
          </a:p>
          <a:p>
            <a:pPr>
              <a:buClr>
                <a:srgbClr val="4F81BD">
                  <a:lumMod val="75000"/>
                </a:srgbClr>
              </a:buClr>
              <a:defRPr/>
            </a:pPr>
            <a:r>
              <a:rPr lang="en-US" dirty="0">
                <a:solidFill>
                  <a:prstClr val="black"/>
                </a:solidFill>
              </a:rPr>
              <a:t>Summary of Issues (difficulties)</a:t>
            </a:r>
            <a:endParaRPr lang="en-US" sz="2000" dirty="0">
              <a:solidFill>
                <a:prstClr val="black"/>
              </a:solidFill>
            </a:endParaRPr>
          </a:p>
          <a:p>
            <a:pPr lvl="1">
              <a:buClr>
                <a:srgbClr val="4F81BD">
                  <a:lumMod val="75000"/>
                </a:srgbClr>
              </a:buClr>
              <a:defRPr/>
            </a:pPr>
            <a:r>
              <a:rPr lang="en-US" i="1" dirty="0">
                <a:solidFill>
                  <a:srgbClr val="FF0000"/>
                </a:solidFill>
              </a:rPr>
              <a:t>Need to get </a:t>
            </a:r>
            <a:r>
              <a:rPr lang="en-US" i="1" dirty="0" err="1">
                <a:solidFill>
                  <a:srgbClr val="FF0000"/>
                </a:solidFill>
              </a:rPr>
              <a:t>chemUCI</a:t>
            </a:r>
            <a:r>
              <a:rPr lang="en-US" i="1" dirty="0">
                <a:solidFill>
                  <a:srgbClr val="FF0000"/>
                </a:solidFill>
              </a:rPr>
              <a:t> photolysis code (Cloud-J) implemented so that radiation double-calls (Solar-J and RRTMG-SW) can be made.</a:t>
            </a:r>
            <a:endParaRPr lang="en-US" dirty="0">
              <a:solidFill>
                <a:prstClr val="black"/>
              </a:solidFill>
              <a:latin typeface="Arial" panose="020B0604020202020204" pitchFamily="34" charset="0"/>
              <a:cs typeface="Arial" panose="020B0604020202020204" pitchFamily="34" charset="0"/>
            </a:endParaRPr>
          </a:p>
          <a:p>
            <a:pPr lvl="1"/>
            <a:endParaRPr lang="en-US" dirty="0"/>
          </a:p>
        </p:txBody>
      </p:sp>
    </p:spTree>
    <p:extLst>
      <p:ext uri="{BB962C8B-B14F-4D97-AF65-F5344CB8AC3E}">
        <p14:creationId xmlns:p14="http://schemas.microsoft.com/office/powerpoint/2010/main" val="3008911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6186</TotalTime>
  <Words>6610</Words>
  <Application>Microsoft Macintosh PowerPoint</Application>
  <PresentationFormat>Widescreen</PresentationFormat>
  <Paragraphs>797</Paragraphs>
  <Slides>57</Slides>
  <Notes>22</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Arial Narrow</vt:lpstr>
      <vt:lpstr>Calibri</vt:lpstr>
      <vt:lpstr>Cambria Math</vt:lpstr>
      <vt:lpstr>Tekton Pro</vt:lpstr>
      <vt:lpstr>Times</vt:lpstr>
      <vt:lpstr>Times New Roman</vt:lpstr>
      <vt:lpstr>Wingdings</vt:lpstr>
      <vt:lpstr>Office Theme</vt:lpstr>
      <vt:lpstr>E3SM Next Generation Development (NGD) of Atmospheric Physics</vt:lpstr>
      <vt:lpstr>Goals of NGD-Atmospheric Physics</vt:lpstr>
      <vt:lpstr>Outstanding Model Bias in E3SMv1</vt:lpstr>
      <vt:lpstr>NGD-Atmospheric Physics Lead: Shaocheng Xie</vt:lpstr>
      <vt:lpstr>NGD-Atmospheric Physics Breakout</vt:lpstr>
      <vt:lpstr>NGD - Atmospheric Physics Progress Updates</vt:lpstr>
      <vt:lpstr>Interactive Atmospheric Chemistry (AP2)</vt:lpstr>
      <vt:lpstr>Interactive Atmospheric Chemistry (AP2)</vt:lpstr>
      <vt:lpstr>Benchmark Solar Radiation Code fo(AP9)</vt:lpstr>
      <vt:lpstr>Progress Highlight</vt:lpstr>
      <vt:lpstr> Milestones AP2 &amp; AP9</vt:lpstr>
      <vt:lpstr> Milestones AP2 &amp; AP9</vt:lpstr>
      <vt:lpstr>PowerPoint Presentation</vt:lpstr>
      <vt:lpstr>A round Earth for climate models</vt:lpstr>
      <vt:lpstr>Aerosol and Dust Physics</vt:lpstr>
      <vt:lpstr>Aerosol NGD Project overview</vt:lpstr>
      <vt:lpstr>New Treatment for Nitrate Aerosol in E3SM</vt:lpstr>
      <vt:lpstr>Highlight of the Progress</vt:lpstr>
      <vt:lpstr>Milestones (past achievements and future plan)</vt:lpstr>
      <vt:lpstr>New Treatment for Stratospheric Sulfate Aerosols</vt:lpstr>
      <vt:lpstr>  Schematic of Stratosphere Sulfate Modes</vt:lpstr>
      <vt:lpstr>Highlight of the Progress</vt:lpstr>
      <vt:lpstr>Milestones (past achievements and future plan)</vt:lpstr>
      <vt:lpstr>Strong sources and sinks govern secondary organic aerosols (SOA) in the E3SM model</vt:lpstr>
      <vt:lpstr>Highlight of the Progress</vt:lpstr>
      <vt:lpstr>Milestones (past achievements and future plan)</vt:lpstr>
      <vt:lpstr>Improving Dust Representation for Water Cycle and BGC in E3SM V3/V4</vt:lpstr>
      <vt:lpstr>Highlight of the Progress</vt:lpstr>
      <vt:lpstr>Milestones (past achievements and future plan)</vt:lpstr>
      <vt:lpstr>E3SMv1 Aerosol Overview paper revised (Wang et al., 2019)</vt:lpstr>
      <vt:lpstr>Cloud microphysics development </vt:lpstr>
      <vt:lpstr>Highlight of the Progress</vt:lpstr>
      <vt:lpstr>Milestones (past achievements and future plan)</vt:lpstr>
      <vt:lpstr>Milestones (past achievements and future plan)</vt:lpstr>
      <vt:lpstr>CLUBB-SILHS as a deep convective parameterization</vt:lpstr>
      <vt:lpstr>Subcolumn physics can be computed in parallel, thereby making good use of the GPUs on Summit</vt:lpstr>
      <vt:lpstr>Milestones (past achievements and future plan)</vt:lpstr>
      <vt:lpstr>Eddy-Diffusivity/Mass-Flux (EDMF)</vt:lpstr>
      <vt:lpstr>Progress Highlights</vt:lpstr>
      <vt:lpstr>Milestones</vt:lpstr>
      <vt:lpstr>Coupling SHOC with ZM for low-res E3SM V3-Water Cycle</vt:lpstr>
      <vt:lpstr>Highlight of the Progress</vt:lpstr>
      <vt:lpstr>Milestones (current progress and future plan)</vt:lpstr>
      <vt:lpstr>Enhancing Convection Parameterization for Next Generation E3SM</vt:lpstr>
      <vt:lpstr>Highlight of the Progress</vt:lpstr>
      <vt:lpstr>Milestones (past achievements and future plan)</vt:lpstr>
      <vt:lpstr>PowerPoint Presentation</vt:lpstr>
      <vt:lpstr>PowerPoint Presentation</vt:lpstr>
      <vt:lpstr>Roadmaps for Jan-Dec 2020</vt:lpstr>
      <vt:lpstr>E3SM Atmosphere Model tuning and evaluation  </vt:lpstr>
      <vt:lpstr>Progress</vt:lpstr>
      <vt:lpstr>Roadmaps for Jan-Dec 2020</vt:lpstr>
      <vt:lpstr>General Discussion</vt:lpstr>
      <vt:lpstr>Timeline</vt:lpstr>
      <vt:lpstr>V3 model configurations (ongoing discussion)</vt:lpstr>
      <vt:lpstr>E3SM Capabilities Roadmap</vt:lpstr>
      <vt:lpstr>END</vt:lpstr>
    </vt:vector>
  </TitlesOfParts>
  <Company>Pacific Northwest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Xie, Shaocheng</cp:lastModifiedBy>
  <cp:revision>629</cp:revision>
  <cp:lastPrinted>2018-05-12T21:09:23Z</cp:lastPrinted>
  <dcterms:created xsi:type="dcterms:W3CDTF">2014-12-04T00:15:55Z</dcterms:created>
  <dcterms:modified xsi:type="dcterms:W3CDTF">2019-11-20T17:30:03Z</dcterms:modified>
</cp:coreProperties>
</file>