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9" r:id="rId4"/>
    <p:sldId id="258" r:id="rId5"/>
    <p:sldId id="260" r:id="rId6"/>
    <p:sldId id="264" r:id="rId7"/>
    <p:sldId id="283" r:id="rId8"/>
    <p:sldId id="282" r:id="rId9"/>
    <p:sldId id="259" r:id="rId10"/>
    <p:sldId id="262" r:id="rId11"/>
    <p:sldId id="263" r:id="rId12"/>
    <p:sldId id="272" r:id="rId13"/>
    <p:sldId id="281" r:id="rId14"/>
    <p:sldId id="266" r:id="rId15"/>
    <p:sldId id="271" r:id="rId16"/>
    <p:sldId id="273" r:id="rId17"/>
    <p:sldId id="267" r:id="rId18"/>
    <p:sldId id="268" r:id="rId19"/>
    <p:sldId id="278" r:id="rId20"/>
    <p:sldId id="270" r:id="rId21"/>
    <p:sldId id="26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65"/>
    <p:restoredTop sz="94694"/>
  </p:normalViewPr>
  <p:slideViewPr>
    <p:cSldViewPr snapToGrid="0" snapToObjects="1">
      <p:cViewPr varScale="1">
        <p:scale>
          <a:sx n="135" d="100"/>
          <a:sy n="135" d="100"/>
        </p:scale>
        <p:origin x="200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829D3-4FD6-D642-9226-A231621FC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215646" cy="2387600"/>
          </a:xfrm>
        </p:spPr>
        <p:txBody>
          <a:bodyPr/>
          <a:lstStyle/>
          <a:p>
            <a:pPr algn="ctr"/>
            <a:r>
              <a:rPr lang="en-US" dirty="0"/>
              <a:t>Overview of Testing in SCREAM</a:t>
            </a:r>
            <a:br>
              <a:rPr lang="en-US" dirty="0"/>
            </a:br>
            <a:r>
              <a:rPr lang="en-US" sz="3600" dirty="0"/>
              <a:t>Getting the right answer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9010E2-64B2-DE45-BA74-FA1D01A093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err="1"/>
              <a:t>Foucar</a:t>
            </a:r>
            <a:r>
              <a:rPr lang="en-US" dirty="0"/>
              <a:t>, E3sm Fall all-hands 2019</a:t>
            </a:r>
          </a:p>
        </p:txBody>
      </p:sp>
    </p:spTree>
    <p:extLst>
      <p:ext uri="{BB962C8B-B14F-4D97-AF65-F5344CB8AC3E}">
        <p14:creationId xmlns:p14="http://schemas.microsoft.com/office/powerpoint/2010/main" val="108350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DBF8-97C5-1741-9D74-807B62C1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Scream TESTING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F4C6F-4CC4-9F45-AEEB-5162FEAA4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70363"/>
          </a:xfrm>
        </p:spPr>
        <p:txBody>
          <a:bodyPr>
            <a:normAutofit/>
          </a:bodyPr>
          <a:lstStyle/>
          <a:p>
            <a:r>
              <a:rPr lang="en-US" sz="2200" dirty="0"/>
              <a:t>For ~500 LOC of infrastructure you get:</a:t>
            </a:r>
          </a:p>
          <a:p>
            <a:pPr lvl="1"/>
            <a:r>
              <a:rPr lang="en-US" sz="1800" dirty="0"/>
              <a:t>Ability to launch acceptance testing on multiple machines in parallel with a single shell command</a:t>
            </a:r>
          </a:p>
          <a:p>
            <a:pPr lvl="1"/>
            <a:r>
              <a:rPr lang="en-US" sz="1800" dirty="0"/>
              <a:t>Ability to launch a full acceptance test with a single shell command</a:t>
            </a:r>
          </a:p>
          <a:p>
            <a:pPr lvl="2"/>
            <a:r>
              <a:rPr lang="en-US" sz="1600" dirty="0"/>
              <a:t>Tests multiple </a:t>
            </a:r>
            <a:r>
              <a:rPr lang="en-US" sz="1600" dirty="0" err="1"/>
              <a:t>Cmake</a:t>
            </a:r>
            <a:r>
              <a:rPr lang="en-US" sz="1600" dirty="0"/>
              <a:t> configurations with baseline testing too</a:t>
            </a:r>
          </a:p>
          <a:p>
            <a:pPr lvl="1"/>
            <a:r>
              <a:rPr lang="en-US" sz="1800" dirty="0"/>
              <a:t>Ability to upload testing results to a </a:t>
            </a:r>
            <a:r>
              <a:rPr lang="en-US" sz="1800" dirty="0" err="1"/>
              <a:t>Cdash</a:t>
            </a:r>
            <a:r>
              <a:rPr lang="en-US" sz="1800" dirty="0"/>
              <a:t> dashboard</a:t>
            </a:r>
          </a:p>
          <a:p>
            <a:pPr lvl="1"/>
            <a:r>
              <a:rPr lang="en-US" sz="1800" dirty="0"/>
              <a:t>Ability to easily add new tests, including support for both MPI and thread sweeping with a single line of </a:t>
            </a:r>
            <a:r>
              <a:rPr lang="en-US" sz="1800" dirty="0" err="1"/>
              <a:t>CMake</a:t>
            </a:r>
            <a:endParaRPr lang="en-US" sz="1800" dirty="0"/>
          </a:p>
          <a:p>
            <a:pPr lvl="1"/>
            <a:r>
              <a:rPr lang="en-US" sz="1800" dirty="0"/>
              <a:t>Support for concurrently running </a:t>
            </a:r>
            <a:r>
              <a:rPr lang="en-US" sz="1800" dirty="0" err="1"/>
              <a:t>ctests</a:t>
            </a:r>
            <a:r>
              <a:rPr lang="en-US" sz="1800" dirty="0"/>
              <a:t> with accurate core costs</a:t>
            </a:r>
          </a:p>
          <a:p>
            <a:pPr lvl="1"/>
            <a:r>
              <a:rPr lang="en-US" sz="1800" dirty="0"/>
              <a:t>Ability to use all the capabilities of the catch2 C++ unit test framework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20759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DBF8-97C5-1741-9D74-807B62C11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88578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Scream 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F4C6F-4CC4-9F45-AEEB-5162FEAA4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6"/>
            <a:ext cx="5400790" cy="4170363"/>
          </a:xfrm>
        </p:spPr>
        <p:txBody>
          <a:bodyPr>
            <a:normAutofit/>
          </a:bodyPr>
          <a:lstStyle/>
          <a:p>
            <a:r>
              <a:rPr lang="en-US" sz="2200" dirty="0"/>
              <a:t>Jenkins + </a:t>
            </a:r>
            <a:r>
              <a:rPr lang="en-US" sz="2200" dirty="0" err="1"/>
              <a:t>autotester</a:t>
            </a:r>
            <a:r>
              <a:rPr lang="en-US" sz="2200" dirty="0"/>
              <a:t> efforts</a:t>
            </a:r>
          </a:p>
          <a:p>
            <a:r>
              <a:rPr lang="en-US" sz="2200" dirty="0"/>
              <a:t>Replaces Travis</a:t>
            </a:r>
          </a:p>
          <a:p>
            <a:r>
              <a:rPr lang="en-US" sz="2200" dirty="0"/>
              <a:t>Real CI!</a:t>
            </a:r>
          </a:p>
          <a:p>
            <a:r>
              <a:rPr lang="en-US" sz="2200" dirty="0"/>
              <a:t>Very helpful to those without access to GPUs</a:t>
            </a:r>
          </a:p>
          <a:p>
            <a:r>
              <a:rPr lang="en-US" sz="2200" dirty="0"/>
              <a:t>Only practical due to test time &lt; 1hr</a:t>
            </a:r>
          </a:p>
          <a:p>
            <a:r>
              <a:rPr lang="en-US" sz="2200" dirty="0"/>
              <a:t>Thanks Luca </a:t>
            </a:r>
            <a:r>
              <a:rPr lang="en-US" sz="2200" dirty="0" err="1"/>
              <a:t>Bertagna</a:t>
            </a:r>
            <a:r>
              <a:rPr lang="en-US" sz="2200" dirty="0"/>
              <a:t>!</a:t>
            </a:r>
          </a:p>
          <a:p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199C7E-CF3E-EF48-BCC0-75C833B1177A}"/>
              </a:ext>
            </a:extLst>
          </p:cNvPr>
          <p:cNvSpPr/>
          <p:nvPr/>
        </p:nvSpPr>
        <p:spPr>
          <a:xfrm>
            <a:off x="8215459" y="1474442"/>
            <a:ext cx="1253766" cy="731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GitHub PR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14E37E-1DC8-B645-B041-95104B2DB2ED}"/>
              </a:ext>
            </a:extLst>
          </p:cNvPr>
          <p:cNvSpPr/>
          <p:nvPr/>
        </p:nvSpPr>
        <p:spPr>
          <a:xfrm>
            <a:off x="8210745" y="2579612"/>
            <a:ext cx="1253766" cy="731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Autotester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834F6F-48F4-5641-A0F1-B7E36858D49D}"/>
              </a:ext>
            </a:extLst>
          </p:cNvPr>
          <p:cNvSpPr/>
          <p:nvPr/>
        </p:nvSpPr>
        <p:spPr>
          <a:xfrm>
            <a:off x="8210745" y="3692296"/>
            <a:ext cx="1253766" cy="731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Jenkins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C173E8-3FCD-FD49-8B64-2565BBC36C53}"/>
              </a:ext>
            </a:extLst>
          </p:cNvPr>
          <p:cNvSpPr/>
          <p:nvPr/>
        </p:nvSpPr>
        <p:spPr>
          <a:xfrm>
            <a:off x="6542203" y="5147131"/>
            <a:ext cx="1253766" cy="731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Mach1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4901B1-CBA0-EB4D-9DFC-34C2987844BB}"/>
              </a:ext>
            </a:extLst>
          </p:cNvPr>
          <p:cNvSpPr/>
          <p:nvPr/>
        </p:nvSpPr>
        <p:spPr>
          <a:xfrm>
            <a:off x="8210745" y="5147130"/>
            <a:ext cx="1253766" cy="731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Mach2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A56862-66A1-BC4A-972D-315A2F4C4728}"/>
              </a:ext>
            </a:extLst>
          </p:cNvPr>
          <p:cNvSpPr/>
          <p:nvPr/>
        </p:nvSpPr>
        <p:spPr>
          <a:xfrm>
            <a:off x="9879287" y="5147130"/>
            <a:ext cx="1253766" cy="731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B609B31-6417-4E48-AE9F-2F037C1AEC43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8837628" y="2206213"/>
            <a:ext cx="4714" cy="37339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AE8E953-07BC-C848-8E56-37C24BDA24B0}"/>
              </a:ext>
            </a:extLst>
          </p:cNvPr>
          <p:cNvCxnSpPr>
            <a:cxnSpLocks/>
            <a:stCxn id="6" idx="0"/>
            <a:endCxn id="5" idx="2"/>
          </p:cNvCxnSpPr>
          <p:nvPr/>
        </p:nvCxnSpPr>
        <p:spPr>
          <a:xfrm flipV="1">
            <a:off x="8837628" y="3311383"/>
            <a:ext cx="0" cy="38091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9C40EA6-2527-FD49-83B8-753587B7689A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flipH="1">
            <a:off x="7169086" y="4424067"/>
            <a:ext cx="1668542" cy="723064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32AD431-AB64-2B43-AB65-4D7992913710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8837628" y="4424067"/>
            <a:ext cx="0" cy="72306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3297DC6-D141-B54B-AF3B-CC6294606441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>
            <a:off x="8837628" y="4424067"/>
            <a:ext cx="1668542" cy="72306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245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4CE5A-6933-3C49-BD0A-C406102D3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12118"/>
            <a:ext cx="9905998" cy="1478570"/>
          </a:xfrm>
        </p:spPr>
        <p:txBody>
          <a:bodyPr/>
          <a:lstStyle/>
          <a:p>
            <a:pPr algn="ctr"/>
            <a:r>
              <a:rPr lang="en-US" dirty="0" err="1"/>
              <a:t>CreateUnittest</a:t>
            </a:r>
            <a:r>
              <a:rPr lang="en-US" dirty="0"/>
              <a:t>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228F6-977A-A74B-8EE7-B6A946598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1182255"/>
            <a:ext cx="9905999" cy="5463627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CreateUnitTest</a:t>
            </a:r>
            <a:r>
              <a:rPr lang="en-US" dirty="0"/>
              <a:t> is more than just convenience</a:t>
            </a:r>
          </a:p>
          <a:p>
            <a:pPr lvl="1"/>
            <a:r>
              <a:rPr lang="en-US" dirty="0"/>
              <a:t>Allows customized ”sweeping” over both MPI ranks and threads!</a:t>
            </a:r>
          </a:p>
          <a:p>
            <a:pPr marL="457200" lvl="1" indent="0">
              <a:buNone/>
            </a:pPr>
            <a:r>
              <a:rPr lang="en-US" sz="1600" dirty="0" err="1">
                <a:latin typeface="Courier" pitchFamily="2" charset="0"/>
              </a:rPr>
              <a:t>CreateUnitTest</a:t>
            </a:r>
            <a:r>
              <a:rPr lang="en-US" sz="1600" dirty="0">
                <a:latin typeface="Courier" pitchFamily="2" charset="0"/>
              </a:rPr>
              <a:t>(demo </a:t>
            </a:r>
            <a:r>
              <a:rPr lang="en-US" sz="1600" dirty="0" err="1">
                <a:latin typeface="Courier" pitchFamily="2" charset="0"/>
              </a:rPr>
              <a:t>demo.cpp</a:t>
            </a:r>
            <a:r>
              <a:rPr lang="en-US" sz="1600" dirty="0">
                <a:latin typeface="Courier" pitchFamily="2" charset="0"/>
              </a:rPr>
              <a:t> </a:t>
            </a:r>
            <a:r>
              <a:rPr lang="en-US" sz="1600" dirty="0" err="1">
                <a:latin typeface="Courier" pitchFamily="2" charset="0"/>
              </a:rPr>
              <a:t>scream_share</a:t>
            </a:r>
            <a:r>
              <a:rPr lang="en-US" sz="1600" dirty="0">
                <a:latin typeface="Courier" pitchFamily="2" charset="0"/>
              </a:rPr>
              <a:t> THREADS 1 ${SCREAM_TEST_MAX_THREADS} ${SCREAM_TEST_THREAD_INC} MPI_RANKS 1 ${SCREAM_TEST_MAX_RANKS} ${SCREAM_TEST_RANK_INC})</a:t>
            </a:r>
          </a:p>
          <a:p>
            <a:pPr lvl="1"/>
            <a:r>
              <a:rPr lang="en-US" dirty="0"/>
              <a:t>If</a:t>
            </a:r>
          </a:p>
          <a:p>
            <a:pPr lvl="2"/>
            <a:r>
              <a:rPr lang="en-US" dirty="0"/>
              <a:t>SCREAM_TEST_MAX_THREADS=6</a:t>
            </a:r>
          </a:p>
          <a:p>
            <a:pPr lvl="2"/>
            <a:r>
              <a:rPr lang="en-US" dirty="0"/>
              <a:t>SCREAM_TEST_THREAD_INC=1</a:t>
            </a:r>
          </a:p>
          <a:p>
            <a:pPr lvl="2"/>
            <a:r>
              <a:rPr lang="en-US" dirty="0"/>
              <a:t>SCREAM_TEST_MAX_RANKS=6</a:t>
            </a:r>
          </a:p>
          <a:p>
            <a:pPr lvl="2"/>
            <a:r>
              <a:rPr lang="en-US" dirty="0"/>
              <a:t>SCREAM_TEST_RANK_INC=1</a:t>
            </a:r>
          </a:p>
          <a:p>
            <a:pPr lvl="1"/>
            <a:r>
              <a:rPr lang="en-US" dirty="0"/>
              <a:t>Then, </a:t>
            </a:r>
            <a:r>
              <a:rPr lang="en-US" b="1" dirty="0"/>
              <a:t>36 </a:t>
            </a:r>
            <a:r>
              <a:rPr lang="en-US" dirty="0"/>
              <a:t>tests will be created!</a:t>
            </a:r>
          </a:p>
          <a:p>
            <a:pPr lvl="1"/>
            <a:r>
              <a:rPr lang="en-US" dirty="0"/>
              <a:t>Can run specific combinations:</a:t>
            </a:r>
          </a:p>
          <a:p>
            <a:pPr marL="914400" lvl="2" indent="0">
              <a:buNone/>
            </a:pPr>
            <a:r>
              <a:rPr lang="en-US" dirty="0">
                <a:latin typeface="Courier" pitchFamily="2" charset="0"/>
              </a:rPr>
              <a:t>% </a:t>
            </a:r>
            <a:r>
              <a:rPr lang="en-US" dirty="0" err="1">
                <a:latin typeface="Courier" pitchFamily="2" charset="0"/>
              </a:rPr>
              <a:t>ctest</a:t>
            </a:r>
            <a:r>
              <a:rPr lang="en-US" dirty="0">
                <a:latin typeface="Courier" pitchFamily="2" charset="0"/>
              </a:rPr>
              <a:t> -R demo_ut_np3_omp5</a:t>
            </a:r>
          </a:p>
          <a:p>
            <a:pPr lvl="1"/>
            <a:r>
              <a:rPr lang="en-US" dirty="0"/>
              <a:t>Can now run in parallel, every test has an accurate core cost</a:t>
            </a:r>
          </a:p>
          <a:p>
            <a:pPr marL="914400" lvl="2" indent="0">
              <a:buNone/>
            </a:pPr>
            <a:r>
              <a:rPr lang="en-US" dirty="0">
                <a:latin typeface="Courier" pitchFamily="2" charset="0"/>
              </a:rPr>
              <a:t>% </a:t>
            </a:r>
            <a:r>
              <a:rPr lang="en-US" dirty="0" err="1">
                <a:latin typeface="Courier" pitchFamily="2" charset="0"/>
              </a:rPr>
              <a:t>ctest</a:t>
            </a:r>
            <a:r>
              <a:rPr lang="en-US" dirty="0">
                <a:latin typeface="Courier" pitchFamily="2" charset="0"/>
              </a:rPr>
              <a:t> -j36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584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92142-913C-B345-8B3D-216F5645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305917"/>
            <a:ext cx="9905998" cy="1478570"/>
          </a:xfrm>
        </p:spPr>
        <p:txBody>
          <a:bodyPr anchor="ctr"/>
          <a:lstStyle/>
          <a:p>
            <a:pPr algn="ctr"/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1692672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201F6-633B-6243-9432-38AD44A6C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804" y="263951"/>
            <a:ext cx="11660957" cy="6381946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D7CA6"/>
                </a:solidFill>
                <a:latin typeface="Monaco" pitchFamily="2" charset="77"/>
              </a:rPr>
              <a:t>#include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"catch2/</a:t>
            </a:r>
            <a:r>
              <a:rPr lang="en-US" dirty="0" err="1">
                <a:solidFill>
                  <a:srgbClr val="A379F4"/>
                </a:solidFill>
                <a:latin typeface="Monaco" pitchFamily="2" charset="77"/>
              </a:rPr>
              <a:t>catch.hpp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"</a:t>
            </a:r>
          </a:p>
          <a:p>
            <a:pPr marL="0" indent="0">
              <a:buNone/>
            </a:pPr>
            <a:r>
              <a:rPr lang="en-US" dirty="0">
                <a:solidFill>
                  <a:srgbClr val="7D7CA6"/>
                </a:solidFill>
                <a:latin typeface="Monaco" pitchFamily="2" charset="77"/>
              </a:rPr>
              <a:t>#include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"control/</a:t>
            </a:r>
            <a:r>
              <a:rPr lang="en-US" dirty="0" err="1">
                <a:solidFill>
                  <a:srgbClr val="A379F4"/>
                </a:solidFill>
                <a:latin typeface="Monaco" pitchFamily="2" charset="77"/>
              </a:rPr>
              <a:t>atmosphere_driver.hpp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"</a:t>
            </a:r>
          </a:p>
          <a:p>
            <a:pPr marL="0" indent="0">
              <a:buNone/>
            </a:pPr>
            <a:r>
              <a:rPr lang="en-US" dirty="0">
                <a:solidFill>
                  <a:srgbClr val="7D7CA6"/>
                </a:solidFill>
                <a:latin typeface="Monaco" pitchFamily="2" charset="77"/>
              </a:rPr>
              <a:t>#include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"physics/</a:t>
            </a:r>
            <a:r>
              <a:rPr lang="en-US" dirty="0" err="1">
                <a:solidFill>
                  <a:srgbClr val="A379F4"/>
                </a:solidFill>
                <a:latin typeface="Monaco" pitchFamily="2" charset="77"/>
              </a:rPr>
              <a:t>rrtmgp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/</a:t>
            </a:r>
            <a:r>
              <a:rPr lang="en-US" dirty="0" err="1">
                <a:solidFill>
                  <a:srgbClr val="A379F4"/>
                </a:solidFill>
                <a:latin typeface="Monaco" pitchFamily="2" charset="77"/>
              </a:rPr>
              <a:t>rrtmgp.hpp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"</a:t>
            </a:r>
          </a:p>
          <a:p>
            <a:pPr marL="0" indent="0">
              <a:buNone/>
            </a:pPr>
            <a:r>
              <a:rPr lang="en-US" dirty="0">
                <a:solidFill>
                  <a:srgbClr val="7D7CA6"/>
                </a:solidFill>
                <a:latin typeface="Monaco" pitchFamily="2" charset="77"/>
              </a:rPr>
              <a:t>#include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"physics/</a:t>
            </a:r>
            <a:r>
              <a:rPr lang="en-US" dirty="0" err="1">
                <a:solidFill>
                  <a:srgbClr val="A379F4"/>
                </a:solidFill>
                <a:latin typeface="Monaco" pitchFamily="2" charset="77"/>
              </a:rPr>
              <a:t>shoc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/</a:t>
            </a:r>
            <a:r>
              <a:rPr lang="en-US" dirty="0" err="1">
                <a:solidFill>
                  <a:srgbClr val="A379F4"/>
                </a:solidFill>
                <a:latin typeface="Monaco" pitchFamily="2" charset="77"/>
              </a:rPr>
              <a:t>shoc.hpp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”</a:t>
            </a:r>
          </a:p>
          <a:p>
            <a:pPr marL="0" indent="0">
              <a:buNone/>
            </a:pPr>
            <a:endParaRPr lang="en-US" dirty="0">
              <a:solidFill>
                <a:srgbClr val="F4F4F4"/>
              </a:solidFill>
              <a:latin typeface="Monaco" pitchFamily="2" charset="77"/>
            </a:endParaRPr>
          </a:p>
          <a:p>
            <a:pPr marL="0" indent="0">
              <a:buNone/>
            </a:pPr>
            <a:r>
              <a:rPr lang="en-US" dirty="0">
                <a:solidFill>
                  <a:srgbClr val="34BBC8"/>
                </a:solidFill>
                <a:latin typeface="Monaco" pitchFamily="2" charset="77"/>
              </a:rPr>
              <a:t>namespace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{</a:t>
            </a:r>
            <a:endParaRPr lang="en-US" dirty="0">
              <a:solidFill>
                <a:srgbClr val="34BBC8"/>
              </a:solidFill>
              <a:latin typeface="Monaco" pitchFamily="2" charset="77"/>
            </a:endParaRPr>
          </a:p>
          <a:p>
            <a:pPr marL="0" indent="0">
              <a:buNone/>
            </a:pPr>
            <a:endParaRPr lang="en-US" dirty="0">
              <a:solidFill>
                <a:srgbClr val="F4F4F4"/>
              </a:solidFill>
              <a:latin typeface="Monaco" pitchFamily="2" charset="77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TEST_CASE(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"scream"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, 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”</a:t>
            </a:r>
            <a:r>
              <a:rPr lang="en-US" dirty="0" err="1">
                <a:solidFill>
                  <a:srgbClr val="A379F4"/>
                </a:solidFill>
                <a:latin typeface="Monaco" pitchFamily="2" charset="77"/>
              </a:rPr>
              <a:t>my_tests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"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 {</a:t>
            </a:r>
          </a:p>
          <a:p>
            <a:pPr marL="0" indent="0">
              <a:buNone/>
            </a:pP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  </a:t>
            </a:r>
            <a:r>
              <a:rPr lang="en-US" dirty="0" err="1">
                <a:solidFill>
                  <a:srgbClr val="C33720"/>
                </a:solidFill>
                <a:latin typeface="Monaco" pitchFamily="2" charset="77"/>
              </a:rPr>
              <a:t>int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 err="1">
                <a:solidFill>
                  <a:srgbClr val="D7391E"/>
                </a:solidFill>
                <a:latin typeface="Monaco" pitchFamily="2" charset="77"/>
              </a:rPr>
              <a:t>val_driver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  = </a:t>
            </a:r>
            <a:r>
              <a:rPr lang="en-US" dirty="0">
                <a:solidFill>
                  <a:srgbClr val="34A1A1"/>
                </a:solidFill>
                <a:latin typeface="Monaco" pitchFamily="2" charset="77"/>
              </a:rPr>
              <a:t>scream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::</a:t>
            </a:r>
            <a:r>
              <a:rPr lang="en-US" dirty="0">
                <a:solidFill>
                  <a:srgbClr val="34A1A1"/>
                </a:solidFill>
                <a:latin typeface="Monaco" pitchFamily="2" charset="77"/>
              </a:rPr>
              <a:t>control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::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driver_stub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  </a:t>
            </a:r>
            <a:r>
              <a:rPr lang="en-US" dirty="0" err="1">
                <a:solidFill>
                  <a:srgbClr val="C33720"/>
                </a:solidFill>
                <a:latin typeface="Monaco" pitchFamily="2" charset="77"/>
              </a:rPr>
              <a:t>int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 err="1">
                <a:solidFill>
                  <a:srgbClr val="D7391E"/>
                </a:solidFill>
                <a:latin typeface="Monaco" pitchFamily="2" charset="77"/>
              </a:rPr>
              <a:t>val_rrtmpg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  = </a:t>
            </a:r>
            <a:r>
              <a:rPr lang="en-US" dirty="0">
                <a:solidFill>
                  <a:srgbClr val="34A1A1"/>
                </a:solidFill>
                <a:latin typeface="Monaco" pitchFamily="2" charset="77"/>
              </a:rPr>
              <a:t>scream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::</a:t>
            </a:r>
            <a:r>
              <a:rPr lang="en-US" dirty="0" err="1">
                <a:solidFill>
                  <a:srgbClr val="34A1A1"/>
                </a:solidFill>
                <a:latin typeface="Monaco" pitchFamily="2" charset="77"/>
              </a:rPr>
              <a:t>rrtmgp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::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rrtmgp_stub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  </a:t>
            </a:r>
            <a:r>
              <a:rPr lang="en-US" dirty="0" err="1">
                <a:solidFill>
                  <a:srgbClr val="C33720"/>
                </a:solidFill>
                <a:latin typeface="Monaco" pitchFamily="2" charset="77"/>
              </a:rPr>
              <a:t>int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 err="1">
                <a:solidFill>
                  <a:srgbClr val="D7391E"/>
                </a:solidFill>
                <a:latin typeface="Monaco" pitchFamily="2" charset="77"/>
              </a:rPr>
              <a:t>val_shoc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    = </a:t>
            </a:r>
            <a:r>
              <a:rPr lang="en-US" dirty="0">
                <a:solidFill>
                  <a:srgbClr val="34A1A1"/>
                </a:solidFill>
                <a:latin typeface="Monaco" pitchFamily="2" charset="77"/>
              </a:rPr>
              <a:t>scream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::</a:t>
            </a:r>
            <a:r>
              <a:rPr lang="en-US" dirty="0" err="1">
                <a:solidFill>
                  <a:srgbClr val="34A1A1"/>
                </a:solidFill>
                <a:latin typeface="Monaco" pitchFamily="2" charset="77"/>
              </a:rPr>
              <a:t>shoc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::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shoc_stub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();</a:t>
            </a:r>
            <a:br>
              <a:rPr lang="en-US" dirty="0">
                <a:solidFill>
                  <a:srgbClr val="F4F4F4"/>
                </a:solidFill>
                <a:latin typeface="Monaco" pitchFamily="2" charset="77"/>
              </a:rPr>
            </a:br>
            <a:endParaRPr lang="en-US" dirty="0">
              <a:solidFill>
                <a:srgbClr val="F4F4F4"/>
              </a:solidFill>
              <a:latin typeface="Monaco" pitchFamily="2" charset="77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  REQUIRE(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val_driver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== 42);</a:t>
            </a:r>
          </a:p>
          <a:p>
            <a:pPr marL="0" indent="0">
              <a:buNone/>
            </a:pP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  REQUIRE(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val_rrtmpg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== 42);</a:t>
            </a:r>
          </a:p>
          <a:p>
            <a:pPr marL="0" indent="0">
              <a:buNone/>
            </a:pP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  REQUIRE(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val_shoc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== 42);</a:t>
            </a:r>
          </a:p>
          <a:p>
            <a:pPr marL="0" indent="0">
              <a:buNone/>
            </a:pP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}</a:t>
            </a:r>
            <a:br>
              <a:rPr lang="en-US" dirty="0">
                <a:solidFill>
                  <a:srgbClr val="F4F4F4"/>
                </a:solidFill>
                <a:latin typeface="Monaco" pitchFamily="2" charset="77"/>
              </a:rPr>
            </a:br>
            <a:endParaRPr lang="en-US" dirty="0">
              <a:solidFill>
                <a:srgbClr val="F4F4F4"/>
              </a:solidFill>
              <a:latin typeface="Monaco" pitchFamily="2" charset="77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} </a:t>
            </a:r>
            <a:r>
              <a:rPr lang="en-US" dirty="0">
                <a:solidFill>
                  <a:srgbClr val="328026"/>
                </a:solidFill>
                <a:latin typeface="Monaco" pitchFamily="2" charset="77"/>
              </a:rPr>
              <a:t>// empty namespace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12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0D6F8-0384-B04C-821E-E828C0871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503" y="346795"/>
            <a:ext cx="11466224" cy="6183313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34BBC8"/>
                </a:solidFill>
                <a:latin typeface="Monaco" pitchFamily="2" charset="77"/>
              </a:rPr>
              <a:t>INCLUDE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ScreamUtils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328026"/>
                </a:solidFill>
                <a:latin typeface="Monaco" pitchFamily="2" charset="77"/>
              </a:rPr>
              <a:t># Libs needed by tests            </a:t>
            </a:r>
          </a:p>
          <a:p>
            <a:pPr marL="0" indent="0">
              <a:buNone/>
            </a:pPr>
            <a:r>
              <a:rPr lang="en-US" dirty="0">
                <a:solidFill>
                  <a:srgbClr val="34BBC8"/>
                </a:solidFill>
                <a:latin typeface="Monaco" pitchFamily="2" charset="77"/>
              </a:rPr>
              <a:t>set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(NEED_LIBS p3 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scream_share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</a:t>
            </a:r>
            <a:endParaRPr lang="en-US" dirty="0">
              <a:solidFill>
                <a:srgbClr val="328026"/>
              </a:solidFill>
              <a:latin typeface="Monaco" pitchFamily="2" charset="77"/>
            </a:endParaRPr>
          </a:p>
          <a:p>
            <a:pPr marL="0" indent="0">
              <a:buNone/>
            </a:pPr>
            <a:r>
              <a:rPr lang="en-US" dirty="0">
                <a:solidFill>
                  <a:srgbClr val="328026"/>
                </a:solidFill>
                <a:latin typeface="Monaco" pitchFamily="2" charset="77"/>
              </a:rPr>
              <a:t># Simple single-thread, single proc test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34BBC8"/>
                </a:solidFill>
                <a:latin typeface="Monaco" pitchFamily="2" charset="77"/>
              </a:rPr>
              <a:t>CreateUnitTest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my_tests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 err="1">
                <a:latin typeface="Monaco" pitchFamily="2" charset="77"/>
              </a:rPr>
              <a:t>my_tests.cpp</a:t>
            </a:r>
            <a:r>
              <a:rPr lang="en-US" dirty="0">
                <a:latin typeface="Monaco" pitchFamily="2" charset="77"/>
              </a:rPr>
              <a:t> 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"${</a:t>
            </a:r>
            <a:r>
              <a:rPr lang="en-US" dirty="0">
                <a:solidFill>
                  <a:srgbClr val="D7391E"/>
                </a:solidFill>
                <a:latin typeface="Monaco" pitchFamily="2" charset="77"/>
              </a:rPr>
              <a:t>NEED_LIBS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}"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328026"/>
                </a:solidFill>
                <a:latin typeface="Monaco" pitchFamily="2" charset="77"/>
              </a:rPr>
              <a:t># Simple test using threads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34BBC8"/>
                </a:solidFill>
                <a:latin typeface="Monaco" pitchFamily="2" charset="77"/>
              </a:rPr>
              <a:t>CreateUnitTest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my_tests_wthrd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 err="1">
                <a:latin typeface="Monaco" pitchFamily="2" charset="77"/>
              </a:rPr>
              <a:t>my_tests_wthrd.cpp</a:t>
            </a:r>
            <a:r>
              <a:rPr lang="en-US" dirty="0">
                <a:latin typeface="Monaco" pitchFamily="2" charset="77"/>
              </a:rPr>
              <a:t> 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"${</a:t>
            </a:r>
            <a:r>
              <a:rPr lang="en-US" dirty="0">
                <a:solidFill>
                  <a:srgbClr val="D7391E"/>
                </a:solidFill>
                <a:latin typeface="Monaco" pitchFamily="2" charset="77"/>
              </a:rPr>
              <a:t>NEED_LIBS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}”</a:t>
            </a:r>
          </a:p>
          <a:p>
            <a:pPr marL="0" indent="0">
              <a:buNone/>
            </a:pPr>
            <a:r>
              <a:rPr lang="en-US" dirty="0">
                <a:latin typeface="Monaco" pitchFamily="2" charset="77"/>
              </a:rPr>
              <a:t>THREADS 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${</a:t>
            </a:r>
            <a:r>
              <a:rPr lang="en-US" dirty="0">
                <a:solidFill>
                  <a:srgbClr val="D7391E"/>
                </a:solidFill>
                <a:latin typeface="Monaco" pitchFamily="2" charset="77"/>
              </a:rPr>
              <a:t>SCREAM_TEST_MAX_THREADS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})</a:t>
            </a:r>
            <a:endParaRPr lang="en-US" dirty="0">
              <a:latin typeface="Monaco" pitchFamily="2" charset="77"/>
            </a:endParaRPr>
          </a:p>
          <a:p>
            <a:pPr marL="0" indent="0">
              <a:buNone/>
            </a:pPr>
            <a:r>
              <a:rPr lang="en-US" dirty="0">
                <a:solidFill>
                  <a:srgbClr val="328026"/>
                </a:solidFill>
                <a:latin typeface="Monaco" pitchFamily="2" charset="77"/>
              </a:rPr>
              <a:t># Single proc test with thread sweeping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rgbClr val="34BBC8"/>
                </a:solidFill>
                <a:latin typeface="Monaco" pitchFamily="2" charset="77"/>
              </a:rPr>
              <a:t>CreateUnitTest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thrd_sweep_test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my_thrd_sweep_test.cpp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"${</a:t>
            </a:r>
            <a:r>
              <a:rPr lang="en-US" dirty="0">
                <a:solidFill>
                  <a:srgbClr val="D7391E"/>
                </a:solidFill>
                <a:latin typeface="Monaco" pitchFamily="2" charset="77"/>
              </a:rPr>
              <a:t>NEED_LIBS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}”</a:t>
            </a:r>
          </a:p>
          <a:p>
            <a:pPr marL="0" indent="0">
              <a:buNone/>
            </a:pP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THREADS 1 ${</a:t>
            </a:r>
            <a:r>
              <a:rPr lang="en-US" dirty="0">
                <a:solidFill>
                  <a:srgbClr val="D7391E"/>
                </a:solidFill>
                <a:latin typeface="Monaco" pitchFamily="2" charset="77"/>
              </a:rPr>
              <a:t>SCREAM_TEST_MAX_THREADS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})</a:t>
            </a:r>
            <a:endParaRPr lang="en-US" dirty="0">
              <a:solidFill>
                <a:srgbClr val="D7391E"/>
              </a:solidFill>
              <a:latin typeface="Monaco" pitchFamily="2" charset="77"/>
            </a:endParaRPr>
          </a:p>
          <a:p>
            <a:pPr marL="0" indent="0">
              <a:buNone/>
            </a:pPr>
            <a:r>
              <a:rPr lang="en-US" dirty="0">
                <a:solidFill>
                  <a:srgbClr val="328026"/>
                </a:solidFill>
                <a:latin typeface="Monaco" pitchFamily="2" charset="77"/>
              </a:rPr>
              <a:t># Test with MPI rank and thread sweeping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rgbClr val="34BBC8"/>
                </a:solidFill>
                <a:latin typeface="Monaco" pitchFamily="2" charset="77"/>
              </a:rPr>
              <a:t>CreateUnitTest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sweep_test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my_sweep_test.cpp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"${</a:t>
            </a:r>
            <a:r>
              <a:rPr lang="en-US" dirty="0">
                <a:solidFill>
                  <a:srgbClr val="D7391E"/>
                </a:solidFill>
                <a:latin typeface="Monaco" pitchFamily="2" charset="77"/>
              </a:rPr>
              <a:t>NEED_LIBS</a:t>
            </a:r>
            <a:r>
              <a:rPr lang="en-US" dirty="0">
                <a:solidFill>
                  <a:srgbClr val="A379F4"/>
                </a:solidFill>
                <a:latin typeface="Monaco" pitchFamily="2" charset="77"/>
              </a:rPr>
              <a:t>}”</a:t>
            </a:r>
            <a:endParaRPr lang="en-US" dirty="0">
              <a:solidFill>
                <a:srgbClr val="F4F4F4"/>
              </a:solidFill>
              <a:latin typeface="Monaco" pitchFamily="2" charset="77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THREADS 1 4  MPI_RANKS 1 4)</a:t>
            </a:r>
            <a:endParaRPr lang="en-US" dirty="0">
              <a:solidFill>
                <a:srgbClr val="D7391E"/>
              </a:solidFill>
              <a:latin typeface="Monaco" pitchFamily="2" charset="77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925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FBC10-816D-044E-B169-8AE740A96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Development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A0F08-635C-694D-8300-0D9955BA6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run unit tests: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% </a:t>
            </a:r>
            <a:r>
              <a:rPr lang="en-US" dirty="0" err="1">
                <a:latin typeface="Courier" pitchFamily="2" charset="0"/>
              </a:rPr>
              <a:t>cmake</a:t>
            </a:r>
            <a:r>
              <a:rPr lang="en-US" dirty="0">
                <a:latin typeface="Courier" pitchFamily="2" charset="0"/>
              </a:rPr>
              <a:t> ..          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# ~5-10s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% [cd </a:t>
            </a:r>
            <a:r>
              <a:rPr lang="en-US" dirty="0" err="1">
                <a:latin typeface="Courier" pitchFamily="2" charset="0"/>
              </a:rPr>
              <a:t>src</a:t>
            </a:r>
            <a:r>
              <a:rPr lang="en-US" dirty="0">
                <a:latin typeface="Courier" pitchFamily="2" charset="0"/>
              </a:rPr>
              <a:t>/$subcomponent]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% make –j24         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# 2-10m (full) , 5-30s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(incremental)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 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% [</a:t>
            </a:r>
            <a:r>
              <a:rPr lang="en-US" dirty="0" err="1">
                <a:latin typeface="Courier" pitchFamily="2" charset="0"/>
              </a:rPr>
              <a:t>srun</a:t>
            </a:r>
            <a:r>
              <a:rPr lang="en-US" dirty="0">
                <a:latin typeface="Courier" pitchFamily="2" charset="0"/>
              </a:rPr>
              <a:t>] </a:t>
            </a:r>
            <a:r>
              <a:rPr lang="en-US" dirty="0" err="1">
                <a:latin typeface="Courier" pitchFamily="2" charset="0"/>
              </a:rPr>
              <a:t>ctest</a:t>
            </a:r>
            <a:r>
              <a:rPr lang="en-US" dirty="0">
                <a:latin typeface="Courier" pitchFamily="2" charset="0"/>
              </a:rPr>
              <a:t> –j24 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# 30-120s</a:t>
            </a:r>
          </a:p>
        </p:txBody>
      </p:sp>
    </p:spTree>
    <p:extLst>
      <p:ext uri="{BB962C8B-B14F-4D97-AF65-F5344CB8AC3E}">
        <p14:creationId xmlns:p14="http://schemas.microsoft.com/office/powerpoint/2010/main" val="866216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9B8DB-D4B2-FB45-A405-0E6C07E32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Acceptance testing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7F18E-B57C-4248-865F-EBC4A0984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19373"/>
            <a:ext cx="10260013" cy="480767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Note: all our python scripts </a:t>
            </a:r>
            <a:r>
              <a:rPr lang="en-US" b="1" dirty="0">
                <a:solidFill>
                  <a:srgbClr val="FF0000"/>
                </a:solidFill>
              </a:rPr>
              <a:t>require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python3</a:t>
            </a:r>
          </a:p>
          <a:p>
            <a:r>
              <a:rPr lang="en-US" dirty="0"/>
              <a:t>To run acceptance tests for current machine for current branch: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% test-all-scream $(which </a:t>
            </a:r>
            <a:r>
              <a:rPr lang="en-US" dirty="0" err="1">
                <a:latin typeface="Courier" pitchFamily="2" charset="0"/>
              </a:rPr>
              <a:t>mpicxx</a:t>
            </a:r>
            <a:r>
              <a:rPr lang="en-US" dirty="0">
                <a:latin typeface="Courier" pitchFamily="2" charset="0"/>
              </a:rPr>
              <a:t>) -m </a:t>
            </a:r>
            <a:r>
              <a:rPr lang="en-US" dirty="0" err="1">
                <a:latin typeface="Courier" pitchFamily="2" charset="0"/>
              </a:rPr>
              <a:t>melvin</a:t>
            </a:r>
            <a:r>
              <a:rPr lang="en-US" dirty="0">
                <a:latin typeface="Courier" pitchFamily="2" charset="0"/>
              </a:rPr>
              <a:t> [-b $BASELINE_COMMIT]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# 10m-45m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/>
              <a:t>As of today, you just:</a:t>
            </a:r>
          </a:p>
          <a:p>
            <a:pPr lvl="1"/>
            <a:r>
              <a:rPr lang="en-US" dirty="0"/>
              <a:t>Ran a full DEBUG set of tests</a:t>
            </a:r>
          </a:p>
          <a:p>
            <a:pPr lvl="1"/>
            <a:r>
              <a:rPr lang="en-US" dirty="0"/>
              <a:t>Did a baseline comparison against origin/master</a:t>
            </a:r>
          </a:p>
          <a:p>
            <a:pPr lvl="1"/>
            <a:r>
              <a:rPr lang="en-US" dirty="0"/>
              <a:t>Ran a full DEBUG set of tests with </a:t>
            </a:r>
            <a:r>
              <a:rPr lang="en-US" dirty="0" err="1"/>
              <a:t>packsize</a:t>
            </a:r>
            <a:r>
              <a:rPr lang="en-US" dirty="0"/>
              <a:t> = 1 and FPE on</a:t>
            </a:r>
          </a:p>
          <a:p>
            <a:pPr lvl="1"/>
            <a:r>
              <a:rPr lang="en-US" dirty="0"/>
              <a:t>Ran a full DEBUG set of tests with single-precision</a:t>
            </a:r>
          </a:p>
          <a:p>
            <a:r>
              <a:rPr lang="en-US" dirty="0"/>
              <a:t>If we decide to change what it means to ”accept” scream, all we need to do is change test-all-scream. CI/Jenkins will instantly see the changes.</a:t>
            </a:r>
          </a:p>
        </p:txBody>
      </p:sp>
    </p:spTree>
    <p:extLst>
      <p:ext uri="{BB962C8B-B14F-4D97-AF65-F5344CB8AC3E}">
        <p14:creationId xmlns:p14="http://schemas.microsoft.com/office/powerpoint/2010/main" val="3494557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AAAA1-505E-244D-9834-7F0CBCDE7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Distributed acceptance testing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6F679-C181-1546-BD5C-8CAD67F85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744" y="2249487"/>
            <a:ext cx="11644312" cy="354171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Run acceptance tests (on current commit) on all machines known to </a:t>
            </a:r>
            <a:r>
              <a:rPr lang="en-US" dirty="0" err="1"/>
              <a:t>gather_all_data</a:t>
            </a:r>
            <a:r>
              <a:rPr lang="en-US" dirty="0"/>
              <a:t> (in parallel):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% </a:t>
            </a:r>
            <a:r>
              <a:rPr lang="en-US" dirty="0" err="1">
                <a:latin typeface="Courier" pitchFamily="2" charset="0"/>
              </a:rPr>
              <a:t>gather_all_data</a:t>
            </a:r>
            <a:r>
              <a:rPr lang="en-US" dirty="0">
                <a:latin typeface="Courier" pitchFamily="2" charset="0"/>
              </a:rPr>
              <a:t> './scripts/test-all-scream </a:t>
            </a:r>
            <a:r>
              <a:rPr lang="en-US" i="1" dirty="0">
                <a:latin typeface="Courier" pitchFamily="2" charset="0"/>
              </a:rPr>
              <a:t>$compiler</a:t>
            </a:r>
            <a:r>
              <a:rPr lang="en-US" dirty="0">
                <a:latin typeface="Courier" pitchFamily="2" charset="0"/>
              </a:rPr>
              <a:t> -m </a:t>
            </a:r>
            <a:r>
              <a:rPr lang="en-US" i="1" dirty="0">
                <a:latin typeface="Courier" pitchFamily="2" charset="0"/>
              </a:rPr>
              <a:t>$machine</a:t>
            </a:r>
            <a:r>
              <a:rPr lang="en-US" dirty="0">
                <a:latin typeface="Courier" pitchFamily="2" charset="0"/>
              </a:rPr>
              <a:t>’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[-m $machine1 –m $machine2 …]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# 10m-45m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Completed test-all-scream analysis on </a:t>
            </a:r>
            <a:r>
              <a:rPr lang="en-US" dirty="0" err="1">
                <a:latin typeface="Courier" pitchFamily="2" charset="0"/>
              </a:rPr>
              <a:t>melvin</a:t>
            </a:r>
            <a:endParaRPr lang="en-US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Completed test-all-scream analysis on waterman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Completed test-all-scream analysis on </a:t>
            </a:r>
            <a:r>
              <a:rPr lang="en-US" dirty="0" err="1">
                <a:latin typeface="Courier" pitchFamily="2" charset="0"/>
              </a:rPr>
              <a:t>blake</a:t>
            </a:r>
            <a:endParaRPr lang="en-US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Completed test-all-scream analysis on white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Completed test-all-scream analysis on bowman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49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E32C5-B002-6647-836E-9AB0760C4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Jenkins jobs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C842-05A3-544F-A412-36E77E855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070" y="2249487"/>
            <a:ext cx="11179968" cy="354171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Just runs: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% ./scream-docs/perf-scripts/gather-all-data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'../perf-scripts/test-all-scream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latin typeface="Courier" pitchFamily="2" charset="0"/>
              </a:rPr>
              <a:t>$compiler </a:t>
            </a:r>
            <a:r>
              <a:rPr lang="en-US" dirty="0">
                <a:latin typeface="Courier" pitchFamily="2" charset="0"/>
              </a:rPr>
              <a:t>-m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latin typeface="Courier" pitchFamily="2" charset="0"/>
              </a:rPr>
              <a:t>$machine </a:t>
            </a:r>
            <a:r>
              <a:rPr lang="en-US" dirty="0">
                <a:latin typeface="Courier" pitchFamily="2" charset="0"/>
              </a:rPr>
              <a:t>--submit'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--local --machine $machine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Each job only differs by value of $machine (the second </a:t>
            </a:r>
            <a:r>
              <a:rPr lang="en-US" dirty="0" err="1"/>
              <a:t>occurance</a:t>
            </a:r>
            <a:r>
              <a:rPr lang="en-US" dirty="0"/>
              <a:t>)</a:t>
            </a:r>
          </a:p>
          <a:p>
            <a:r>
              <a:rPr lang="en-US" dirty="0"/>
              <a:t>Making new jobs is extremely easy once </a:t>
            </a:r>
            <a:r>
              <a:rPr lang="en-US" dirty="0" err="1"/>
              <a:t>gather_all_data</a:t>
            </a:r>
            <a:r>
              <a:rPr lang="en-US" dirty="0"/>
              <a:t> has data for the target machine</a:t>
            </a:r>
          </a:p>
        </p:txBody>
      </p:sp>
    </p:spTree>
    <p:extLst>
      <p:ext uri="{BB962C8B-B14F-4D97-AF65-F5344CB8AC3E}">
        <p14:creationId xmlns:p14="http://schemas.microsoft.com/office/powerpoint/2010/main" val="3986379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DBF8-97C5-1741-9D74-807B62C1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F4C6F-4CC4-9F45-AEEB-5162FEAA4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70363"/>
          </a:xfrm>
        </p:spPr>
        <p:txBody>
          <a:bodyPr>
            <a:normAutofit/>
          </a:bodyPr>
          <a:lstStyle/>
          <a:p>
            <a:r>
              <a:rPr lang="en-US" sz="2200" dirty="0"/>
              <a:t>Major effort is being invested in SCREAM’s </a:t>
            </a:r>
            <a:r>
              <a:rPr lang="en-US" sz="2200" b="1" dirty="0"/>
              <a:t>verification</a:t>
            </a:r>
            <a:r>
              <a:rPr lang="en-US" sz="2200" dirty="0"/>
              <a:t> testing</a:t>
            </a:r>
          </a:p>
          <a:p>
            <a:pPr lvl="1"/>
            <a:r>
              <a:rPr lang="en-US" sz="1800" dirty="0"/>
              <a:t>Unit testing</a:t>
            </a:r>
          </a:p>
          <a:p>
            <a:pPr lvl="2"/>
            <a:r>
              <a:rPr lang="en-US" sz="1600" dirty="0"/>
              <a:t>BFB</a:t>
            </a:r>
          </a:p>
          <a:p>
            <a:pPr lvl="2"/>
            <a:r>
              <a:rPr lang="en-US" sz="1600" dirty="0"/>
              <a:t>”property” test</a:t>
            </a:r>
          </a:p>
          <a:p>
            <a:pPr lvl="2"/>
            <a:r>
              <a:rPr lang="en-US" sz="1600" dirty="0"/>
              <a:t>100% coverage of </a:t>
            </a:r>
            <a:r>
              <a:rPr lang="en-US" sz="1600" i="1" dirty="0"/>
              <a:t>significant</a:t>
            </a:r>
            <a:r>
              <a:rPr lang="en-US" sz="1600" dirty="0"/>
              <a:t> functions</a:t>
            </a:r>
          </a:p>
          <a:p>
            <a:pPr lvl="1"/>
            <a:r>
              <a:rPr lang="en-US" sz="1800" dirty="0"/>
              <a:t>Regression testing</a:t>
            </a:r>
          </a:p>
          <a:p>
            <a:pPr lvl="1"/>
            <a:r>
              <a:rPr lang="en-US" sz="1800" dirty="0" err="1"/>
              <a:t>Cmake</a:t>
            </a:r>
            <a:r>
              <a:rPr lang="en-US" sz="1800" dirty="0"/>
              <a:t> infrastructure</a:t>
            </a:r>
          </a:p>
          <a:p>
            <a:pPr lvl="1"/>
            <a:r>
              <a:rPr lang="en-US" sz="1800" dirty="0"/>
              <a:t>Python tools</a:t>
            </a:r>
          </a:p>
          <a:p>
            <a:pPr lvl="1"/>
            <a:r>
              <a:rPr lang="en-US" sz="1800" dirty="0"/>
              <a:t>Jenkins jobs</a:t>
            </a:r>
          </a:p>
          <a:p>
            <a:pPr lvl="1"/>
            <a:r>
              <a:rPr lang="en-US" sz="1800" dirty="0" err="1"/>
              <a:t>Autotester</a:t>
            </a:r>
            <a:r>
              <a:rPr lang="en-US" sz="1800" dirty="0"/>
              <a:t> GitHub CI</a:t>
            </a:r>
          </a:p>
        </p:txBody>
      </p:sp>
    </p:spTree>
    <p:extLst>
      <p:ext uri="{BB962C8B-B14F-4D97-AF65-F5344CB8AC3E}">
        <p14:creationId xmlns:p14="http://schemas.microsoft.com/office/powerpoint/2010/main" val="1160738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90A51-D40C-DE4C-9881-2CD2FAFEB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Scream dashboard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455FF1-99E5-8A4F-BD0E-BA77B76CD8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95575"/>
            <a:ext cx="12192000" cy="385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1209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D050C-B118-AA49-8FFB-DD333FCDA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A1253-9167-B345-8C8B-DDBB26577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34532"/>
            <a:ext cx="10557252" cy="4751109"/>
          </a:xfrm>
        </p:spPr>
        <p:txBody>
          <a:bodyPr>
            <a:normAutofit/>
          </a:bodyPr>
          <a:lstStyle/>
          <a:p>
            <a:r>
              <a:rPr lang="en-US" dirty="0"/>
              <a:t>Thin wrappers around standard tools is an effective approach for a simple component</a:t>
            </a:r>
          </a:p>
          <a:p>
            <a:pPr lvl="1"/>
            <a:r>
              <a:rPr lang="en-US" dirty="0"/>
              <a:t>Easy to create</a:t>
            </a:r>
          </a:p>
          <a:p>
            <a:pPr lvl="1"/>
            <a:r>
              <a:rPr lang="en-US" dirty="0"/>
              <a:t>Don’t get in the developer’s way</a:t>
            </a:r>
          </a:p>
          <a:p>
            <a:pPr lvl="1"/>
            <a:r>
              <a:rPr lang="en-US" dirty="0"/>
              <a:t>Potentially useful for other semi-autonomous components</a:t>
            </a:r>
          </a:p>
          <a:p>
            <a:r>
              <a:rPr lang="en-US" dirty="0"/>
              <a:t>We hope that SCREAM will</a:t>
            </a:r>
          </a:p>
          <a:p>
            <a:pPr lvl="1"/>
            <a:r>
              <a:rPr lang="en-US" dirty="0"/>
              <a:t>Continue to be highly testable as it grows</a:t>
            </a:r>
          </a:p>
          <a:p>
            <a:pPr lvl="1"/>
            <a:r>
              <a:rPr lang="en-US" dirty="0"/>
              <a:t>Serve as example of how to have state-of-the-art testing in an E3SM component</a:t>
            </a:r>
          </a:p>
          <a:p>
            <a:pPr lvl="1"/>
            <a:r>
              <a:rPr lang="en-US" dirty="0"/>
              <a:t>Demonstrate how a component can have robust standalone testing but also work well with CIME</a:t>
            </a:r>
          </a:p>
          <a:p>
            <a:pPr lvl="1"/>
            <a:r>
              <a:rPr lang="en-US" dirty="0"/>
              <a:t>Serve as a model for a semi-autonomous, modern component in E3SM</a:t>
            </a:r>
          </a:p>
        </p:txBody>
      </p:sp>
    </p:spTree>
    <p:extLst>
      <p:ext uri="{BB962C8B-B14F-4D97-AF65-F5344CB8AC3E}">
        <p14:creationId xmlns:p14="http://schemas.microsoft.com/office/powerpoint/2010/main" val="121464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48E82-DE3E-9445-BD4B-D77EA9B72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0C404-B8EE-204A-981A-B03C6C3BA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41886"/>
          </a:xfrm>
        </p:spPr>
        <p:txBody>
          <a:bodyPr>
            <a:normAutofit/>
          </a:bodyPr>
          <a:lstStyle/>
          <a:p>
            <a:r>
              <a:rPr lang="en-US" dirty="0"/>
              <a:t>Make it a pleasure to develop SCREAM!</a:t>
            </a:r>
          </a:p>
          <a:p>
            <a:pPr lvl="1"/>
            <a:r>
              <a:rPr lang="en-US" dirty="0"/>
              <a:t>Rapid feedback development cycle</a:t>
            </a:r>
          </a:p>
          <a:p>
            <a:pPr lvl="1"/>
            <a:r>
              <a:rPr lang="en-US" dirty="0"/>
              <a:t>Familiarity with tools, similarity with other codes</a:t>
            </a:r>
          </a:p>
          <a:p>
            <a:r>
              <a:rPr lang="en-US" dirty="0"/>
              <a:t>Quickly and easily catch regressions</a:t>
            </a:r>
          </a:p>
          <a:p>
            <a:pPr lvl="1"/>
            <a:r>
              <a:rPr lang="en-US" dirty="0"/>
              <a:t>Allows SCREAM to progress quickly with high confidence</a:t>
            </a:r>
          </a:p>
          <a:p>
            <a:r>
              <a:rPr lang="en-US" dirty="0"/>
              <a:t>Good testing is expensive to set up…</a:t>
            </a:r>
          </a:p>
          <a:p>
            <a:pPr lvl="1"/>
            <a:r>
              <a:rPr lang="en-US" dirty="0" err="1"/>
              <a:t>Esp</a:t>
            </a:r>
            <a:r>
              <a:rPr lang="en-US" dirty="0"/>
              <a:t> coming up with fast and useful unit tests</a:t>
            </a:r>
          </a:p>
          <a:p>
            <a:pPr lvl="1"/>
            <a:r>
              <a:rPr lang="en-US" dirty="0"/>
              <a:t>But yields huge savings in time and frustration in the long run</a:t>
            </a:r>
          </a:p>
        </p:txBody>
      </p:sp>
    </p:spTree>
    <p:extLst>
      <p:ext uri="{BB962C8B-B14F-4D97-AF65-F5344CB8AC3E}">
        <p14:creationId xmlns:p14="http://schemas.microsoft.com/office/powerpoint/2010/main" val="227335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DBF8-97C5-1741-9D74-807B62C1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Properties of scream that impact testability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F4C6F-4CC4-9F45-AEEB-5162FEAA4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70363"/>
          </a:xfrm>
        </p:spPr>
        <p:txBody>
          <a:bodyPr>
            <a:normAutofit/>
          </a:bodyPr>
          <a:lstStyle/>
          <a:p>
            <a:r>
              <a:rPr lang="en-US" sz="2200" dirty="0"/>
              <a:t>Being developed from scratch in C++</a:t>
            </a:r>
          </a:p>
          <a:p>
            <a:r>
              <a:rPr lang="en-US" sz="2200" dirty="0"/>
              <a:t>Scream has far more independence from E3SM/CIME than most components</a:t>
            </a:r>
          </a:p>
          <a:p>
            <a:pPr lvl="1"/>
            <a:r>
              <a:rPr lang="en-US" sz="1800" dirty="0"/>
              <a:t>Has very robust standalone capabilities</a:t>
            </a:r>
          </a:p>
          <a:p>
            <a:pPr lvl="1"/>
            <a:r>
              <a:rPr lang="en-US" sz="1800" dirty="0"/>
              <a:t>Gives us total freedom to</a:t>
            </a:r>
          </a:p>
          <a:p>
            <a:pPr lvl="2"/>
            <a:r>
              <a:rPr lang="en-US" sz="1600" dirty="0"/>
              <a:t>Select/develop optimal tools for configure/build/test/CI</a:t>
            </a:r>
          </a:p>
          <a:p>
            <a:pPr lvl="2"/>
            <a:r>
              <a:rPr lang="en-US" sz="1600" dirty="0"/>
              <a:t>Design our software around unit testability</a:t>
            </a:r>
          </a:p>
          <a:p>
            <a:r>
              <a:rPr lang="en-US" sz="2200" dirty="0"/>
              <a:t>We have serial F90 reference implementations for some of the physics we want to do in SCREAM (p3 and </a:t>
            </a:r>
            <a:r>
              <a:rPr lang="en-US" sz="2200" dirty="0" err="1"/>
              <a:t>shoc</a:t>
            </a:r>
            <a:r>
              <a:rPr lang="en-US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85862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DBF8-97C5-1741-9D74-807B62C1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Scream TESTING Philosophies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F4C6F-4CC4-9F45-AEEB-5162FEAA4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70363"/>
          </a:xfrm>
        </p:spPr>
        <p:txBody>
          <a:bodyPr>
            <a:normAutofit/>
          </a:bodyPr>
          <a:lstStyle/>
          <a:p>
            <a:r>
              <a:rPr lang="en-US" sz="2200" dirty="0"/>
              <a:t>use modern industry-standard tools</a:t>
            </a:r>
          </a:p>
          <a:p>
            <a:r>
              <a:rPr lang="en-US" sz="2200" dirty="0"/>
              <a:t>minimize home-grown tools/infrastructure</a:t>
            </a:r>
          </a:p>
          <a:p>
            <a:r>
              <a:rPr lang="en-US" sz="2200" dirty="0"/>
              <a:t>Rapid feedback / developer-friendly</a:t>
            </a:r>
          </a:p>
          <a:p>
            <a:r>
              <a:rPr lang="en-US" sz="2200" dirty="0"/>
              <a:t>Future integration with E3SM/CIME</a:t>
            </a:r>
          </a:p>
          <a:p>
            <a:r>
              <a:rPr lang="en-US" sz="2200" dirty="0"/>
              <a:t>Should be easy to run same env/configurations that the </a:t>
            </a:r>
            <a:r>
              <a:rPr lang="en-US" sz="2200" dirty="0" err="1"/>
              <a:t>nightlies</a:t>
            </a:r>
            <a:r>
              <a:rPr lang="en-US" sz="2200" dirty="0"/>
              <a:t> run</a:t>
            </a:r>
          </a:p>
          <a:p>
            <a:r>
              <a:rPr lang="en-US" sz="2200" dirty="0"/>
              <a:t>Focus on unit tests, </a:t>
            </a:r>
            <a:r>
              <a:rPr lang="en-US" sz="2200" dirty="0" err="1"/>
              <a:t>esp</a:t>
            </a:r>
            <a:r>
              <a:rPr lang="en-US" sz="2200" dirty="0"/>
              <a:t> property tests</a:t>
            </a:r>
          </a:p>
          <a:p>
            <a:r>
              <a:rPr lang="en-US" sz="2200" dirty="0"/>
              <a:t>Support as much testing concurrency as possible</a:t>
            </a:r>
          </a:p>
          <a:p>
            <a:r>
              <a:rPr lang="en-US" sz="2200" dirty="0"/>
              <a:t>A full acceptance test should be fast enough to support PR CI (~1 hour or less)</a:t>
            </a:r>
          </a:p>
        </p:txBody>
      </p:sp>
    </p:spTree>
    <p:extLst>
      <p:ext uri="{BB962C8B-B14F-4D97-AF65-F5344CB8AC3E}">
        <p14:creationId xmlns:p14="http://schemas.microsoft.com/office/powerpoint/2010/main" val="2057777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0D0F1-CDD3-7345-9600-AAA630B05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-163905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Scream unit testing (BFB)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B0F26-5072-0248-9C91-927D51745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882600"/>
            <a:ext cx="10566679" cy="5975399"/>
          </a:xfrm>
        </p:spPr>
        <p:txBody>
          <a:bodyPr>
            <a:normAutofit/>
          </a:bodyPr>
          <a:lstStyle/>
          <a:p>
            <a:r>
              <a:rPr lang="en-US" dirty="0"/>
              <a:t>BFB with f90 reference (unit tests)</a:t>
            </a:r>
          </a:p>
          <a:p>
            <a:pPr lvl="1"/>
            <a:r>
              <a:rPr lang="en-US" dirty="0"/>
              <a:t>With some effort, we can stay BFB, even across language/hardware (on same machine, debug)!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BFB with previous run (regression tests)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4206E7-7AC7-8343-98DA-BFF12DCFF39E}"/>
              </a:ext>
            </a:extLst>
          </p:cNvPr>
          <p:cNvSpPr txBox="1"/>
          <p:nvPr/>
        </p:nvSpPr>
        <p:spPr>
          <a:xfrm>
            <a:off x="95038" y="1824174"/>
            <a:ext cx="5570472" cy="36933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D7CA6"/>
                </a:solidFill>
                <a:latin typeface="Monaco" pitchFamily="2" charset="77"/>
              </a:rPr>
              <a:t>#ifdef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SCREAM_CONFIG_IS_CMAKE</a:t>
            </a:r>
          </a:p>
          <a:p>
            <a:r>
              <a:rPr lang="en-US" dirty="0">
                <a:solidFill>
                  <a:srgbClr val="7D7CA6"/>
                </a:solidFill>
                <a:latin typeface="Monaco" pitchFamily="2" charset="77"/>
              </a:rPr>
              <a:t>#  define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 err="1">
                <a:solidFill>
                  <a:srgbClr val="34BBC8"/>
                </a:solidFill>
                <a:latin typeface="Monaco" pitchFamily="2" charset="77"/>
              </a:rPr>
              <a:t>bfb_cbrt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(base) 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cxx_cbrt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(base)</a:t>
            </a:r>
          </a:p>
          <a:p>
            <a:r>
              <a:rPr lang="en-US" dirty="0">
                <a:solidFill>
                  <a:srgbClr val="7D7CA6"/>
                </a:solidFill>
                <a:latin typeface="Monaco" pitchFamily="2" charset="77"/>
              </a:rPr>
              <a:t>#  define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 err="1">
                <a:solidFill>
                  <a:srgbClr val="34BBC8"/>
                </a:solidFill>
                <a:latin typeface="Monaco" pitchFamily="2" charset="77"/>
              </a:rPr>
              <a:t>bfb_gamma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val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 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cxx_gamma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val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</a:t>
            </a:r>
          </a:p>
          <a:p>
            <a:r>
              <a:rPr lang="en-US" dirty="0">
                <a:solidFill>
                  <a:srgbClr val="7D7CA6"/>
                </a:solidFill>
                <a:latin typeface="Monaco" pitchFamily="2" charset="77"/>
              </a:rPr>
              <a:t>#  define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 err="1">
                <a:solidFill>
                  <a:srgbClr val="34BBC8"/>
                </a:solidFill>
                <a:latin typeface="Monaco" pitchFamily="2" charset="77"/>
              </a:rPr>
              <a:t>bfb_log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val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 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cxx_log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val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</a:t>
            </a:r>
          </a:p>
          <a:p>
            <a:r>
              <a:rPr lang="en-US" dirty="0">
                <a:solidFill>
                  <a:srgbClr val="7D7CA6"/>
                </a:solidFill>
                <a:latin typeface="Monaco" pitchFamily="2" charset="77"/>
              </a:rPr>
              <a:t>#  define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>
                <a:solidFill>
                  <a:srgbClr val="34BBC8"/>
                </a:solidFill>
                <a:latin typeface="Monaco" pitchFamily="2" charset="77"/>
              </a:rPr>
              <a:t>bfb_log10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val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 cxx_log10(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val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</a:t>
            </a:r>
          </a:p>
          <a:p>
            <a:r>
              <a:rPr lang="en-US" dirty="0">
                <a:solidFill>
                  <a:srgbClr val="7D7CA6"/>
                </a:solidFill>
                <a:latin typeface="Monaco" pitchFamily="2" charset="77"/>
              </a:rPr>
              <a:t>#  define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 err="1">
                <a:solidFill>
                  <a:srgbClr val="34BBC8"/>
                </a:solidFill>
                <a:latin typeface="Monaco" pitchFamily="2" charset="77"/>
              </a:rPr>
              <a:t>bfb_exp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val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 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cxx_exp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val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</a:t>
            </a:r>
          </a:p>
          <a:p>
            <a:r>
              <a:rPr lang="en-US" dirty="0">
                <a:solidFill>
                  <a:srgbClr val="7D7CA6"/>
                </a:solidFill>
                <a:latin typeface="Monaco" pitchFamily="2" charset="77"/>
              </a:rPr>
              <a:t>#else</a:t>
            </a:r>
          </a:p>
          <a:p>
            <a:r>
              <a:rPr lang="en-US" dirty="0">
                <a:solidFill>
                  <a:srgbClr val="7D7CA6"/>
                </a:solidFill>
                <a:latin typeface="Monaco" pitchFamily="2" charset="77"/>
              </a:rPr>
              <a:t>#  define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 err="1">
                <a:solidFill>
                  <a:srgbClr val="34BBC8"/>
                </a:solidFill>
                <a:latin typeface="Monaco" pitchFamily="2" charset="77"/>
              </a:rPr>
              <a:t>bfb_cbrt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(base) (base)**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thrd</a:t>
            </a:r>
            <a:endParaRPr lang="en-US" dirty="0">
              <a:solidFill>
                <a:srgbClr val="F4F4F4"/>
              </a:solidFill>
              <a:latin typeface="Monaco" pitchFamily="2" charset="77"/>
            </a:endParaRPr>
          </a:p>
          <a:p>
            <a:r>
              <a:rPr lang="en-US" dirty="0">
                <a:solidFill>
                  <a:srgbClr val="7D7CA6"/>
                </a:solidFill>
                <a:latin typeface="Monaco" pitchFamily="2" charset="77"/>
              </a:rPr>
              <a:t>#  define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 err="1">
                <a:solidFill>
                  <a:srgbClr val="34BBC8"/>
                </a:solidFill>
                <a:latin typeface="Monaco" pitchFamily="2" charset="77"/>
              </a:rPr>
              <a:t>bfb_gamma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val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 </a:t>
            </a:r>
            <a:r>
              <a:rPr lang="en-US" dirty="0">
                <a:solidFill>
                  <a:srgbClr val="34BBC8"/>
                </a:solidFill>
                <a:latin typeface="Monaco" pitchFamily="2" charset="77"/>
              </a:rPr>
              <a:t>gamma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val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</a:t>
            </a:r>
            <a:endParaRPr lang="en-US" dirty="0">
              <a:solidFill>
                <a:srgbClr val="34BBC8"/>
              </a:solidFill>
              <a:latin typeface="Monaco" pitchFamily="2" charset="77"/>
            </a:endParaRPr>
          </a:p>
          <a:p>
            <a:r>
              <a:rPr lang="en-US" dirty="0">
                <a:solidFill>
                  <a:srgbClr val="7D7CA6"/>
                </a:solidFill>
                <a:latin typeface="Monaco" pitchFamily="2" charset="77"/>
              </a:rPr>
              <a:t>#  define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 err="1">
                <a:solidFill>
                  <a:srgbClr val="34BBC8"/>
                </a:solidFill>
                <a:latin typeface="Monaco" pitchFamily="2" charset="77"/>
              </a:rPr>
              <a:t>bfb_log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val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 </a:t>
            </a:r>
            <a:r>
              <a:rPr lang="en-US" dirty="0">
                <a:solidFill>
                  <a:srgbClr val="34BBC8"/>
                </a:solidFill>
                <a:latin typeface="Monaco" pitchFamily="2" charset="77"/>
              </a:rPr>
              <a:t>log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val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</a:t>
            </a:r>
          </a:p>
          <a:p>
            <a:r>
              <a:rPr lang="en-US" dirty="0">
                <a:solidFill>
                  <a:srgbClr val="7D7CA6"/>
                </a:solidFill>
                <a:latin typeface="Monaco" pitchFamily="2" charset="77"/>
              </a:rPr>
              <a:t>#  define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>
                <a:solidFill>
                  <a:srgbClr val="34BBC8"/>
                </a:solidFill>
                <a:latin typeface="Monaco" pitchFamily="2" charset="77"/>
              </a:rPr>
              <a:t>bfb_log10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val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 </a:t>
            </a:r>
            <a:r>
              <a:rPr lang="en-US" dirty="0">
                <a:solidFill>
                  <a:srgbClr val="34BBC8"/>
                </a:solidFill>
                <a:latin typeface="Monaco" pitchFamily="2" charset="77"/>
              </a:rPr>
              <a:t>log10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val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</a:t>
            </a:r>
            <a:endParaRPr lang="en-US" dirty="0">
              <a:solidFill>
                <a:srgbClr val="34BBC8"/>
              </a:solidFill>
              <a:latin typeface="Monaco" pitchFamily="2" charset="77"/>
            </a:endParaRPr>
          </a:p>
          <a:p>
            <a:r>
              <a:rPr lang="en-US" dirty="0">
                <a:solidFill>
                  <a:srgbClr val="7D7CA6"/>
                </a:solidFill>
                <a:latin typeface="Monaco" pitchFamily="2" charset="77"/>
              </a:rPr>
              <a:t>#  define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 err="1">
                <a:solidFill>
                  <a:srgbClr val="34BBC8"/>
                </a:solidFill>
                <a:latin typeface="Monaco" pitchFamily="2" charset="77"/>
              </a:rPr>
              <a:t>bfb_exp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val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 </a:t>
            </a:r>
            <a:r>
              <a:rPr lang="en-US" dirty="0">
                <a:solidFill>
                  <a:srgbClr val="34BBC8"/>
                </a:solidFill>
                <a:latin typeface="Monaco" pitchFamily="2" charset="77"/>
              </a:rPr>
              <a:t>exp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val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</a:t>
            </a:r>
          </a:p>
          <a:p>
            <a:r>
              <a:rPr lang="en-US" dirty="0">
                <a:solidFill>
                  <a:srgbClr val="7D7CA6"/>
                </a:solidFill>
                <a:latin typeface="Monaco" pitchFamily="2" charset="77"/>
              </a:rPr>
              <a:t>#endif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5DF939-38F7-C443-B68A-8A4DC3F499EE}"/>
              </a:ext>
            </a:extLst>
          </p:cNvPr>
          <p:cNvSpPr txBox="1"/>
          <p:nvPr/>
        </p:nvSpPr>
        <p:spPr>
          <a:xfrm>
            <a:off x="5690612" y="1824174"/>
            <a:ext cx="640635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D7CA6"/>
                </a:solidFill>
                <a:latin typeface="Monaco" pitchFamily="2" charset="77"/>
              </a:rPr>
              <a:t>#ifdef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SCREAM_CONFIG_IS_CMAKE</a:t>
            </a:r>
          </a:p>
          <a:p>
            <a:r>
              <a:rPr lang="en-US" dirty="0">
                <a:solidFill>
                  <a:srgbClr val="34BBC8"/>
                </a:solidFill>
                <a:latin typeface="Monaco" pitchFamily="2" charset="77"/>
              </a:rPr>
              <a:t>use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</a:t>
            </a:r>
            <a:r>
              <a:rPr lang="en-US" dirty="0">
                <a:solidFill>
                  <a:srgbClr val="34BBC8"/>
                </a:solidFill>
                <a:latin typeface="Monaco" pitchFamily="2" charset="77"/>
              </a:rPr>
              <a:t>micro_p3_iso_f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, </a:t>
            </a:r>
            <a:r>
              <a:rPr lang="en-US" dirty="0">
                <a:solidFill>
                  <a:srgbClr val="34BBC8"/>
                </a:solidFill>
                <a:latin typeface="Monaco" pitchFamily="2" charset="77"/>
              </a:rPr>
              <a:t>only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: 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cxx_cbrt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, cxx_log10</a:t>
            </a:r>
          </a:p>
          <a:p>
            <a:r>
              <a:rPr lang="en-US" dirty="0">
                <a:solidFill>
                  <a:srgbClr val="7D7CA6"/>
                </a:solidFill>
                <a:latin typeface="Monaco" pitchFamily="2" charset="77"/>
              </a:rPr>
              <a:t>#endif</a:t>
            </a:r>
          </a:p>
          <a:p>
            <a:r>
              <a:rPr lang="en-US" dirty="0">
                <a:latin typeface="Monaco" pitchFamily="2" charset="77"/>
              </a:rPr>
              <a:t>…</a:t>
            </a:r>
          </a:p>
          <a:p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dumlr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 = 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bfb_cbrt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(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qr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/(pi*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rhow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*nr))</a:t>
            </a:r>
          </a:p>
          <a:p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dum3  = (bfb_log10(1._rtype*</a:t>
            </a:r>
            <a:r>
              <a:rPr lang="en-US" dirty="0" err="1">
                <a:solidFill>
                  <a:srgbClr val="F4F4F4"/>
                </a:solidFill>
                <a:latin typeface="Monaco" pitchFamily="2" charset="77"/>
              </a:rPr>
              <a:t>dumlr</a:t>
            </a:r>
            <a:r>
              <a:rPr lang="en-US" dirty="0">
                <a:solidFill>
                  <a:srgbClr val="F4F4F4"/>
                </a:solidFill>
                <a:latin typeface="Monaco" pitchFamily="2" charset="77"/>
              </a:rPr>
              <a:t>)+5._rtype)</a:t>
            </a:r>
          </a:p>
        </p:txBody>
      </p:sp>
    </p:spTree>
    <p:extLst>
      <p:ext uri="{BB962C8B-B14F-4D97-AF65-F5344CB8AC3E}">
        <p14:creationId xmlns:p14="http://schemas.microsoft.com/office/powerpoint/2010/main" val="2713280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4C10E-5236-1B4D-AA6E-33DE17FDA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SCREAM Unit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3C34B-D0F8-EC47-86BB-5D0E37AB2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91092"/>
            <a:ext cx="9905999" cy="4864231"/>
          </a:xfrm>
        </p:spPr>
        <p:txBody>
          <a:bodyPr>
            <a:normAutofit/>
          </a:bodyPr>
          <a:lstStyle/>
          <a:p>
            <a:r>
              <a:rPr lang="en-US" dirty="0"/>
              <a:t>BFB tests are ok</a:t>
            </a:r>
          </a:p>
          <a:p>
            <a:pPr lvl="1"/>
            <a:r>
              <a:rPr lang="en-US" dirty="0"/>
              <a:t>Requires zero science expertise (me), fast to create</a:t>
            </a:r>
          </a:p>
          <a:p>
            <a:pPr lvl="1"/>
            <a:r>
              <a:rPr lang="en-US" dirty="0"/>
              <a:t>“The worst kind of useful test is a BFB baseline test.” – Andrew Bradley</a:t>
            </a:r>
          </a:p>
          <a:p>
            <a:pPr lvl="1"/>
            <a:r>
              <a:rPr lang="en-US" dirty="0"/>
              <a:t>Does </a:t>
            </a:r>
            <a:r>
              <a:rPr lang="en-US" b="1" dirty="0"/>
              <a:t>not</a:t>
            </a:r>
            <a:r>
              <a:rPr lang="en-US" dirty="0"/>
              <a:t> say something is correct, just says whether something has changed</a:t>
            </a:r>
          </a:p>
          <a:p>
            <a:pPr lvl="1"/>
            <a:r>
              <a:rPr lang="en-US" dirty="0"/>
              <a:t>If you want to make a change, you have to manually verify the baseline changes are OK</a:t>
            </a:r>
          </a:p>
          <a:p>
            <a:r>
              <a:rPr lang="en-US" dirty="0"/>
              <a:t>What we really want are “property” tests</a:t>
            </a:r>
          </a:p>
          <a:p>
            <a:pPr lvl="1"/>
            <a:r>
              <a:rPr lang="en-US" dirty="0"/>
              <a:t>Test everything you think should be conceptually/mathematically true of the unit of code </a:t>
            </a:r>
          </a:p>
          <a:p>
            <a:pPr lvl="2"/>
            <a:r>
              <a:rPr lang="en-US" dirty="0"/>
              <a:t>Examples: monotone, mass conserving, behavior around freezing point, order of accuracy, preserves a constant, reproduces values from a source paper’s figure, nonnegative, continuous</a:t>
            </a:r>
          </a:p>
          <a:p>
            <a:pPr lvl="1"/>
            <a:r>
              <a:rPr lang="en-US" dirty="0"/>
              <a:t>Requires significant expertise and effort to create</a:t>
            </a:r>
          </a:p>
          <a:p>
            <a:pPr lvl="1"/>
            <a:r>
              <a:rPr lang="en-US" dirty="0"/>
              <a:t>We’ve already found bugs in our reference f90 codes using this technique!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378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92142-913C-B345-8B3D-216F5645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305917"/>
            <a:ext cx="9905998" cy="1478570"/>
          </a:xfrm>
        </p:spPr>
        <p:txBody>
          <a:bodyPr anchor="ctr"/>
          <a:lstStyle/>
          <a:p>
            <a:pPr algn="ctr"/>
            <a:r>
              <a:rPr lang="en-US" dirty="0"/>
              <a:t>Tools</a:t>
            </a:r>
          </a:p>
        </p:txBody>
      </p:sp>
    </p:spTree>
    <p:extLst>
      <p:ext uri="{BB962C8B-B14F-4D97-AF65-F5344CB8AC3E}">
        <p14:creationId xmlns:p14="http://schemas.microsoft.com/office/powerpoint/2010/main" val="390620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DBF8-97C5-1741-9D74-807B62C1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Scream testing Tools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652E30B-D422-4D4B-A8DC-CEA5E5488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279" y="1734532"/>
            <a:ext cx="10803118" cy="47228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Gather_all_data</a:t>
            </a:r>
            <a:r>
              <a:rPr lang="en-US" dirty="0"/>
              <a:t> : python, env </a:t>
            </a:r>
            <a:r>
              <a:rPr lang="en-US" dirty="0" err="1"/>
              <a:t>mgr</a:t>
            </a:r>
            <a:r>
              <a:rPr lang="en-US" dirty="0"/>
              <a:t>/test distributor, ~150 LOC</a:t>
            </a:r>
          </a:p>
          <a:p>
            <a:pPr lvl="1"/>
            <a:r>
              <a:rPr lang="en-US" sz="2400" dirty="0"/>
              <a:t>test-all-scream : python, single-machine full acceptance test, ~150 LOC</a:t>
            </a:r>
          </a:p>
          <a:p>
            <a:pPr lvl="2"/>
            <a:r>
              <a:rPr lang="en-US" sz="2400" dirty="0" err="1"/>
              <a:t>ctest_script.cmake</a:t>
            </a:r>
            <a:r>
              <a:rPr lang="en-US" sz="2400" dirty="0"/>
              <a:t> : </a:t>
            </a:r>
            <a:r>
              <a:rPr lang="en-US" sz="2400" dirty="0" err="1"/>
              <a:t>cmake</a:t>
            </a:r>
            <a:r>
              <a:rPr lang="en-US" sz="2400" dirty="0"/>
              <a:t> </a:t>
            </a:r>
            <a:r>
              <a:rPr lang="en-US" sz="2400" dirty="0" err="1"/>
              <a:t>ctest</a:t>
            </a:r>
            <a:r>
              <a:rPr lang="en-US" sz="2400" dirty="0"/>
              <a:t> driver, dashboard-friendly, ~50 LOC</a:t>
            </a:r>
          </a:p>
          <a:p>
            <a:pPr lvl="3"/>
            <a:r>
              <a:rPr lang="en-US" sz="2400" dirty="0" err="1"/>
              <a:t>CreateUnitTest</a:t>
            </a:r>
            <a:r>
              <a:rPr lang="en-US" sz="2400" dirty="0"/>
              <a:t>: </a:t>
            </a:r>
            <a:r>
              <a:rPr lang="en-US" sz="2400" dirty="0" err="1"/>
              <a:t>cmake</a:t>
            </a:r>
            <a:r>
              <a:rPr lang="en-US" sz="2400" dirty="0"/>
              <a:t> function, defines tests at shell-</a:t>
            </a:r>
            <a:r>
              <a:rPr lang="en-US" sz="2400" dirty="0" err="1"/>
              <a:t>cmd</a:t>
            </a:r>
            <a:r>
              <a:rPr lang="en-US" sz="2400" dirty="0"/>
              <a:t> level, ~100 LOC</a:t>
            </a:r>
          </a:p>
          <a:p>
            <a:pPr lvl="4"/>
            <a:r>
              <a:rPr lang="en-US" sz="2400" dirty="0" err="1"/>
              <a:t>scream_catch_main.cpp</a:t>
            </a:r>
            <a:r>
              <a:rPr lang="en-US" sz="2400" dirty="0"/>
              <a:t>: C++/Catch2 main function, ~50 LOC</a:t>
            </a:r>
          </a:p>
          <a:p>
            <a:pPr lvl="5"/>
            <a:r>
              <a:rPr lang="en-US" sz="2400" dirty="0"/>
              <a:t>Individual unit tests: C++/Catch2</a:t>
            </a:r>
          </a:p>
        </p:txBody>
      </p:sp>
    </p:spTree>
    <p:extLst>
      <p:ext uri="{BB962C8B-B14F-4D97-AF65-F5344CB8AC3E}">
        <p14:creationId xmlns:p14="http://schemas.microsoft.com/office/powerpoint/2010/main" val="1462044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6620</TotalTime>
  <Words>1315</Words>
  <Application>Microsoft Macintosh PowerPoint</Application>
  <PresentationFormat>Widescreen</PresentationFormat>
  <Paragraphs>202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Courier</vt:lpstr>
      <vt:lpstr>Monaco</vt:lpstr>
      <vt:lpstr>Tw Cen MT</vt:lpstr>
      <vt:lpstr>Circuit</vt:lpstr>
      <vt:lpstr>Overview of Testing in SCREAM Getting the right answer</vt:lpstr>
      <vt:lpstr>Overview</vt:lpstr>
      <vt:lpstr>Why?</vt:lpstr>
      <vt:lpstr>Properties of scream that impact testability</vt:lpstr>
      <vt:lpstr>Scream TESTING Philosophies</vt:lpstr>
      <vt:lpstr>Scream unit testing (BFB)</vt:lpstr>
      <vt:lpstr>SCREAM Unit Testing</vt:lpstr>
      <vt:lpstr>Tools</vt:lpstr>
      <vt:lpstr>Scream testing Tools</vt:lpstr>
      <vt:lpstr>Scream TESTING TOOLS</vt:lpstr>
      <vt:lpstr>Scream CI</vt:lpstr>
      <vt:lpstr>CreateUnittest macro</vt:lpstr>
      <vt:lpstr>Examples</vt:lpstr>
      <vt:lpstr>PowerPoint Presentation</vt:lpstr>
      <vt:lpstr>PowerPoint Presentation</vt:lpstr>
      <vt:lpstr>Development testing</vt:lpstr>
      <vt:lpstr>Acceptance testing example</vt:lpstr>
      <vt:lpstr>Distributed acceptance testing example</vt:lpstr>
      <vt:lpstr>Jenkins jobs</vt:lpstr>
      <vt:lpstr>Scream dashboard</vt:lpstr>
      <vt:lpstr>Takeaways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scream</dc:title>
  <dc:creator>James Foucar</dc:creator>
  <cp:lastModifiedBy>James Foucar</cp:lastModifiedBy>
  <cp:revision>64</cp:revision>
  <dcterms:created xsi:type="dcterms:W3CDTF">2019-03-20T14:24:26Z</dcterms:created>
  <dcterms:modified xsi:type="dcterms:W3CDTF">2019-11-21T04:30:15Z</dcterms:modified>
</cp:coreProperties>
</file>