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92" y="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DA245-54F4-4A02-80A2-172B2C9BC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96EBDE-0AA1-4818-9A07-28480046F6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B65BD-C030-4D70-9FCE-E827DF17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D63D7-7DE3-4DBF-B9DB-297E09ABF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9A263-6779-435F-875C-3C3BB7E4C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90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89057-29E8-4EB5-9F51-DF40D869D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5FE5BA-3D30-4F83-B23B-25E33345B0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EBB47E-4A0F-43C3-A3D1-E9E09604C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4A0DE-BFB3-4C02-A8FF-5774B6F43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D1CCCE-B626-480A-BA26-0F3A13AE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50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1B4FD2-FD77-46AF-8965-3323DFA39A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D81B19-CB81-4C73-B2BD-46DAE4438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AA936-7368-436C-B4F6-FE29293D0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7CF0A-14C6-42F8-A888-1437FAA2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E9A84-5B1C-40C6-B1FC-7881F27B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07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698C4-AE76-4531-9FC0-4FFE12251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1136E-81C9-40F2-B2FF-BA1EDAD06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EB295-D300-406E-BB7A-31FF57124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E2E7A-C518-4478-8158-7ABA970AD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2C96A-2238-46E9-9562-02A96C359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71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FFAE6-1ADF-416C-9124-191255532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4D4C3-1BFF-49A2-9F68-6B4BE6BDD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2B161-6BFE-4C1F-A05D-DDC1592B7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91826-04AE-4E9A-8BAB-00A716179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423B2-7D85-4E9B-8016-54CCD8F27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70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EE60B-B1EE-4F47-9035-509049CCA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A0C84-FACF-4E99-9D13-4A319B9EAE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3493C-AA9D-42FD-8E62-F03882A490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CDA26-8716-4730-A8CF-7E7E6C035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C7B2B-BC72-450F-BA47-9F8EDFAF1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6FCBB-07A4-412D-984A-5C4E13A54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2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6076F-67C2-4733-AD03-E5B5A09B0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FD2FC6-9C9B-47B8-ABA4-78659F509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5EB46-B712-4D06-A161-FCE6853006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15697E-1AE6-473F-BF31-D7B083DCC1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267045-96F2-4F5C-8FF1-A5D58C55D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E9A95E-B827-42CE-805E-330446600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1E3C7B-EAF7-4BA5-A456-5C2442E7E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8059AC-3CC9-4BC4-8416-23D307B2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28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EBAA3-4070-48B1-BEA1-768AD08D2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E1C55C-A251-4A59-B6EB-C621C7C15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F43E88-5ED5-4146-9F1C-3A14ED58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25F639-F82B-4B74-863F-E8CC0C2F3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69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B1FD0D-F402-4A22-92D6-F6DCBECC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1FF56-C5C3-4702-A695-FC917E38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1F0C7-D76E-49C5-81E6-360B7B19E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31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7D21-8958-4217-B90E-2385E4598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94032-9E8F-4B09-A9A0-9AA26359E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DAA109-2F8F-446F-8760-F18098FD21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E56011-06EF-42D6-AFD8-2F1118C0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C7993-918C-4D05-8137-F38A0691D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4507B-03DC-4088-B9FF-01290A03D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1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A8D08-9853-4D94-A8CE-992F23F50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1FF0F8-51D2-4B42-953A-7F1D890BB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646158-80B4-48B9-B581-97F6F2F8F4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5C400-5B00-4BF0-AFE2-4E7FE8F4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8ACF5-D274-4B59-B847-75A314F3D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6876C4-2E05-4403-9071-3095CED5E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01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69410E-1CE2-428D-8E4C-67839760A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D5E38-85C4-4E9D-A8C5-813A5F668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59BEC-1F5C-4767-BDD5-A7B173E684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6CF34-5B43-4F41-BF83-CB7C6BBF3036}" type="datetimeFigureOut">
              <a:rPr lang="en-US" smtClean="0"/>
              <a:t>11/14/19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D05F3-BFAF-4153-B590-01A5A82EC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C23149-3821-49A0-844E-985242A424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626A-EAFA-4B0D-B978-1DA39308E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48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3168" y="1109471"/>
            <a:ext cx="10094976" cy="1230059"/>
          </a:xfrm>
        </p:spPr>
        <p:txBody>
          <a:bodyPr/>
          <a:lstStyle/>
          <a:p>
            <a:r>
              <a:rPr lang="en-US" dirty="0"/>
              <a:t>E3SM Chemistry Solver Project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0" y="3096768"/>
            <a:ext cx="9144000" cy="2161032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Rong</a:t>
            </a:r>
            <a:r>
              <a:rPr lang="en-US" dirty="0"/>
              <a:t>-You Chien</a:t>
            </a:r>
            <a:r>
              <a:rPr lang="en-US" baseline="30000" dirty="0"/>
              <a:t>1</a:t>
            </a:r>
            <a:r>
              <a:rPr lang="en-US" dirty="0"/>
              <a:t> and Joshua Fu</a:t>
            </a:r>
            <a:r>
              <a:rPr lang="en-US" baseline="30000" dirty="0"/>
              <a:t>1,2</a:t>
            </a:r>
          </a:p>
          <a:p>
            <a:endParaRPr lang="en-US" dirty="0"/>
          </a:p>
          <a:p>
            <a:r>
              <a:rPr lang="en-US" sz="2200" baseline="30000" dirty="0"/>
              <a:t>1</a:t>
            </a:r>
            <a:r>
              <a:rPr lang="en-US" sz="2200" dirty="0"/>
              <a:t>Department of Civil and Environmental Engineering</a:t>
            </a:r>
          </a:p>
          <a:p>
            <a:r>
              <a:rPr lang="en-US" sz="2200" dirty="0"/>
              <a:t>University of Tennessee</a:t>
            </a:r>
          </a:p>
          <a:p>
            <a:r>
              <a:rPr lang="en-US" sz="2200" baseline="30000" dirty="0"/>
              <a:t>2</a:t>
            </a:r>
            <a:r>
              <a:rPr lang="en-US" sz="2200" dirty="0"/>
              <a:t>Climate Change Science Institute</a:t>
            </a:r>
          </a:p>
          <a:p>
            <a:r>
              <a:rPr lang="en-US" sz="2200" dirty="0"/>
              <a:t>Oak Ridge National Laboratory</a:t>
            </a:r>
          </a:p>
        </p:txBody>
      </p:sp>
    </p:spTree>
    <p:extLst>
      <p:ext uri="{BB962C8B-B14F-4D97-AF65-F5344CB8AC3E}">
        <p14:creationId xmlns:p14="http://schemas.microsoft.com/office/powerpoint/2010/main" val="1336411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20" y="151765"/>
            <a:ext cx="10515600" cy="1325563"/>
          </a:xfrm>
        </p:spPr>
        <p:txBody>
          <a:bodyPr/>
          <a:lstStyle/>
          <a:p>
            <a:r>
              <a:rPr lang="en-US" dirty="0"/>
              <a:t>Previous experience with ROS2 in CESM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" y="1422297"/>
            <a:ext cx="5857240" cy="4351338"/>
          </a:xfrm>
        </p:spPr>
        <p:txBody>
          <a:bodyPr>
            <a:normAutofit/>
          </a:bodyPr>
          <a:lstStyle/>
          <a:p>
            <a:r>
              <a:rPr lang="en-US" sz="2000" dirty="0"/>
              <a:t>ROS2 solver implemented in CESM can save almost half of computation time of the default first-order implicit solver</a:t>
            </a:r>
          </a:p>
          <a:p>
            <a:r>
              <a:rPr lang="en-US" sz="2000" dirty="0"/>
              <a:t>The improved computational efficiency of the ROS-2 solver is due to the reuse of the Jacobian matrix and lower upper (LU) factorization during its multistage calculation</a:t>
            </a:r>
          </a:p>
        </p:txBody>
      </p:sp>
      <p:graphicFrame>
        <p:nvGraphicFramePr>
          <p:cNvPr id="6" name="Google Shape;691;p53"/>
          <p:cNvGraphicFramePr/>
          <p:nvPr>
            <p:extLst>
              <p:ext uri="{D42A27DB-BD31-4B8C-83A1-F6EECF244321}">
                <p14:modId xmlns:p14="http://schemas.microsoft.com/office/powerpoint/2010/main" val="1469194487"/>
              </p:ext>
            </p:extLst>
          </p:nvPr>
        </p:nvGraphicFramePr>
        <p:xfrm>
          <a:off x="6514180" y="1427083"/>
          <a:ext cx="5022500" cy="367438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14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73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1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Solver</a:t>
                      </a:r>
                      <a:endParaRPr/>
                    </a:p>
                  </a:txBody>
                  <a:tcPr marL="106875" marR="106875" marT="53450" marB="53450" anchor="ctr" anchorCtr="1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Total CPU time for chemistry alone</a:t>
                      </a:r>
                      <a:endParaRPr dirty="0"/>
                    </a:p>
                  </a:txBody>
                  <a:tcPr marL="106875" marR="106875" marT="53450" marB="5345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25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>
                          <a:solidFill>
                            <a:srgbClr val="0000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month simulation</a:t>
                      </a:r>
                      <a:endParaRPr/>
                    </a:p>
                  </a:txBody>
                  <a:tcPr marL="106875" marR="106875" marT="53450" marB="53450"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solidFill>
                            <a:srgbClr val="FD6D0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ORI solver</a:t>
                      </a:r>
                      <a:endParaRPr dirty="0"/>
                    </a:p>
                  </a:txBody>
                  <a:tcPr marL="106875" marR="106875" marT="53450" marB="53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59 hours</a:t>
                      </a:r>
                      <a:endParaRPr sz="2400" dirty="0">
                        <a:solidFill>
                          <a:srgbClr val="FD6D0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6875" marR="106875" marT="53450" marB="534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6D08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rgbClr val="FD6D0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ROS-2 solver</a:t>
                      </a:r>
                      <a:endParaRPr/>
                    </a:p>
                  </a:txBody>
                  <a:tcPr marL="106875" marR="106875" marT="53450" marB="53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>
                          <a:latin typeface="Arial"/>
                          <a:ea typeface="Arial"/>
                          <a:cs typeface="Arial"/>
                          <a:sym typeface="Arial"/>
                        </a:rPr>
                        <a:t>31</a:t>
                      </a:r>
                      <a:r>
                        <a:rPr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 hours</a:t>
                      </a:r>
                      <a:endParaRPr sz="2400">
                        <a:solidFill>
                          <a:srgbClr val="FD6D0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6875" marR="106875" marT="53450" marB="534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25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b="1">
                          <a:solidFill>
                            <a:srgbClr val="0000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year simulation</a:t>
                      </a:r>
                      <a:endParaRPr/>
                    </a:p>
                  </a:txBody>
                  <a:tcPr marL="106875" marR="106875" marT="53450" marB="53450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19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FD6D0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ORI solver</a:t>
                      </a:r>
                      <a:endParaRPr/>
                    </a:p>
                  </a:txBody>
                  <a:tcPr marL="106875" marR="106875" marT="53450" marB="53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latin typeface="Arial"/>
                          <a:ea typeface="Arial"/>
                          <a:cs typeface="Arial"/>
                          <a:sym typeface="Arial"/>
                        </a:rPr>
                        <a:t>686 hours</a:t>
                      </a:r>
                      <a:endParaRPr sz="2400">
                        <a:solidFill>
                          <a:srgbClr val="FD6D0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6875" marR="106875" marT="53450" marB="534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D6D08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>
                          <a:solidFill>
                            <a:srgbClr val="FD6D0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ROS-2 solver</a:t>
                      </a:r>
                      <a:endParaRPr/>
                    </a:p>
                  </a:txBody>
                  <a:tcPr marL="106875" marR="106875" marT="53450" marB="534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Arial"/>
                        <a:buNone/>
                      </a:pPr>
                      <a:r>
                        <a:rPr lang="en-US" sz="2400" b="1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360</a:t>
                      </a:r>
                      <a:r>
                        <a:rPr lang="en-US" sz="2400" dirty="0">
                          <a:latin typeface="Arial"/>
                          <a:ea typeface="Arial"/>
                          <a:cs typeface="Arial"/>
                          <a:sym typeface="Arial"/>
                        </a:rPr>
                        <a:t> hours</a:t>
                      </a:r>
                      <a:endParaRPr sz="2400" dirty="0">
                        <a:solidFill>
                          <a:srgbClr val="FD6D0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6875" marR="106875" marT="53450" marB="534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8" name="Shape 692">
            <a:extLst>
              <a:ext uri="{FF2B5EF4-FFF2-40B4-BE49-F238E27FC236}">
                <a16:creationId xmlns:a16="http://schemas.microsoft.com/office/drawing/2014/main" id="{053FF1FD-7BCA-DC44-91D2-C4F7D5AE43BC}"/>
              </a:ext>
            </a:extLst>
          </p:cNvPr>
          <p:cNvSpPr txBox="1"/>
          <p:nvPr/>
        </p:nvSpPr>
        <p:spPr>
          <a:xfrm>
            <a:off x="625395" y="3828348"/>
            <a:ext cx="3176224" cy="1000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Saved time: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47%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Speedup: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1.9×</a:t>
            </a:r>
            <a:endParaRPr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24">
                <a:extLst>
                  <a:ext uri="{FF2B5EF4-FFF2-40B4-BE49-F238E27FC236}">
                    <a16:creationId xmlns:a16="http://schemas.microsoft.com/office/drawing/2014/main" id="{7335BABB-5C73-0D4C-AD20-EE2414B29FDE}"/>
                  </a:ext>
                </a:extLst>
              </p:cNvPr>
              <p:cNvSpPr txBox="1"/>
              <p:nvPr/>
            </p:nvSpPr>
            <p:spPr>
              <a:xfrm>
                <a:off x="2816507" y="3445831"/>
                <a:ext cx="2276071" cy="6126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Chemistry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CAM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4_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Chem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24%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24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7335BABB-5C73-0D4C-AD20-EE2414B29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507" y="3445831"/>
                <a:ext cx="2276071" cy="6126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25">
                <a:extLst>
                  <a:ext uri="{FF2B5EF4-FFF2-40B4-BE49-F238E27FC236}">
                    <a16:creationId xmlns:a16="http://schemas.microsoft.com/office/drawing/2014/main" id="{FDC1BD5A-F70F-3F43-8D2D-B16B6BFA8794}"/>
                  </a:ext>
                </a:extLst>
              </p:cNvPr>
              <p:cNvSpPr txBox="1"/>
              <p:nvPr/>
            </p:nvSpPr>
            <p:spPr>
              <a:xfrm>
                <a:off x="2672700" y="4573977"/>
                <a:ext cx="2636747" cy="6373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Chemical</m:t>
                          </m:r>
                          <m: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solver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Chemistry</m:t>
                          </m:r>
                        </m:den>
                      </m:f>
                      <m:r>
                        <a:rPr lang="en-US" sz="2000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52%</m:t>
                      </m:r>
                    </m:oMath>
                  </m:oMathPara>
                </a14:m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25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FDC1BD5A-F70F-3F43-8D2D-B16B6BFA8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2700" y="4573977"/>
                <a:ext cx="2636747" cy="63735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/>
          <p:nvPr/>
        </p:nvSpPr>
        <p:spPr>
          <a:xfrm>
            <a:off x="6410424" y="5596371"/>
            <a:ext cx="467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(Sun et al., 2017, doi:10.1002/2016MS000863</a:t>
            </a:r>
          </a:p>
          <a:p>
            <a:r>
              <a:rPr lang="en-US" altLang="zh-TW" dirty="0">
                <a:solidFill>
                  <a:srgbClr val="FF0000"/>
                </a:solidFill>
              </a:rPr>
              <a:t> Sun et al., 2018, doi:10.1029/2018MS001276)</a:t>
            </a:r>
          </a:p>
        </p:txBody>
      </p:sp>
    </p:spTree>
    <p:extLst>
      <p:ext uri="{BB962C8B-B14F-4D97-AF65-F5344CB8AC3E}">
        <p14:creationId xmlns:p14="http://schemas.microsoft.com/office/powerpoint/2010/main" val="2831340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50E9A-AB6A-4115-BFFF-C2CCB5EA4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Atmosphere component </a:t>
            </a:r>
            <a:r>
              <a:rPr lang="en-US" dirty="0"/>
              <a:t>in E3SM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3624B0-BEA4-4B33-88F4-531E2B9D2146}"/>
              </a:ext>
            </a:extLst>
          </p:cNvPr>
          <p:cNvSpPr txBox="1"/>
          <p:nvPr/>
        </p:nvSpPr>
        <p:spPr>
          <a:xfrm>
            <a:off x="758154" y="1753299"/>
            <a:ext cx="2650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cam_run2 (control/cam_comp.F90)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CEB6A9-B800-4325-8429-E0E67B2C2B46}"/>
              </a:ext>
            </a:extLst>
          </p:cNvPr>
          <p:cNvSpPr txBox="1"/>
          <p:nvPr/>
        </p:nvSpPr>
        <p:spPr>
          <a:xfrm>
            <a:off x="758154" y="2550253"/>
            <a:ext cx="28110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phys_run2 (physics/cam/physpkg.F90)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50BCE6-281C-4A43-B674-457E9F1DF0A5}"/>
              </a:ext>
            </a:extLst>
          </p:cNvPr>
          <p:cNvSpPr txBox="1"/>
          <p:nvPr/>
        </p:nvSpPr>
        <p:spPr>
          <a:xfrm>
            <a:off x="758154" y="3523376"/>
            <a:ext cx="2730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tphysac</a:t>
            </a:r>
            <a:r>
              <a:rPr lang="en-US" dirty="0"/>
              <a:t> (physics/cam/physpkg.F90)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14A429-8762-4749-BF15-14D080767231}"/>
              </a:ext>
            </a:extLst>
          </p:cNvPr>
          <p:cNvSpPr txBox="1"/>
          <p:nvPr/>
        </p:nvSpPr>
        <p:spPr>
          <a:xfrm>
            <a:off x="7032246" y="1753299"/>
            <a:ext cx="26631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chem_timestep_tend</a:t>
            </a:r>
            <a:r>
              <a:rPr lang="en-US" dirty="0"/>
              <a:t> (</a:t>
            </a:r>
            <a:r>
              <a:rPr lang="en-US" dirty="0" err="1"/>
              <a:t>mozart</a:t>
            </a:r>
            <a:r>
              <a:rPr lang="en-US" dirty="0"/>
              <a:t>/chemistry.F90)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E1C85B-7985-4385-8616-9E4736B669C9}"/>
              </a:ext>
            </a:extLst>
          </p:cNvPr>
          <p:cNvSpPr txBox="1"/>
          <p:nvPr/>
        </p:nvSpPr>
        <p:spPr>
          <a:xfrm>
            <a:off x="7032246" y="2550253"/>
            <a:ext cx="3733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gas_phase_chemdr</a:t>
            </a:r>
            <a:r>
              <a:rPr lang="en-US" dirty="0"/>
              <a:t> (</a:t>
            </a:r>
            <a:r>
              <a:rPr lang="en-US" dirty="0" err="1"/>
              <a:t>mozart</a:t>
            </a:r>
            <a:r>
              <a:rPr lang="en-US" dirty="0"/>
              <a:t>/mo_gas_phase_chemdr.F90)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2A32B8-105A-45F8-822E-32AE243A82F2}"/>
              </a:ext>
            </a:extLst>
          </p:cNvPr>
          <p:cNvSpPr txBox="1"/>
          <p:nvPr/>
        </p:nvSpPr>
        <p:spPr>
          <a:xfrm>
            <a:off x="7032246" y="3523376"/>
            <a:ext cx="1963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imp_sol</a:t>
            </a:r>
            <a:r>
              <a:rPr lang="en-US" dirty="0">
                <a:solidFill>
                  <a:srgbClr val="FF0000"/>
                </a:solidFill>
              </a:rPr>
              <a:t> (mo_imp_sol.F90)</a:t>
            </a: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5F54F1DB-371A-4AE2-A52A-63E736343FC1}"/>
              </a:ext>
            </a:extLst>
          </p:cNvPr>
          <p:cNvSpPr/>
          <p:nvPr/>
        </p:nvSpPr>
        <p:spPr>
          <a:xfrm>
            <a:off x="2083614" y="2474752"/>
            <a:ext cx="307248" cy="184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7D10648E-47CB-417F-9FF9-9D326C6B4716}"/>
              </a:ext>
            </a:extLst>
          </p:cNvPr>
          <p:cNvSpPr/>
          <p:nvPr/>
        </p:nvSpPr>
        <p:spPr>
          <a:xfrm>
            <a:off x="2083614" y="3347207"/>
            <a:ext cx="307248" cy="184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A9FD9289-4787-4607-B5A1-FADCCA7BB2AC}"/>
              </a:ext>
            </a:extLst>
          </p:cNvPr>
          <p:cNvSpPr/>
          <p:nvPr/>
        </p:nvSpPr>
        <p:spPr>
          <a:xfrm>
            <a:off x="7929866" y="2374084"/>
            <a:ext cx="307248" cy="184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222FCD0-4FC0-4E64-A61B-53D8CBB5E70D}"/>
              </a:ext>
            </a:extLst>
          </p:cNvPr>
          <p:cNvSpPr/>
          <p:nvPr/>
        </p:nvSpPr>
        <p:spPr>
          <a:xfrm>
            <a:off x="7929866" y="3439486"/>
            <a:ext cx="307248" cy="1845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827BD09A-003D-4D0F-8F2E-7734B44F96D6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3489119" y="2076465"/>
            <a:ext cx="3543127" cy="1770077"/>
          </a:xfrm>
          <a:prstGeom prst="bentConnector3">
            <a:avLst>
              <a:gd name="adj1" fmla="val 50000"/>
            </a:avLst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2B6B8C3-7C5C-4745-A3EC-1A529919773D}"/>
              </a:ext>
            </a:extLst>
          </p:cNvPr>
          <p:cNvSpPr txBox="1"/>
          <p:nvPr/>
        </p:nvSpPr>
        <p:spPr>
          <a:xfrm>
            <a:off x="193040" y="4832059"/>
            <a:ext cx="57607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Second-order </a:t>
            </a:r>
            <a:r>
              <a:rPr lang="en-US" dirty="0" err="1"/>
              <a:t>Rosenbrock</a:t>
            </a:r>
            <a:r>
              <a:rPr lang="en-US" dirty="0"/>
              <a:t>  scheme can be used in the implicit solver, in solving the gas phase chemical. The number species vary with different solver involved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6608663" y="4237699"/>
                <a:ext cx="3510320" cy="610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𝐷𝑦</m:t>
                          </m:r>
                        </m:num>
                        <m:den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𝐷𝑡</m:t>
                          </m:r>
                        </m:den>
                      </m:f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𝐿</m:t>
                      </m:r>
                      <m:d>
                        <m:dPr>
                          <m:ctrlP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</m:d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𝐼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US" altLang="zh-TW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663" y="4237699"/>
                <a:ext cx="3510320" cy="6108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6900313" y="4964433"/>
                <a:ext cx="23663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h</m:t>
                          </m:r>
                          <m:r>
                            <a:rPr lang="zh-TW" altLang="en-US" b="0" i="1" smtClean="0">
                              <a:latin typeface="Cambria Math"/>
                            </a:rPr>
                            <m:t>𝛾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r>
                        <a:rPr lang="en-US" altLang="zh-TW" b="0" i="1" smtClean="0">
                          <a:latin typeface="Cambria Math"/>
                        </a:rPr>
                        <m:t>𝐹</m:t>
                      </m:r>
                      <m:r>
                        <a:rPr lang="en-US" altLang="zh-TW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altLang="zh-TW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313" y="4964433"/>
                <a:ext cx="236635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6900313" y="5395982"/>
                <a:ext cx="36400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h</m:t>
                          </m:r>
                          <m:r>
                            <a:rPr lang="zh-TW" altLang="en-US" b="0" i="1" smtClean="0">
                              <a:latin typeface="Cambria Math"/>
                            </a:rPr>
                            <m:t>𝛾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𝐴</m:t>
                          </m:r>
                        </m:e>
                      </m:d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r>
                        <a:rPr lang="en-US" altLang="zh-TW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  <m:r>
                            <a:rPr lang="en-US" altLang="zh-TW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h</m:t>
                          </m:r>
                          <m:sSub>
                            <m:sSub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b="0" i="1" smtClean="0">
                                  <a:latin typeface="Cambria Math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en-US" altLang="zh-TW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altLang="zh-TW" b="0" i="1" smtClean="0">
                          <a:latin typeface="Cambria Math"/>
                        </a:rPr>
                        <m:t>−2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313" y="5395982"/>
                <a:ext cx="3640099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6900313" y="5744257"/>
                <a:ext cx="2973635" cy="634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altLang="zh-TW" i="1">
                              <a:latin typeface="Cambria Math"/>
                            </a:rPr>
                            <m:t>𝑛</m:t>
                          </m:r>
                          <m:r>
                            <a:rPr lang="en-US" altLang="zh-TW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altLang="zh-TW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i="1"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altLang="zh-TW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altLang="zh-TW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altLang="zh-TW" b="0" i="1" smtClean="0">
                          <a:latin typeface="Cambria Math"/>
                        </a:rPr>
                        <m:t>h</m:t>
                      </m:r>
                      <m:sSub>
                        <m:sSub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b="0" i="1" smtClean="0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zh-TW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altLang="zh-TW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altLang="zh-TW" i="1">
                          <a:latin typeface="Cambria Math"/>
                        </a:rPr>
                        <m:t>h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/>
                            </a:rPr>
                            <m:t>𝑘</m:t>
                          </m:r>
                        </m:e>
                        <m:sub>
                          <m:r>
                            <a:rPr lang="en-US" altLang="zh-TW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0313" y="5744257"/>
                <a:ext cx="2973635" cy="63478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212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292</Words>
  <Application>Microsoft Macintosh PowerPoint</Application>
  <PresentationFormat>Widescreen</PresentationFormat>
  <Paragraphs>40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Cambria Math</vt:lpstr>
      <vt:lpstr>Times New Roman</vt:lpstr>
      <vt:lpstr>Office Theme</vt:lpstr>
      <vt:lpstr>E3SM Chemistry Solver Project</vt:lpstr>
      <vt:lpstr>Previous experience with ROS2 in CESM</vt:lpstr>
      <vt:lpstr>Atmosphere component in E3SM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Status: ROS2</dc:title>
  <dc:creator>User</dc:creator>
  <cp:lastModifiedBy>Fu, Joshua S</cp:lastModifiedBy>
  <cp:revision>11</cp:revision>
  <dcterms:created xsi:type="dcterms:W3CDTF">2019-11-15T00:33:13Z</dcterms:created>
  <dcterms:modified xsi:type="dcterms:W3CDTF">2019-11-15T04:56:05Z</dcterms:modified>
</cp:coreProperties>
</file>