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78" r:id="rId3"/>
    <p:sldId id="276" r:id="rId4"/>
    <p:sldId id="259" r:id="rId5"/>
    <p:sldId id="305" r:id="rId6"/>
    <p:sldId id="268" r:id="rId7"/>
    <p:sldId id="270" r:id="rId8"/>
    <p:sldId id="306" r:id="rId9"/>
    <p:sldId id="307" r:id="rId10"/>
    <p:sldId id="308" r:id="rId11"/>
    <p:sldId id="267" r:id="rId12"/>
    <p:sldId id="309" r:id="rId13"/>
    <p:sldId id="273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801"/>
  </p:normalViewPr>
  <p:slideViewPr>
    <p:cSldViewPr snapToGrid="0" snapToObjects="1">
      <p:cViewPr varScale="1">
        <p:scale>
          <a:sx n="135" d="100"/>
          <a:sy n="135" d="100"/>
        </p:scale>
        <p:origin x="864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6A70D-363F-0C4B-85B1-1EB4FF1C5A8B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2CFA1-7B13-EB4A-8E0D-61374044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00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42808-098E-084F-9DBA-8EAA0192C2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51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028700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57550"/>
            <a:ext cx="7772400" cy="131445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4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9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4440"/>
            <a:ext cx="3886200" cy="30861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34440"/>
            <a:ext cx="3886200" cy="30861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4440"/>
            <a:ext cx="3886200" cy="342900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48790"/>
            <a:ext cx="3886200" cy="257175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234440"/>
            <a:ext cx="3886200" cy="342900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1748790"/>
            <a:ext cx="3886200" cy="257175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1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1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7220"/>
            <a:ext cx="3200400" cy="1371600"/>
          </a:xfrm>
        </p:spPr>
        <p:txBody>
          <a:bodyPr anchor="t" anchorCtr="0"/>
          <a:lstStyle>
            <a:lvl1pPr algn="l">
              <a:defRPr sz="27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17220"/>
            <a:ext cx="4800600" cy="370332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25980"/>
            <a:ext cx="3200400" cy="219456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7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0"/>
            <a:ext cx="8229600" cy="44577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514350"/>
            <a:ext cx="8229600" cy="27432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09060"/>
            <a:ext cx="8229600" cy="51435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229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4440"/>
            <a:ext cx="8229600" cy="308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0" y="4767756"/>
            <a:ext cx="1371600" cy="1028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525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9FFE9975-C960-C441-A95D-E879884DDE4A}" type="datetimeFigureOut">
              <a:rPr lang="en-US" smtClean="0"/>
              <a:pPr/>
              <a:t>11/19/19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86200" y="4878681"/>
            <a:ext cx="1371600" cy="10287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6896CD2-FB3A-5340-99F8-A4C5A2774A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73BB62-E7BD-394F-AF02-0A171ED3ACC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4287" y="0"/>
            <a:ext cx="91154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4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342900" rtl="0" eaLnBrk="1" latinLnBrk="0" hangingPunct="1">
        <a:spcBef>
          <a:spcPct val="0"/>
        </a:spcBef>
        <a:buNone/>
        <a:defRPr sz="2700" b="1" kern="1200">
          <a:solidFill>
            <a:schemeClr val="accent1">
              <a:lumMod val="75000"/>
            </a:schemeClr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135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»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v2 Scenario Plans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258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D1822-0D56-7645-BF8D-02AA3B439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some key characteristics we want in our v2 simulations?</a:t>
            </a:r>
          </a:p>
        </p:txBody>
      </p:sp>
    </p:spTree>
    <p:extLst>
      <p:ext uri="{BB962C8B-B14F-4D97-AF65-F5344CB8AC3E}">
        <p14:creationId xmlns:p14="http://schemas.microsoft.com/office/powerpoint/2010/main" val="302449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172E-7F59-8F44-ACB3-70D832BEC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1C99B-291E-A040-98F2-7B6114BEC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understand the effect of model features and forcing factors, we will perform a series of land-only, ocean-only, and coupled model sensitivity experiments, including simulations:</a:t>
            </a:r>
          </a:p>
          <a:p>
            <a:pPr lvl="1"/>
            <a:r>
              <a:rPr lang="en-US" dirty="0"/>
              <a:t>With different initial conditions,</a:t>
            </a:r>
          </a:p>
          <a:p>
            <a:pPr lvl="1"/>
            <a:r>
              <a:rPr lang="en-US" dirty="0"/>
              <a:t>With and without FATES,</a:t>
            </a:r>
          </a:p>
          <a:p>
            <a:pPr lvl="1"/>
            <a:r>
              <a:rPr lang="en-US" dirty="0"/>
              <a:t>With and without explicit crops,</a:t>
            </a:r>
          </a:p>
          <a:p>
            <a:pPr lvl="1"/>
            <a:r>
              <a:rPr lang="en-US" dirty="0"/>
              <a:t>With and without LULCC, and</a:t>
            </a:r>
          </a:p>
          <a:p>
            <a:pPr lvl="1"/>
            <a:r>
              <a:rPr lang="en-US" dirty="0"/>
              <a:t>With and without RRM.</a:t>
            </a:r>
          </a:p>
        </p:txBody>
      </p:sp>
    </p:spTree>
    <p:extLst>
      <p:ext uri="{BB962C8B-B14F-4D97-AF65-F5344CB8AC3E}">
        <p14:creationId xmlns:p14="http://schemas.microsoft.com/office/powerpoint/2010/main" val="1234365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464E0-0669-F441-B06F-1D5206DC6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there additional sensitivities we think are important to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E0FFA-773D-0C49-8332-5EEF84246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41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0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dirty="0"/>
              <a:t>Motivation: Future changes in the Earth system have consequences for biogeochemistry, both globally and in the US.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D11793-1CDC-4E48-B325-94BC9021F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4440"/>
            <a:ext cx="4288736" cy="3086100"/>
          </a:xfrm>
        </p:spPr>
        <p:txBody>
          <a:bodyPr/>
          <a:lstStyle/>
          <a:p>
            <a:r>
              <a:rPr lang="en-US" dirty="0"/>
              <a:t>The RCP8.5 results in: </a:t>
            </a:r>
          </a:p>
          <a:p>
            <a:pPr lvl="1"/>
            <a:r>
              <a:rPr lang="en-US" dirty="0"/>
              <a:t>Increased air temperature,</a:t>
            </a:r>
          </a:p>
          <a:p>
            <a:pPr lvl="1"/>
            <a:r>
              <a:rPr lang="en-US" dirty="0"/>
              <a:t>Soil drying in North America,</a:t>
            </a:r>
          </a:p>
          <a:p>
            <a:pPr lvl="1"/>
            <a:r>
              <a:rPr lang="en-US" dirty="0"/>
              <a:t>Increased forest fires in the US, and </a:t>
            </a:r>
          </a:p>
          <a:p>
            <a:pPr lvl="1"/>
            <a:r>
              <a:rPr lang="en-US" dirty="0"/>
              <a:t>Permafrost thaw.</a:t>
            </a:r>
          </a:p>
          <a:p>
            <a:r>
              <a:rPr lang="en-US" dirty="0"/>
              <a:t>These changes could reduce terrestrial carbon storage and ocean carbon uptake.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BF204E-06A0-DD46-8908-E8ACA68BF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484920"/>
            <a:ext cx="3429000" cy="29966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99108A-F225-D145-8B03-DFB3FF765422}"/>
              </a:ext>
            </a:extLst>
          </p:cNvPr>
          <p:cNvSpPr txBox="1"/>
          <p:nvPr/>
        </p:nvSpPr>
        <p:spPr>
          <a:xfrm>
            <a:off x="5431736" y="1234440"/>
            <a:ext cx="292210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u="sng" dirty="0">
                <a:latin typeface="Arial" panose="020B0604020202020204" pitchFamily="34" charset="0"/>
                <a:cs typeface="Arial" panose="020B0604020202020204" pitchFamily="34" charset="0"/>
              </a:rPr>
              <a:t>The Global Carbon Cycle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1D5E10-B87A-8D4F-A2B8-4D8F9C3464D0}"/>
              </a:ext>
            </a:extLst>
          </p:cNvPr>
          <p:cNvSpPr txBox="1"/>
          <p:nvPr/>
        </p:nvSpPr>
        <p:spPr>
          <a:xfrm>
            <a:off x="5431736" y="4461431"/>
            <a:ext cx="27329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Source: IPCC AR5 WG1 Ch6</a:t>
            </a:r>
          </a:p>
        </p:txBody>
      </p:sp>
    </p:spTree>
    <p:extLst>
      <p:ext uri="{BB962C8B-B14F-4D97-AF65-F5344CB8AC3E}">
        <p14:creationId xmlns:p14="http://schemas.microsoft.com/office/powerpoint/2010/main" val="2738888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dirty="0"/>
              <a:t>Motivation: Future changes in the Earth system also have consequences for the energy system.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7854B-DED3-6743-B195-4524FEA9F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4440"/>
            <a:ext cx="4114800" cy="3086100"/>
          </a:xfrm>
        </p:spPr>
        <p:txBody>
          <a:bodyPr/>
          <a:lstStyle/>
          <a:p>
            <a:r>
              <a:rPr lang="en-US" sz="1500" dirty="0"/>
              <a:t>Earth system changes have implications for energy and land, including: </a:t>
            </a:r>
          </a:p>
          <a:p>
            <a:pPr lvl="1"/>
            <a:r>
              <a:rPr lang="en-US" sz="1350" dirty="0"/>
              <a:t>Increases in energy use for air conditioning,</a:t>
            </a:r>
          </a:p>
          <a:p>
            <a:pPr lvl="1"/>
            <a:r>
              <a:rPr lang="en-US" sz="1350" dirty="0"/>
              <a:t>Changes in electricity generation (thermoelectric, hydropower, wind, and solar),</a:t>
            </a:r>
          </a:p>
          <a:p>
            <a:pPr lvl="1"/>
            <a:r>
              <a:rPr lang="en-US" sz="1350" dirty="0"/>
              <a:t>Changes in crop yields and bioenergy potential,</a:t>
            </a:r>
          </a:p>
          <a:p>
            <a:pPr lvl="1"/>
            <a:r>
              <a:rPr lang="en-US" sz="1350" dirty="0"/>
              <a:t>Energy system disruptions (e.g., power outages).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48F5C6-9C76-744B-9278-CFA185C0A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899" y="1350066"/>
            <a:ext cx="3714309" cy="32876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F5304B-9382-C54A-86CE-3EA81F0412E3}"/>
              </a:ext>
            </a:extLst>
          </p:cNvPr>
          <p:cNvSpPr txBox="1"/>
          <p:nvPr/>
        </p:nvSpPr>
        <p:spPr>
          <a:xfrm>
            <a:off x="5460002" y="1084952"/>
            <a:ext cx="292210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u="sng" dirty="0">
                <a:latin typeface="Arial" panose="020B0604020202020204" pitchFamily="34" charset="0"/>
                <a:cs typeface="Arial" panose="020B0604020202020204" pitchFamily="34" charset="0"/>
              </a:rPr>
              <a:t>The Energy System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4D428E-FF7A-F143-8843-C9CBD78EE2CF}"/>
              </a:ext>
            </a:extLst>
          </p:cNvPr>
          <p:cNvSpPr txBox="1"/>
          <p:nvPr/>
        </p:nvSpPr>
        <p:spPr>
          <a:xfrm>
            <a:off x="5554572" y="4534848"/>
            <a:ext cx="27329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Source: IPCC AR5 WG3 Ch7</a:t>
            </a:r>
          </a:p>
        </p:txBody>
      </p:sp>
    </p:spTree>
    <p:extLst>
      <p:ext uri="{BB962C8B-B14F-4D97-AF65-F5344CB8AC3E}">
        <p14:creationId xmlns:p14="http://schemas.microsoft.com/office/powerpoint/2010/main" val="1704105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39FE7-F011-5B46-8FE3-84089C197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020BE-6ED5-1640-9C7E-2A9D91A99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Overarching Question:</a:t>
            </a:r>
          </a:p>
          <a:p>
            <a:pPr lvl="1"/>
            <a:r>
              <a:rPr lang="en-US" dirty="0"/>
              <a:t>How do the biogeochemical cycles interact with other Earth system components to influence energy-sector decisions?</a:t>
            </a:r>
          </a:p>
          <a:p>
            <a:endParaRPr lang="en-US" dirty="0"/>
          </a:p>
          <a:p>
            <a:r>
              <a:rPr lang="en-US" dirty="0"/>
              <a:t>V2 Question</a:t>
            </a:r>
          </a:p>
          <a:p>
            <a:pPr lvl="1"/>
            <a:r>
              <a:rPr lang="en-US" dirty="0"/>
              <a:t>What are the implications of different energy futures for the biogeochemical cycle through changes in land use land cover, water availability, and extreme events?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909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39FE7-F011-5B46-8FE3-84089C197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020BE-6ED5-1640-9C7E-2A9D91A99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Overarching Question:</a:t>
            </a:r>
          </a:p>
          <a:p>
            <a:pPr lvl="1"/>
            <a:r>
              <a:rPr lang="en-US" dirty="0"/>
              <a:t>How do the biogeochemical cycles interact with other Earth system components to influence energy-sector decisions?</a:t>
            </a:r>
          </a:p>
          <a:p>
            <a:endParaRPr lang="en-US" dirty="0"/>
          </a:p>
          <a:p>
            <a:r>
              <a:rPr lang="en-US" dirty="0"/>
              <a:t>V2 Question</a:t>
            </a:r>
          </a:p>
          <a:p>
            <a:pPr lvl="1"/>
            <a:r>
              <a:rPr lang="en-US" dirty="0"/>
              <a:t>What are the </a:t>
            </a:r>
            <a:r>
              <a:rPr lang="en-US" b="1" u="sng" dirty="0">
                <a:solidFill>
                  <a:srgbClr val="C00000"/>
                </a:solidFill>
              </a:rPr>
              <a:t>implications of different energy futures </a:t>
            </a:r>
            <a:r>
              <a:rPr lang="en-US" dirty="0"/>
              <a:t>for the biogeochemical cycle through changes in </a:t>
            </a:r>
            <a:r>
              <a:rPr lang="en-US" b="1" u="sng" dirty="0">
                <a:solidFill>
                  <a:srgbClr val="7030A0"/>
                </a:solidFill>
              </a:rPr>
              <a:t>land use land cover, water availability, and extreme events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3F2E-AAC3-EB4A-B36B-A5CC444F1A8A}"/>
              </a:ext>
            </a:extLst>
          </p:cNvPr>
          <p:cNvSpPr txBox="1"/>
          <p:nvPr/>
        </p:nvSpPr>
        <p:spPr>
          <a:xfrm>
            <a:off x="5851282" y="2176096"/>
            <a:ext cx="19584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simulations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754F0D-0309-4D4F-855A-E02B39A21965}"/>
              </a:ext>
            </a:extLst>
          </p:cNvPr>
          <p:cNvCxnSpPr/>
          <p:nvPr/>
        </p:nvCxnSpPr>
        <p:spPr>
          <a:xfrm flipH="1">
            <a:off x="6161210" y="2406894"/>
            <a:ext cx="481379" cy="3033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39B55E9-3B52-7240-BC6F-4E67608EC58A}"/>
              </a:ext>
            </a:extLst>
          </p:cNvPr>
          <p:cNvSpPr txBox="1"/>
          <p:nvPr/>
        </p:nvSpPr>
        <p:spPr>
          <a:xfrm>
            <a:off x="5663346" y="3780692"/>
            <a:ext cx="19584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features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663F10D-32FB-CA4A-A36E-C099F885471C}"/>
              </a:ext>
            </a:extLst>
          </p:cNvPr>
          <p:cNvCxnSpPr>
            <a:cxnSpLocks/>
          </p:cNvCxnSpPr>
          <p:nvPr/>
        </p:nvCxnSpPr>
        <p:spPr>
          <a:xfrm flipH="1" flipV="1">
            <a:off x="5767755" y="3386818"/>
            <a:ext cx="472586" cy="393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051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172E-7F59-8F44-ACB3-70D832BEC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1C99B-291E-A040-98F2-7B6114BEC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4440"/>
            <a:ext cx="4686300" cy="3086100"/>
          </a:xfrm>
        </p:spPr>
        <p:txBody>
          <a:bodyPr/>
          <a:lstStyle/>
          <a:p>
            <a:r>
              <a:rPr lang="en-US" dirty="0"/>
              <a:t>Model configuration:</a:t>
            </a:r>
          </a:p>
          <a:p>
            <a:pPr lvl="1"/>
            <a:r>
              <a:rPr lang="en-US" dirty="0"/>
              <a:t>Regionally-refined model, branching from water cycle</a:t>
            </a:r>
          </a:p>
          <a:p>
            <a:pPr lvl="1"/>
            <a:r>
              <a:rPr lang="en-US" dirty="0"/>
              <a:t>Active biogeochemistry in the atmosphere, land, ocean, and sea ice</a:t>
            </a:r>
          </a:p>
          <a:p>
            <a:endParaRPr lang="en-US" dirty="0"/>
          </a:p>
          <a:p>
            <a:r>
              <a:rPr lang="en-US" dirty="0"/>
              <a:t>Simulation modes:</a:t>
            </a:r>
          </a:p>
          <a:p>
            <a:pPr lvl="1"/>
            <a:r>
              <a:rPr lang="en-US" dirty="0"/>
              <a:t>One-way coupling (CMIP-like)</a:t>
            </a:r>
          </a:p>
          <a:p>
            <a:pPr lvl="1"/>
            <a:r>
              <a:rPr lang="en-US" dirty="0"/>
              <a:t>Two-way coupling, with human-Earth system interactions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2585D6-CBC0-D244-AD10-262EECE22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904" y="585787"/>
            <a:ext cx="2324100" cy="3971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6DB87F-BC80-B94B-BF0F-B609BC941E80}"/>
              </a:ext>
            </a:extLst>
          </p:cNvPr>
          <p:cNvSpPr txBox="1"/>
          <p:nvPr/>
        </p:nvSpPr>
        <p:spPr>
          <a:xfrm>
            <a:off x="6194972" y="336009"/>
            <a:ext cx="22159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u="sng" dirty="0">
                <a:latin typeface="Arial" panose="020B0604020202020204" pitchFamily="34" charset="0"/>
                <a:cs typeface="Arial" panose="020B0604020202020204" pitchFamily="34" charset="0"/>
              </a:rPr>
              <a:t>BGC Simulation Modes</a:t>
            </a:r>
          </a:p>
        </p:txBody>
      </p:sp>
    </p:spTree>
    <p:extLst>
      <p:ext uri="{BB962C8B-B14F-4D97-AF65-F5344CB8AC3E}">
        <p14:creationId xmlns:p14="http://schemas.microsoft.com/office/powerpoint/2010/main" val="3347478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066AF8-4F67-5D4A-905C-EB61DBADB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700" y="2468880"/>
            <a:ext cx="3086100" cy="18516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E3172E-7F59-8F44-ACB3-70D832BEC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1C99B-291E-A040-98F2-7B6114BEC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4440"/>
            <a:ext cx="4258735" cy="3086100"/>
          </a:xfrm>
        </p:spPr>
        <p:txBody>
          <a:bodyPr/>
          <a:lstStyle/>
          <a:p>
            <a:r>
              <a:rPr lang="en-US" dirty="0"/>
              <a:t>Two different energy futures, including a high emissions and a low emissions scenario:</a:t>
            </a:r>
          </a:p>
          <a:p>
            <a:pPr lvl="1"/>
            <a:r>
              <a:rPr lang="en-US" dirty="0"/>
              <a:t>Generated by GCAM</a:t>
            </a:r>
          </a:p>
          <a:p>
            <a:pPr lvl="1"/>
            <a:r>
              <a:rPr lang="en-US" dirty="0"/>
              <a:t>Chosen to span a range of values across key variables (e.g., CO</a:t>
            </a:r>
            <a:r>
              <a:rPr lang="en-US" baseline="-25000" dirty="0"/>
              <a:t>2</a:t>
            </a:r>
            <a:r>
              <a:rPr lang="en-US" dirty="0"/>
              <a:t>, CH</a:t>
            </a:r>
            <a:r>
              <a:rPr lang="en-US" baseline="-25000" dirty="0"/>
              <a:t>4</a:t>
            </a:r>
            <a:r>
              <a:rPr lang="en-US" dirty="0"/>
              <a:t>, LULCC).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6B85D1-8350-6A4C-B4EE-1E3A56994149}"/>
              </a:ext>
            </a:extLst>
          </p:cNvPr>
          <p:cNvSpPr txBox="1"/>
          <p:nvPr/>
        </p:nvSpPr>
        <p:spPr>
          <a:xfrm>
            <a:off x="5808132" y="4298675"/>
            <a:ext cx="2895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Gray = AR5 Database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Colors = CMIP5 and CMIP6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Black = GCAM-generated from Calvin et al. (2017)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19EBF8D-9CFF-7E47-9A61-720E0406F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632" y="351089"/>
            <a:ext cx="3086100" cy="185166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43CFAEC-C65A-CB42-964B-B627CB3E3C09}"/>
              </a:ext>
            </a:extLst>
          </p:cNvPr>
          <p:cNvSpPr txBox="1"/>
          <p:nvPr/>
        </p:nvSpPr>
        <p:spPr>
          <a:xfrm>
            <a:off x="5655730" y="124608"/>
            <a:ext cx="29040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Global CO</a:t>
            </a:r>
            <a:r>
              <a:rPr lang="en-US" sz="135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 Emissions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C50D77-0C23-D147-8B22-036B3F25547C}"/>
              </a:ext>
            </a:extLst>
          </p:cNvPr>
          <p:cNvSpPr txBox="1"/>
          <p:nvPr/>
        </p:nvSpPr>
        <p:spPr>
          <a:xfrm>
            <a:off x="5600700" y="2219555"/>
            <a:ext cx="29040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135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 Concentration</a:t>
            </a:r>
          </a:p>
        </p:txBody>
      </p:sp>
    </p:spTree>
    <p:extLst>
      <p:ext uri="{BB962C8B-B14F-4D97-AF65-F5344CB8AC3E}">
        <p14:creationId xmlns:p14="http://schemas.microsoft.com/office/powerpoint/2010/main" val="929444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C0C9C-7857-F34D-81C6-4FB08EF3F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Emissions in different scenarios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DBFD5A-E55A-8C42-B78B-BE4947671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0" y="1725105"/>
            <a:ext cx="3657600" cy="21945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3AB845-9C3B-CB4E-ACB5-A82B6D749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527" y="1725105"/>
            <a:ext cx="3657600" cy="21945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61841E-2FBB-B047-AFC4-58A303271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428" y="1725105"/>
            <a:ext cx="3657600" cy="21945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34EA78-5E2F-8745-AD57-BB942E7C9629}"/>
              </a:ext>
            </a:extLst>
          </p:cNvPr>
          <p:cNvSpPr txBox="1"/>
          <p:nvPr/>
        </p:nvSpPr>
        <p:spPr>
          <a:xfrm>
            <a:off x="400638" y="1442302"/>
            <a:ext cx="2116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Emissions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ACF01D-4691-5743-AF12-5F3A236F9407}"/>
              </a:ext>
            </a:extLst>
          </p:cNvPr>
          <p:cNvSpPr txBox="1"/>
          <p:nvPr/>
        </p:nvSpPr>
        <p:spPr>
          <a:xfrm>
            <a:off x="2764414" y="1464463"/>
            <a:ext cx="2116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BC Emissions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5BD7D0-5219-114F-AB74-93F3CF145E54}"/>
              </a:ext>
            </a:extLst>
          </p:cNvPr>
          <p:cNvSpPr txBox="1"/>
          <p:nvPr/>
        </p:nvSpPr>
        <p:spPr>
          <a:xfrm>
            <a:off x="5547664" y="1417328"/>
            <a:ext cx="2116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Sulfur Emissions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B7BA1C-B1E4-9B40-B812-9AD6A2C17C0A}"/>
              </a:ext>
            </a:extLst>
          </p:cNvPr>
          <p:cNvSpPr txBox="1"/>
          <p:nvPr/>
        </p:nvSpPr>
        <p:spPr>
          <a:xfrm>
            <a:off x="1253765" y="4034672"/>
            <a:ext cx="5844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Black lines are GCAM scenarios from a 2017 paper.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Dashed lines vary in radiative forcing in 2100. </a:t>
            </a:r>
          </a:p>
        </p:txBody>
      </p:sp>
    </p:spTree>
    <p:extLst>
      <p:ext uri="{BB962C8B-B14F-4D97-AF65-F5344CB8AC3E}">
        <p14:creationId xmlns:p14="http://schemas.microsoft.com/office/powerpoint/2010/main" val="2799402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C0C9C-7857-F34D-81C6-4FB08EF3F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Concentrations in different scenarios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34EA78-5E2F-8745-AD57-BB942E7C9629}"/>
              </a:ext>
            </a:extLst>
          </p:cNvPr>
          <p:cNvSpPr txBox="1"/>
          <p:nvPr/>
        </p:nvSpPr>
        <p:spPr>
          <a:xfrm>
            <a:off x="504335" y="1442302"/>
            <a:ext cx="2116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ACF01D-4691-5743-AF12-5F3A236F9407}"/>
              </a:ext>
            </a:extLst>
          </p:cNvPr>
          <p:cNvSpPr txBox="1"/>
          <p:nvPr/>
        </p:nvSpPr>
        <p:spPr>
          <a:xfrm>
            <a:off x="3124982" y="1475068"/>
            <a:ext cx="2116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5BD7D0-5219-114F-AB74-93F3CF145E54}"/>
              </a:ext>
            </a:extLst>
          </p:cNvPr>
          <p:cNvSpPr txBox="1"/>
          <p:nvPr/>
        </p:nvSpPr>
        <p:spPr>
          <a:xfrm>
            <a:off x="5745629" y="1442302"/>
            <a:ext cx="2116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C4768B-6D36-B941-A434-1D64D203B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97" y="1782845"/>
            <a:ext cx="3657600" cy="21945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C32253-C6C2-9E44-A234-4121B9991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897" y="1782845"/>
            <a:ext cx="3657600" cy="21945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0CE408-9493-DC43-AF94-4C3DA790B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1300" y="1782845"/>
            <a:ext cx="3657600" cy="21945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5889571-A0CD-6843-980D-46B52AE48A11}"/>
              </a:ext>
            </a:extLst>
          </p:cNvPr>
          <p:cNvSpPr txBox="1"/>
          <p:nvPr/>
        </p:nvSpPr>
        <p:spPr>
          <a:xfrm>
            <a:off x="1253765" y="4034672"/>
            <a:ext cx="5844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Black lines are GCAM scenarios from a 2017 paper.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Dashed lines vary in radiative forcing in 2100. </a:t>
            </a:r>
          </a:p>
        </p:txBody>
      </p:sp>
    </p:spTree>
    <p:extLst>
      <p:ext uri="{BB962C8B-B14F-4D97-AF65-F5344CB8AC3E}">
        <p14:creationId xmlns:p14="http://schemas.microsoft.com/office/powerpoint/2010/main" val="232401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503</Words>
  <Application>Microsoft Macintosh PowerPoint</Application>
  <PresentationFormat>On-screen Show (16:9)</PresentationFormat>
  <Paragraphs>73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v2 Scenario Plans</vt:lpstr>
      <vt:lpstr>Motivation: Future changes in the Earth system have consequences for biogeochemistry, both globally and in the US.</vt:lpstr>
      <vt:lpstr>Motivation: Future changes in the Earth system also have consequences for the energy system.</vt:lpstr>
      <vt:lpstr>Science Question</vt:lpstr>
      <vt:lpstr>Science Question</vt:lpstr>
      <vt:lpstr>Simulation Plan</vt:lpstr>
      <vt:lpstr>Simulation Plan</vt:lpstr>
      <vt:lpstr>Emissions in different scenarios</vt:lpstr>
      <vt:lpstr>Concentrations in different scenarios</vt:lpstr>
      <vt:lpstr>What are some key characteristics we want in our v2 simulations?</vt:lpstr>
      <vt:lpstr>Simulation Plan</vt:lpstr>
      <vt:lpstr>Are there additional sensitivities we think are important to do?</vt:lpstr>
      <vt:lpstr>Thank you!</vt:lpstr>
    </vt:vector>
  </TitlesOfParts>
  <Company>Pacific Northwest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DeGraaf</dc:creator>
  <cp:lastModifiedBy>Calvin, Katherine V</cp:lastModifiedBy>
  <cp:revision>69</cp:revision>
  <dcterms:created xsi:type="dcterms:W3CDTF">2014-12-04T00:15:55Z</dcterms:created>
  <dcterms:modified xsi:type="dcterms:W3CDTF">2019-11-19T19:04:13Z</dcterms:modified>
</cp:coreProperties>
</file>