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sldIdLst>
    <p:sldId id="259" r:id="rId2"/>
    <p:sldId id="263" r:id="rId3"/>
    <p:sldId id="260" r:id="rId4"/>
    <p:sldId id="261" r:id="rId5"/>
    <p:sldId id="264" r:id="rId6"/>
    <p:sldId id="266" r:id="rId7"/>
    <p:sldId id="267" r:id="rId8"/>
    <p:sldId id="271" r:id="rId9"/>
    <p:sldId id="268" r:id="rId10"/>
    <p:sldId id="269" r:id="rId11"/>
    <p:sldId id="272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/>
    <p:restoredTop sz="94646"/>
  </p:normalViewPr>
  <p:slideViewPr>
    <p:cSldViewPr snapToGrid="0" snapToObjects="1">
      <p:cViewPr varScale="1">
        <p:scale>
          <a:sx n="68" d="100"/>
          <a:sy n="68" d="100"/>
        </p:scale>
        <p:origin x="918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A2FF-7AAC-DC45-B64D-ACC783F3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107" y="385010"/>
            <a:ext cx="6858000" cy="6795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74625-449E-6B48-BD08-72CABD761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107" y="1553769"/>
            <a:ext cx="6858000" cy="1241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24FE5-AECB-4844-9CBF-3B384C2E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D649-4EBD-4745-9D4E-0A4A1196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59D3-F6B5-4C4D-82B2-7F6AD6C6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5241-1053-F341-B1FE-EC2247ACC6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189D4E-A898-C14C-A486-1256D544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E97741-3355-4647-ADE7-5F49D58E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C321-AD92-3F4B-B759-FEAD5ED7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2D4F-7025-664A-93EA-E58421883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FE143-38B7-6245-BDC0-9271CCD69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CFE4A65-438E-CA4E-83CA-049D5968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905EFF-C1A1-0E47-8537-0E43799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8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70B0-6463-314C-AD9C-B49D813C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3D001-9566-514D-B37B-3DAAD3FCC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8DEFF-3AD6-414D-937C-E6A0F5874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8CC1C-312B-ED4A-8B60-48FCBA90F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66BBE5-AEC0-634C-9137-FF44580DC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B0A63C2-4D5E-CB4E-9E19-BCF23C40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63422-3F22-F642-BCEB-2A2F98C9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4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0F86-2F15-8241-9C1A-915CE897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EBA2794-6E86-864A-B28E-33F9D883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346274-ECAC-EB41-B528-D249E87B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9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2CD441-6C05-C242-855A-9F8E3349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3475-DE9D-814E-987A-FD103CD5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2178-D592-AC41-9731-F26B69C4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7028721" cy="93179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0C900-D42C-E340-8363-CDCE68567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622465-8D92-4645-87AA-C6605ECB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E9F95F-3B3F-354E-A15A-74A5BC6A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9079922-D088-D84B-B0E8-89B73E222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9138" y="1543050"/>
            <a:ext cx="3887788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34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54B2-1FAA-DF42-9740-9FD2E7E1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77" y="3717471"/>
            <a:ext cx="7324354" cy="415519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93CD1-3402-0A40-AED9-EDF932E44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62" y="1489075"/>
            <a:ext cx="7334069" cy="213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0C63-D8A6-3046-A8BD-B32F469A6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4226628"/>
            <a:ext cx="7322766" cy="27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F451CD2-21FB-A941-9ADD-66ECF736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9D4259-3321-3143-92D7-0928104B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3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92CF50-3C3E-9844-9921-66A1A4381CD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</a:t>
            </a:r>
            <a:r>
              <a:rPr lang="en-US" dirty="0"/>
              <a:t>ocean biogeochemistry-key physical and ecological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Anand Gnanadesikan</a:t>
            </a:r>
          </a:p>
          <a:p>
            <a:r>
              <a:rPr lang="en-US" dirty="0" smtClean="0"/>
              <a:t>Johns Hopkins University</a:t>
            </a:r>
          </a:p>
          <a:p>
            <a:r>
              <a:rPr lang="en-US" dirty="0" smtClean="0"/>
              <a:t>E3SM All Hands Meeting</a:t>
            </a:r>
          </a:p>
          <a:p>
            <a:r>
              <a:rPr lang="en-US" dirty="0" smtClean="0"/>
              <a:t>November 18,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96865"/>
            <a:ext cx="2066925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/>
              <a:t>Oxygen increases slightly in low latitude, decreases in </a:t>
            </a:r>
            <a:r>
              <a:rPr lang="en-US" dirty="0" smtClean="0"/>
              <a:t>deep (also true in CMIP5 models).</a:t>
            </a:r>
          </a:p>
          <a:p>
            <a:endParaRPr lang="en-US" dirty="0"/>
          </a:p>
          <a:p>
            <a:r>
              <a:rPr lang="en-US" dirty="0" smtClean="0"/>
              <a:t>Shallow increase not seen in obs.</a:t>
            </a:r>
            <a:endParaRPr lang="en-US" dirty="0"/>
          </a:p>
          <a:p>
            <a:endParaRPr lang="en-US" dirty="0"/>
          </a:p>
          <a:p>
            <a:r>
              <a:rPr lang="en-US" dirty="0"/>
              <a:t>Deep </a:t>
            </a:r>
            <a:r>
              <a:rPr lang="en-US" dirty="0" smtClean="0"/>
              <a:t>change dominates </a:t>
            </a:r>
            <a:r>
              <a:rPr lang="en-US" dirty="0"/>
              <a:t>total oxygen.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68572"/>
            <a:ext cx="6172200" cy="857250"/>
          </a:xfrm>
        </p:spPr>
        <p:txBody>
          <a:bodyPr/>
          <a:lstStyle/>
          <a:p>
            <a:r>
              <a:rPr lang="en-US" dirty="0" smtClean="0"/>
              <a:t>Reason for this: 3-d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925" y="813847"/>
            <a:ext cx="5573684" cy="38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Sidelight: Biogeochemical feedback to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4292974" cy="3262312"/>
          </a:xfrm>
        </p:spPr>
        <p:txBody>
          <a:bodyPr/>
          <a:lstStyle/>
          <a:p>
            <a:r>
              <a:rPr lang="en-US" dirty="0" smtClean="0"/>
              <a:t>Biology acts to trap heat near surface</a:t>
            </a:r>
          </a:p>
          <a:p>
            <a:r>
              <a:rPr lang="en-US" dirty="0" smtClean="0"/>
              <a:t>Changes to ocean optical components have impacts on seasonal cycle, temperature extremes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(Gnanadesikan, Kim and </a:t>
            </a:r>
            <a:r>
              <a:rPr lang="en-US" dirty="0" err="1" smtClean="0"/>
              <a:t>Pradal</a:t>
            </a:r>
            <a:r>
              <a:rPr lang="en-US" dirty="0" smtClean="0"/>
              <a:t>, GRL, 2019)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809"/>
          <a:stretch/>
        </p:blipFill>
        <p:spPr>
          <a:xfrm>
            <a:off x="5373858" y="1370013"/>
            <a:ext cx="3770142" cy="31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7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why should DOE care about ocean biogeochemical cycles?</a:t>
            </a:r>
          </a:p>
          <a:p>
            <a:pPr marL="0" indent="0">
              <a:buNone/>
            </a:pPr>
            <a:r>
              <a:rPr lang="en-US" dirty="0" smtClean="0"/>
              <a:t>Carbon storage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 smtClean="0"/>
              <a:t>already </a:t>
            </a:r>
            <a:r>
              <a:rPr lang="en-US" dirty="0" smtClean="0"/>
              <a:t>be changing O(20 </a:t>
            </a:r>
            <a:r>
              <a:rPr lang="en-US" dirty="0" err="1" smtClean="0"/>
              <a:t>GtC</a:t>
            </a:r>
            <a:r>
              <a:rPr lang="en-US" dirty="0" smtClean="0"/>
              <a:t> through direct storage- potentially more significant changes in future)</a:t>
            </a:r>
          </a:p>
          <a:p>
            <a:r>
              <a:rPr lang="en-US" dirty="0" smtClean="0"/>
              <a:t>We can’t simulate current changes well.</a:t>
            </a:r>
          </a:p>
          <a:p>
            <a:r>
              <a:rPr lang="en-US" dirty="0" smtClean="0"/>
              <a:t>Unclear whether this is a failure to capture transition between high and low export ecosystems </a:t>
            </a:r>
          </a:p>
          <a:p>
            <a:r>
              <a:rPr lang="en-US" dirty="0" smtClean="0"/>
              <a:t>Or whether it is a failure to get mixing and associated plumes right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Optics and temperature extremes</a:t>
            </a:r>
          </a:p>
        </p:txBody>
      </p:sp>
    </p:spTree>
    <p:extLst>
      <p:ext uri="{BB962C8B-B14F-4D97-AF65-F5344CB8AC3E}">
        <p14:creationId xmlns:p14="http://schemas.microsoft.com/office/powerpoint/2010/main" val="32704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3" y="741363"/>
            <a:ext cx="4351407" cy="3262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92" y="771525"/>
            <a:ext cx="4546215" cy="3408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3648" y="4131230"/>
            <a:ext cx="639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“Biological carbon pump” stores 2000GtC of carbon in deep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oxygen in ocean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-767" r="6063" b="7290"/>
          <a:stretch/>
        </p:blipFill>
        <p:spPr>
          <a:xfrm>
            <a:off x="237398" y="706434"/>
            <a:ext cx="4334602" cy="3520057"/>
          </a:xfrm>
        </p:spPr>
      </p:pic>
      <p:sp>
        <p:nvSpPr>
          <p:cNvPr id="5" name="TextBox 4"/>
          <p:cNvSpPr txBox="1"/>
          <p:nvPr/>
        </p:nvSpPr>
        <p:spPr>
          <a:xfrm>
            <a:off x="458060" y="4219207"/>
            <a:ext cx="3876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Low oxygen zones occur at edges of ocean gyres</a:t>
            </a:r>
          </a:p>
          <a:p>
            <a:endParaRPr lang="en-US" sz="1350" dirty="0"/>
          </a:p>
        </p:txBody>
      </p:sp>
      <p:sp>
        <p:nvSpPr>
          <p:cNvPr id="7" name="AutoShape 2" descr="C:\Users\agnanad1\AppData\Local\Temp\41586_2017_Article_BFnature21399_Fig7_ESM (3).webp"/>
          <p:cNvSpPr>
            <a:spLocks noChangeAspect="1" noChangeArrowheads="1"/>
          </p:cNvSpPr>
          <p:nvPr/>
        </p:nvSpPr>
        <p:spPr bwMode="auto">
          <a:xfrm>
            <a:off x="155574" y="-144463"/>
            <a:ext cx="5788025" cy="57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58553" y="3444688"/>
            <a:ext cx="0" cy="6286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9599" y="3086665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Fish excluded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38700" y="3707466"/>
            <a:ext cx="0" cy="3524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9801" y="3381657"/>
            <a:ext cx="20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Nitrate metabolized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5" y="833080"/>
            <a:ext cx="4124325" cy="2114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29397" y="2966174"/>
            <a:ext cx="2514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Schmidtko</a:t>
            </a:r>
            <a:r>
              <a:rPr lang="en-US" dirty="0" smtClean="0"/>
              <a:t> et al. (Nature</a:t>
            </a:r>
          </a:p>
          <a:p>
            <a:r>
              <a:rPr lang="en-US" dirty="0" smtClean="0"/>
              <a:t>2017) show decline in oxygen of 4.7 </a:t>
            </a:r>
            <a:r>
              <a:rPr lang="en-US" dirty="0" err="1" smtClean="0"/>
              <a:t>Pmol</a:t>
            </a:r>
            <a:r>
              <a:rPr lang="en-US" dirty="0" smtClean="0"/>
              <a:t>- if all of this were biological storage, would imply </a:t>
            </a:r>
            <a:r>
              <a:rPr lang="en-US" dirty="0" smtClean="0"/>
              <a:t>44</a:t>
            </a:r>
            <a:r>
              <a:rPr lang="en-US" dirty="0" smtClean="0"/>
              <a:t> </a:t>
            </a:r>
            <a:r>
              <a:rPr lang="en-US" dirty="0" smtClean="0"/>
              <a:t>Gt C extra storage.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2638252" cy="994172"/>
          </a:xfrm>
        </p:spPr>
        <p:txBody>
          <a:bodyPr/>
          <a:lstStyle/>
          <a:p>
            <a:r>
              <a:rPr lang="en-US" dirty="0" smtClean="0"/>
              <a:t>Oxygen in CMIP5 models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494" y="273844"/>
            <a:ext cx="5761702" cy="4190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02976"/>
            <a:ext cx="3075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line oxygen and latitudinal distribution of hypoxia. </a:t>
            </a:r>
          </a:p>
          <a:p>
            <a:endParaRPr lang="en-US" dirty="0"/>
          </a:p>
          <a:p>
            <a:r>
              <a:rPr lang="en-US" dirty="0" smtClean="0"/>
              <a:t>Bottom shows change under doubled CO2</a:t>
            </a:r>
          </a:p>
          <a:p>
            <a:endParaRPr lang="en-US" dirty="0"/>
          </a:p>
          <a:p>
            <a:r>
              <a:rPr lang="en-US" dirty="0" smtClean="0"/>
              <a:t>Why is this so variable?</a:t>
            </a:r>
          </a:p>
          <a:p>
            <a:endParaRPr lang="en-US" dirty="0"/>
          </a:p>
          <a:p>
            <a:r>
              <a:rPr lang="en-US" dirty="0" smtClean="0"/>
              <a:t>Oxygen Consumption?</a:t>
            </a:r>
          </a:p>
          <a:p>
            <a:endParaRPr lang="en-US" dirty="0"/>
          </a:p>
          <a:p>
            <a:r>
              <a:rPr lang="en-US" dirty="0" smtClean="0"/>
              <a:t>Or oxygen supply?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5728" y="4572001"/>
            <a:ext cx="416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Bahl</a:t>
            </a:r>
            <a:r>
              <a:rPr lang="en-US" dirty="0" smtClean="0"/>
              <a:t>, Gnanadesikan and </a:t>
            </a:r>
            <a:r>
              <a:rPr lang="en-US" dirty="0" err="1" smtClean="0"/>
              <a:t>Pradal</a:t>
            </a:r>
            <a:r>
              <a:rPr lang="en-US" dirty="0" smtClean="0"/>
              <a:t>, GBC,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73FB-0FBE-4FA9-8A93-EC3574A6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48" y="131763"/>
            <a:ext cx="7258050" cy="993775"/>
          </a:xfrm>
        </p:spPr>
        <p:txBody>
          <a:bodyPr/>
          <a:lstStyle/>
          <a:p>
            <a:r>
              <a:rPr lang="en-US" dirty="0" smtClean="0"/>
              <a:t>What do we know about  relationship between surface production and consumption?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CB9018-3045-4892-BC08-993C1FC492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52"/>
          <a:stretch/>
        </p:blipFill>
        <p:spPr bwMode="auto">
          <a:xfrm>
            <a:off x="3080888" y="1558385"/>
            <a:ext cx="5426393" cy="258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9B01B3-8BBB-45D5-9BE4-99537CF6BDE9}"/>
              </a:ext>
            </a:extLst>
          </p:cNvPr>
          <p:cNvSpPr txBox="1"/>
          <p:nvPr/>
        </p:nvSpPr>
        <p:spPr>
          <a:xfrm>
            <a:off x="4370967" y="4421959"/>
            <a:ext cx="20562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Eppley and Peterson, 1979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494" y="1582720"/>
            <a:ext cx="25111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Highly productive waters export a greater fraction of productivity.</a:t>
            </a:r>
          </a:p>
          <a:p>
            <a:endParaRPr lang="en-US" dirty="0"/>
          </a:p>
          <a:p>
            <a:r>
              <a:rPr lang="en-US" dirty="0" smtClean="0"/>
              <a:t>Linked to dominance of large phytoplankton (diatoms/large green algae) over small phytoplankton (watch NASA EXPORTS for more info)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82D5-2880-466F-81A2-0C0FBE8E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might we model such a relationship? (GFDL </a:t>
            </a:r>
            <a:r>
              <a:rPr lang="en-US" dirty="0" err="1" smtClean="0"/>
              <a:t>miniBLING</a:t>
            </a:r>
            <a:r>
              <a:rPr lang="en-US" dirty="0" smtClean="0"/>
              <a:t>, BLING, TOPAZ)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EDB6BB-12B6-4E1A-99F0-8DD5E5E4B4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 smtClean="0"/>
                  <a:t>Large plankton (efficient export)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lang="en-US" dirty="0" smtClean="0"/>
                  <a:t> (weak control by grazing)</a:t>
                </a:r>
              </a:p>
              <a:p>
                <a:pPr marL="0" indent="0">
                  <a:buNone/>
                </a:pPr>
                <a:r>
                  <a:rPr lang="en-US" dirty="0" smtClean="0"/>
                  <a:t>Small plankton  (inefficient export)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(strong </a:t>
                </a:r>
                <a:r>
                  <a:rPr lang="en-US" dirty="0"/>
                  <a:t>control by grazing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Result is </a:t>
                </a:r>
                <a:r>
                  <a:rPr lang="en-US" dirty="0" smtClean="0"/>
                  <a:t>that at quasi-equilibrium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Large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phytoplankton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𝑆𝑚𝑎𝑙𝑙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𝑝h𝑦𝑡𝑜𝑝𝑙𝑎𝑛𝑘𝑡𝑜𝑛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EDB6BB-12B6-4E1A-99F0-8DD5E5E4B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5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0B9D-E2C5-4B6E-B5AA-7BAFD33F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C89ABB-A536-4143-AF08-46E02AE7A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1" y="273844"/>
            <a:ext cx="5228309" cy="3919738"/>
          </a:xfrm>
        </p:spPr>
      </p:pic>
      <p:sp>
        <p:nvSpPr>
          <p:cNvPr id="3" name="TextBox 2"/>
          <p:cNvSpPr txBox="1"/>
          <p:nvPr/>
        </p:nvSpPr>
        <p:spPr>
          <a:xfrm>
            <a:off x="238685" y="1904722"/>
            <a:ext cx="2282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correspondence  with satellite estimates of particle structure.</a:t>
            </a:r>
          </a:p>
        </p:txBody>
      </p:sp>
    </p:spTree>
    <p:extLst>
      <p:ext uri="{BB962C8B-B14F-4D97-AF65-F5344CB8AC3E}">
        <p14:creationId xmlns:p14="http://schemas.microsoft.com/office/powerpoint/2010/main" val="17014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4946337" y="716058"/>
            <a:ext cx="1914523" cy="16716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974908" y="1544734"/>
            <a:ext cx="1496618" cy="3732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317811" y="1387566"/>
            <a:ext cx="814385" cy="15716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16026" y="1917097"/>
            <a:ext cx="814385" cy="15716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17773" y="2728814"/>
            <a:ext cx="1914523" cy="9237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801" dirty="0"/>
              <a:t>Diffusion-stirs along </a:t>
            </a:r>
            <a:r>
              <a:rPr lang="en-US" sz="1801" dirty="0" err="1"/>
              <a:t>isopycnal</a:t>
            </a:r>
            <a:r>
              <a:rPr lang="en-US" sz="1801" dirty="0"/>
              <a:t> surfaces.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30224" y="3950750"/>
                <a:ext cx="2546749" cy="53617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80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𝑢h𝐶</m:t>
                          </m:r>
                        </m:e>
                      </m:d>
                      <m:r>
                        <a:rPr lang="en-US" sz="1801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80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80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1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𝑅𝑒𝑑𝑖</m:t>
                          </m:r>
                        </m:sub>
                      </m:sSub>
                      <m:f>
                        <m:fPr>
                          <m:ctrlPr>
                            <a:rPr lang="en-US" sz="1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180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1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80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224" y="3950750"/>
                <a:ext cx="2546749" cy="536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56899" y="167797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Ocean is highly stratified, weakly </a:t>
            </a:r>
            <a:r>
              <a:rPr lang="en-US" dirty="0" smtClean="0"/>
              <a:t>stirred</a:t>
            </a:r>
          </a:p>
          <a:p>
            <a:endParaRPr lang="en-US" dirty="0"/>
          </a:p>
          <a:p>
            <a:r>
              <a:rPr lang="en-US" dirty="0" smtClean="0"/>
              <a:t>Mixing </a:t>
            </a:r>
            <a:r>
              <a:rPr lang="en-US" dirty="0"/>
              <a:t>coefficient along density surface is 8-9 orders of magnitude larger than mixing across density surfaces. </a:t>
            </a:r>
          </a:p>
          <a:p>
            <a:pPr lvl="1"/>
            <a:r>
              <a:rPr lang="en-US" dirty="0"/>
              <a:t>Parameterized by a “</a:t>
            </a:r>
            <a:r>
              <a:rPr lang="en-US" dirty="0" err="1"/>
              <a:t>Redi</a:t>
            </a:r>
            <a:r>
              <a:rPr lang="en-US" dirty="0"/>
              <a:t>” </a:t>
            </a:r>
            <a:r>
              <a:rPr lang="en-US" dirty="0" smtClean="0"/>
              <a:t>coefficient</a:t>
            </a:r>
          </a:p>
          <a:p>
            <a:pPr lvl="1"/>
            <a:r>
              <a:rPr lang="en-US" dirty="0" smtClean="0"/>
              <a:t>Value of this coefficient varies from &lt;400 m</a:t>
            </a:r>
            <a:r>
              <a:rPr lang="en-US" baseline="30000" dirty="0" smtClean="0"/>
              <a:t>2</a:t>
            </a:r>
            <a:r>
              <a:rPr lang="en-US" dirty="0" smtClean="0"/>
              <a:t>/s to 2000 m</a:t>
            </a:r>
            <a:r>
              <a:rPr lang="en-US" baseline="30000" dirty="0" smtClean="0"/>
              <a:t>2</a:t>
            </a:r>
            <a:r>
              <a:rPr lang="en-US" dirty="0" smtClean="0"/>
              <a:t>/s in CMIP5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4656044" cy="993775"/>
          </a:xfrm>
        </p:spPr>
        <p:txBody>
          <a:bodyPr/>
          <a:lstStyle/>
          <a:p>
            <a:r>
              <a:rPr lang="en-US" dirty="0" smtClean="0"/>
              <a:t>But what about oxygen supply?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Change in oxygen and hypoxic volume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358" y="2963126"/>
            <a:ext cx="6172200" cy="218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58" y="785882"/>
            <a:ext cx="6156476" cy="2165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094" y="1586753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CMIP5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2107" y="3603812"/>
            <a:ext cx="126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AREDI suite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404</Words>
  <Application>Microsoft Office PowerPoint</Application>
  <PresentationFormat>On-screen Show (16:9)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Custom Design</vt:lpstr>
      <vt:lpstr>Modeling ocean biogeochemistry-key physical and ecological challenges</vt:lpstr>
      <vt:lpstr>Motivation</vt:lpstr>
      <vt:lpstr>Observed oxygen in ocean</vt:lpstr>
      <vt:lpstr>Oxygen in CMIP5 models</vt:lpstr>
      <vt:lpstr>What do we know about  relationship between surface production and consumption?</vt:lpstr>
      <vt:lpstr>How might we model such a relationship? (GFDL miniBLING, BLING, TOPAZ)</vt:lpstr>
      <vt:lpstr>Result</vt:lpstr>
      <vt:lpstr>But what about oxygen supply?</vt:lpstr>
      <vt:lpstr>Change in oxygen and hypoxic volume</vt:lpstr>
      <vt:lpstr>Reason for this: 3-d structure</vt:lpstr>
      <vt:lpstr>Sidelight: Biogeochemical feedback to extremes</vt:lpstr>
      <vt:lpstr>Conclusions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Anand Gnanadesikan</cp:lastModifiedBy>
  <cp:revision>41</cp:revision>
  <dcterms:created xsi:type="dcterms:W3CDTF">2014-12-04T00:15:55Z</dcterms:created>
  <dcterms:modified xsi:type="dcterms:W3CDTF">2019-11-19T14:18:51Z</dcterms:modified>
</cp:coreProperties>
</file>