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35" r:id="rId3"/>
    <p:sldId id="336" r:id="rId4"/>
    <p:sldId id="318" r:id="rId5"/>
    <p:sldId id="319" r:id="rId6"/>
    <p:sldId id="339" r:id="rId7"/>
    <p:sldId id="269" r:id="rId8"/>
    <p:sldId id="354" r:id="rId9"/>
    <p:sldId id="355" r:id="rId10"/>
    <p:sldId id="352" r:id="rId11"/>
    <p:sldId id="320" r:id="rId12"/>
    <p:sldId id="341" r:id="rId13"/>
    <p:sldId id="273" r:id="rId14"/>
    <p:sldId id="351" r:id="rId15"/>
    <p:sldId id="322" r:id="rId16"/>
    <p:sldId id="323" r:id="rId17"/>
    <p:sldId id="35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2A89F4-ADE6-404F-AC16-28F082CAFFA7}" v="12" dt="2019-11-19T14:23:40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110" d="100"/>
          <a:sy n="110" d="100"/>
        </p:scale>
        <p:origin x="53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dwell, Peter M." userId="6a7a7e1c-dab3-43db-a9c6-25d539570ab1" providerId="ADAL" clId="{252A89F4-ADE6-404F-AC16-28F082CAFFA7}"/>
    <pc:docChg chg="custSel modSld">
      <pc:chgData name="Caldwell, Peter M." userId="6a7a7e1c-dab3-43db-a9c6-25d539570ab1" providerId="ADAL" clId="{252A89F4-ADE6-404F-AC16-28F082CAFFA7}" dt="2019-11-19T14:26:54.195" v="356" actId="1076"/>
      <pc:docMkLst>
        <pc:docMk/>
      </pc:docMkLst>
      <pc:sldChg chg="modSp">
        <pc:chgData name="Caldwell, Peter M." userId="6a7a7e1c-dab3-43db-a9c6-25d539570ab1" providerId="ADAL" clId="{252A89F4-ADE6-404F-AC16-28F082CAFFA7}" dt="2019-11-19T14:14:11.605" v="1"/>
        <pc:sldMkLst>
          <pc:docMk/>
          <pc:sldMk cId="3196646123" sldId="256"/>
        </pc:sldMkLst>
        <pc:spChg chg="mod">
          <ac:chgData name="Caldwell, Peter M." userId="6a7a7e1c-dab3-43db-a9c6-25d539570ab1" providerId="ADAL" clId="{252A89F4-ADE6-404F-AC16-28F082CAFFA7}" dt="2019-11-19T14:14:11.605" v="1"/>
          <ac:spMkLst>
            <pc:docMk/>
            <pc:sldMk cId="3196646123" sldId="256"/>
            <ac:spMk id="9" creationId="{8C4B0265-496D-2943-B73E-5D26F9B65483}"/>
          </ac:spMkLst>
        </pc:spChg>
      </pc:sldChg>
      <pc:sldChg chg="modSp">
        <pc:chgData name="Caldwell, Peter M." userId="6a7a7e1c-dab3-43db-a9c6-25d539570ab1" providerId="ADAL" clId="{252A89F4-ADE6-404F-AC16-28F082CAFFA7}" dt="2019-11-19T14:26:54.195" v="356" actId="1076"/>
        <pc:sldMkLst>
          <pc:docMk/>
          <pc:sldMk cId="3381877961" sldId="269"/>
        </pc:sldMkLst>
        <pc:spChg chg="mod">
          <ac:chgData name="Caldwell, Peter M." userId="6a7a7e1c-dab3-43db-a9c6-25d539570ab1" providerId="ADAL" clId="{252A89F4-ADE6-404F-AC16-28F082CAFFA7}" dt="2019-11-19T14:26:54.195" v="356" actId="1076"/>
          <ac:spMkLst>
            <pc:docMk/>
            <pc:sldMk cId="3381877961" sldId="269"/>
            <ac:spMk id="6" creationId="{AC581E2B-CD78-1F44-ACDA-831CE677AB1E}"/>
          </ac:spMkLst>
        </pc:spChg>
      </pc:sldChg>
      <pc:sldChg chg="addSp modSp">
        <pc:chgData name="Caldwell, Peter M." userId="6a7a7e1c-dab3-43db-a9c6-25d539570ab1" providerId="ADAL" clId="{252A89F4-ADE6-404F-AC16-28F082CAFFA7}" dt="2019-11-19T14:17:26.345" v="52" actId="20577"/>
        <pc:sldMkLst>
          <pc:docMk/>
          <pc:sldMk cId="2564753534" sldId="336"/>
        </pc:sldMkLst>
        <pc:spChg chg="add mod">
          <ac:chgData name="Caldwell, Peter M." userId="6a7a7e1c-dab3-43db-a9c6-25d539570ab1" providerId="ADAL" clId="{252A89F4-ADE6-404F-AC16-28F082CAFFA7}" dt="2019-11-19T14:17:26.345" v="52" actId="20577"/>
          <ac:spMkLst>
            <pc:docMk/>
            <pc:sldMk cId="2564753534" sldId="336"/>
            <ac:spMk id="6" creationId="{424A281F-72E2-A54C-9A94-A749247AE90B}"/>
          </ac:spMkLst>
        </pc:spChg>
      </pc:sldChg>
      <pc:sldChg chg="addSp modSp">
        <pc:chgData name="Caldwell, Peter M." userId="6a7a7e1c-dab3-43db-a9c6-25d539570ab1" providerId="ADAL" clId="{252A89F4-ADE6-404F-AC16-28F082CAFFA7}" dt="2019-11-19T14:24:12.356" v="355" actId="1076"/>
        <pc:sldMkLst>
          <pc:docMk/>
          <pc:sldMk cId="4194909876" sldId="351"/>
        </pc:sldMkLst>
        <pc:spChg chg="add mod">
          <ac:chgData name="Caldwell, Peter M." userId="6a7a7e1c-dab3-43db-a9c6-25d539570ab1" providerId="ADAL" clId="{252A89F4-ADE6-404F-AC16-28F082CAFFA7}" dt="2019-11-19T14:24:12.356" v="355" actId="1076"/>
          <ac:spMkLst>
            <pc:docMk/>
            <pc:sldMk cId="4194909876" sldId="351"/>
            <ac:spMk id="3" creationId="{4834B234-F2B9-FD45-A61F-43CAC42BAC18}"/>
          </ac:spMkLst>
        </pc:spChg>
      </pc:sldChg>
      <pc:sldChg chg="addSp modSp">
        <pc:chgData name="Caldwell, Peter M." userId="6a7a7e1c-dab3-43db-a9c6-25d539570ab1" providerId="ADAL" clId="{252A89F4-ADE6-404F-AC16-28F082CAFFA7}" dt="2019-11-19T14:18:45.055" v="143" actId="207"/>
        <pc:sldMkLst>
          <pc:docMk/>
          <pc:sldMk cId="3883322627" sldId="354"/>
        </pc:sldMkLst>
        <pc:spChg chg="mod">
          <ac:chgData name="Caldwell, Peter M." userId="6a7a7e1c-dab3-43db-a9c6-25d539570ab1" providerId="ADAL" clId="{252A89F4-ADE6-404F-AC16-28F082CAFFA7}" dt="2019-11-19T14:18:38.631" v="139" actId="1076"/>
          <ac:spMkLst>
            <pc:docMk/>
            <pc:sldMk cId="3883322627" sldId="354"/>
            <ac:spMk id="3" creationId="{A10DD2AC-3DB7-FE46-9B11-5ECD838DC349}"/>
          </ac:spMkLst>
        </pc:spChg>
        <pc:spChg chg="add mod">
          <ac:chgData name="Caldwell, Peter M." userId="6a7a7e1c-dab3-43db-a9c6-25d539570ab1" providerId="ADAL" clId="{252A89F4-ADE6-404F-AC16-28F082CAFFA7}" dt="2019-11-19T14:18:45.055" v="143" actId="207"/>
          <ac:spMkLst>
            <pc:docMk/>
            <pc:sldMk cId="3883322627" sldId="354"/>
            <ac:spMk id="4" creationId="{4CAE70EC-0536-9246-AF40-3344E383D076}"/>
          </ac:spMkLst>
        </pc:spChg>
      </pc:sldChg>
      <pc:sldChg chg="addSp modSp">
        <pc:chgData name="Caldwell, Peter M." userId="6a7a7e1c-dab3-43db-a9c6-25d539570ab1" providerId="ADAL" clId="{252A89F4-ADE6-404F-AC16-28F082CAFFA7}" dt="2019-11-19T14:20:10.466" v="274" actId="207"/>
        <pc:sldMkLst>
          <pc:docMk/>
          <pc:sldMk cId="3578511768" sldId="355"/>
        </pc:sldMkLst>
        <pc:spChg chg="add mod">
          <ac:chgData name="Caldwell, Peter M." userId="6a7a7e1c-dab3-43db-a9c6-25d539570ab1" providerId="ADAL" clId="{252A89F4-ADE6-404F-AC16-28F082CAFFA7}" dt="2019-11-19T14:20:10.466" v="274" actId="207"/>
          <ac:spMkLst>
            <pc:docMk/>
            <pc:sldMk cId="3578511768" sldId="355"/>
            <ac:spMk id="6" creationId="{72B91CA6-A146-5C45-AD30-BE9D791FBC7A}"/>
          </ac:spMkLst>
        </pc:spChg>
      </pc:sldChg>
    </pc:docChg>
  </pc:docChgLst>
  <pc:docChgLst>
    <pc:chgData name="Caldwell, Peter M." userId="6a7a7e1c-dab3-43db-a9c6-25d539570ab1" providerId="ADAL" clId="{6BCC50F8-4315-2C41-AF28-99757F6F5B13}"/>
    <pc:docChg chg="modSld">
      <pc:chgData name="Caldwell, Peter M." userId="6a7a7e1c-dab3-43db-a9c6-25d539570ab1" providerId="ADAL" clId="{6BCC50F8-4315-2C41-AF28-99757F6F5B13}" dt="2019-11-13T22:19:16.627" v="297" actId="20577"/>
      <pc:docMkLst>
        <pc:docMk/>
      </pc:docMkLst>
      <pc:sldChg chg="modSp">
        <pc:chgData name="Caldwell, Peter M." userId="6a7a7e1c-dab3-43db-a9c6-25d539570ab1" providerId="ADAL" clId="{6BCC50F8-4315-2C41-AF28-99757F6F5B13}" dt="2019-11-13T19:35:20.931" v="165" actId="20577"/>
        <pc:sldMkLst>
          <pc:docMk/>
          <pc:sldMk cId="2577951799" sldId="273"/>
        </pc:sldMkLst>
        <pc:spChg chg="mod">
          <ac:chgData name="Caldwell, Peter M." userId="6a7a7e1c-dab3-43db-a9c6-25d539570ab1" providerId="ADAL" clId="{6BCC50F8-4315-2C41-AF28-99757F6F5B13}" dt="2019-11-13T19:35:20.931" v="165" actId="20577"/>
          <ac:spMkLst>
            <pc:docMk/>
            <pc:sldMk cId="2577951799" sldId="273"/>
            <ac:spMk id="4" creationId="{C6E3A52F-53AB-AD49-871F-ADFCD9DF820C}"/>
          </ac:spMkLst>
        </pc:spChg>
      </pc:sldChg>
      <pc:sldChg chg="modSp">
        <pc:chgData name="Caldwell, Peter M." userId="6a7a7e1c-dab3-43db-a9c6-25d539570ab1" providerId="ADAL" clId="{6BCC50F8-4315-2C41-AF28-99757F6F5B13}" dt="2019-11-13T22:15:51.443" v="185" actId="20577"/>
        <pc:sldMkLst>
          <pc:docMk/>
          <pc:sldMk cId="1773246323" sldId="318"/>
        </pc:sldMkLst>
        <pc:spChg chg="mod">
          <ac:chgData name="Caldwell, Peter M." userId="6a7a7e1c-dab3-43db-a9c6-25d539570ab1" providerId="ADAL" clId="{6BCC50F8-4315-2C41-AF28-99757F6F5B13}" dt="2019-11-13T22:15:51.443" v="185" actId="20577"/>
          <ac:spMkLst>
            <pc:docMk/>
            <pc:sldMk cId="1773246323" sldId="318"/>
            <ac:spMk id="3" creationId="{0F69B9A4-DA59-B747-A6D9-EE344E91E043}"/>
          </ac:spMkLst>
        </pc:spChg>
      </pc:sldChg>
      <pc:sldChg chg="modSp">
        <pc:chgData name="Caldwell, Peter M." userId="6a7a7e1c-dab3-43db-a9c6-25d539570ab1" providerId="ADAL" clId="{6BCC50F8-4315-2C41-AF28-99757F6F5B13}" dt="2019-11-13T22:16:58.312" v="188" actId="20577"/>
        <pc:sldMkLst>
          <pc:docMk/>
          <pc:sldMk cId="340044889" sldId="352"/>
        </pc:sldMkLst>
        <pc:spChg chg="mod">
          <ac:chgData name="Caldwell, Peter M." userId="6a7a7e1c-dab3-43db-a9c6-25d539570ab1" providerId="ADAL" clId="{6BCC50F8-4315-2C41-AF28-99757F6F5B13}" dt="2019-11-13T22:16:58.312" v="188" actId="20577"/>
          <ac:spMkLst>
            <pc:docMk/>
            <pc:sldMk cId="340044889" sldId="352"/>
            <ac:spMk id="3" creationId="{468C41C1-CA57-604F-887F-EBDAD1D63FE2}"/>
          </ac:spMkLst>
        </pc:spChg>
      </pc:sldChg>
      <pc:sldChg chg="modSp">
        <pc:chgData name="Caldwell, Peter M." userId="6a7a7e1c-dab3-43db-a9c6-25d539570ab1" providerId="ADAL" clId="{6BCC50F8-4315-2C41-AF28-99757F6F5B13}" dt="2019-11-13T22:19:16.627" v="297" actId="20577"/>
        <pc:sldMkLst>
          <pc:docMk/>
          <pc:sldMk cId="3578511768" sldId="355"/>
        </pc:sldMkLst>
        <pc:spChg chg="mod">
          <ac:chgData name="Caldwell, Peter M." userId="6a7a7e1c-dab3-43db-a9c6-25d539570ab1" providerId="ADAL" clId="{6BCC50F8-4315-2C41-AF28-99757F6F5B13}" dt="2019-11-13T22:19:16.627" v="297" actId="20577"/>
          <ac:spMkLst>
            <pc:docMk/>
            <pc:sldMk cId="3578511768" sldId="355"/>
            <ac:spMk id="3" creationId="{3CF28EAF-CC3E-E140-9AF6-BDC07DE1811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43200"/>
            <a:ext cx="10363200" cy="1371600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343400"/>
            <a:ext cx="10363200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6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1816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645920"/>
            <a:ext cx="51816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6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45920"/>
            <a:ext cx="51816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31720"/>
            <a:ext cx="51816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45920"/>
            <a:ext cx="51816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0800" y="2331720"/>
            <a:ext cx="51816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6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82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77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22960"/>
            <a:ext cx="4267200" cy="1828800"/>
          </a:xfrm>
        </p:spPr>
        <p:txBody>
          <a:bodyPr anchor="t" anchorCtr="0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822960"/>
            <a:ext cx="6400800" cy="49377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34640"/>
            <a:ext cx="4267200" cy="29260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0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0"/>
            <a:ext cx="10972800" cy="5943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685800"/>
            <a:ext cx="109728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212080"/>
            <a:ext cx="10972800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35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45920"/>
            <a:ext cx="109728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1600" y="6357008"/>
            <a:ext cx="1828800" cy="1371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FE9975-C960-C441-A95D-E879884DDE4A}" type="datetimeFigureOut">
              <a:rPr lang="en-US" smtClean="0"/>
              <a:pPr/>
              <a:t>11/19/19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1600" y="6504908"/>
            <a:ext cx="1828800" cy="1371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84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+mj-lt"/>
        <a:buAutoNum type="arabicPeriod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914400" indent="-4572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+mj-lt"/>
        <a:buAutoNum type="alphaLcPeriod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257300" indent="-3429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+mj-lt"/>
        <a:buAutoNum type="romanLcPeriod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714500" indent="-3429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+mj-lt"/>
        <a:buAutoNum type="arabicPeriod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171700" indent="-3429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+mj-lt"/>
        <a:buAutoNum type="alphaLcPeriod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nersc.gov/project/acme/petercal/papers/Caldwell_et19_HiRes_Accepted.pdf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E0F2CE-ED31-3041-A9DC-26405A1C2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796" y="116256"/>
            <a:ext cx="7280952" cy="67039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CB2C27-175A-3840-9D74-63AE82731A43}"/>
              </a:ext>
            </a:extLst>
          </p:cNvPr>
          <p:cNvSpPr txBox="1"/>
          <p:nvPr/>
        </p:nvSpPr>
        <p:spPr>
          <a:xfrm>
            <a:off x="5063720" y="715925"/>
            <a:ext cx="292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Accepted @ JAMES 10/23/19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41BB53-2A81-FE4B-8A58-4105B4A5E3BC}"/>
              </a:ext>
            </a:extLst>
          </p:cNvPr>
          <p:cNvSpPr/>
          <p:nvPr/>
        </p:nvSpPr>
        <p:spPr>
          <a:xfrm>
            <a:off x="3825104" y="4644493"/>
            <a:ext cx="6558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800080"/>
                </a:solidFill>
                <a:latin typeface="Calibri" panose="020F0502020204030204" pitchFamily="34" charset="0"/>
                <a:hlinkClick r:id="rId3" tooltip="https://portal.nersc.gov/project/acme/petercal/papers/Caldwell_et19_HiRes_Accepted.pdf"/>
              </a:rPr>
              <a:t>https://portal.nersc.gov/project/acme/petercal/ papers/Caldwell_et19_HiRes_Accepted.pdf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4B0265-496D-2943-B73E-5D26F9B65483}"/>
              </a:ext>
            </a:extLst>
          </p:cNvPr>
          <p:cNvSpPr txBox="1"/>
          <p:nvPr/>
        </p:nvSpPr>
        <p:spPr>
          <a:xfrm>
            <a:off x="0" y="116256"/>
            <a:ext cx="3102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from LLNL is performed under the auspices of the US DOE by LLNL under Contract DE-AC52-07NA27344.</a:t>
            </a:r>
          </a:p>
          <a:p>
            <a:pPr defTabSz="457200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UCRL</a:t>
            </a:r>
            <a:r>
              <a:rPr lang="en-US" sz="1200" dirty="0">
                <a:solidFill>
                  <a:prstClr val="black"/>
                </a:solidFill>
              </a:rPr>
              <a:t>:LLNL-PRES-796979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646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5DC9A-C56B-C746-A13F-D29DC3810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609" y="-8142"/>
            <a:ext cx="8460770" cy="1097280"/>
          </a:xfrm>
        </p:spPr>
        <p:txBody>
          <a:bodyPr/>
          <a:lstStyle/>
          <a:p>
            <a:r>
              <a:rPr lang="en-US" dirty="0"/>
              <a:t>El Nino/Southern Oscillation (ENSO)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41C1-CA57-604F-887F-EBDAD1D63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197" y="1203126"/>
            <a:ext cx="11039605" cy="2444428"/>
          </a:xfrm>
        </p:spPr>
        <p:txBody>
          <a:bodyPr/>
          <a:lstStyle/>
          <a:p>
            <a:r>
              <a:rPr lang="en-US" dirty="0"/>
              <a:t>E3SMv1 does ok but not great in reproducing the SST pattern associated with ENSO</a:t>
            </a:r>
          </a:p>
          <a:p>
            <a:r>
              <a:rPr lang="en-US" dirty="0"/>
              <a:t>Unlike previous high-res studies, increased resolution doesn’t change ENSO structure</a:t>
            </a:r>
          </a:p>
          <a:p>
            <a:pPr lvl="1"/>
            <a:r>
              <a:rPr lang="en-US" dirty="0"/>
              <a:t>though HR has substantial non-ENSO noise, resulting in lower variance explained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D96E9-DE3B-D64A-BEDA-483B313C6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489"/>
          <a:stretch/>
        </p:blipFill>
        <p:spPr>
          <a:xfrm>
            <a:off x="7747000" y="3750944"/>
            <a:ext cx="4445000" cy="2656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27F3D7-1643-7F45-9AEA-ADC7096FF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54" t="33625" r="13715" b="33863"/>
          <a:stretch/>
        </p:blipFill>
        <p:spPr>
          <a:xfrm>
            <a:off x="3851406" y="3750863"/>
            <a:ext cx="3895594" cy="2656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7A894C-DE73-C647-A869-6CCFFC555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857" b="67489"/>
          <a:stretch/>
        </p:blipFill>
        <p:spPr>
          <a:xfrm>
            <a:off x="11309" y="3750944"/>
            <a:ext cx="3784600" cy="26561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8DB2B4-9A88-A04D-9EE0-B51AD92096A2}"/>
              </a:ext>
            </a:extLst>
          </p:cNvPr>
          <p:cNvSpPr/>
          <p:nvPr/>
        </p:nvSpPr>
        <p:spPr>
          <a:xfrm>
            <a:off x="0" y="6309360"/>
            <a:ext cx="12192000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864E9-F26E-C846-A0CE-885B2327C606}"/>
              </a:ext>
            </a:extLst>
          </p:cNvPr>
          <p:cNvSpPr txBox="1"/>
          <p:nvPr/>
        </p:nvSpPr>
        <p:spPr>
          <a:xfrm>
            <a:off x="1022959" y="6423348"/>
            <a:ext cx="908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Fig: First EOF of SST for </a:t>
            </a:r>
            <a:r>
              <a:rPr lang="en-US" dirty="0" err="1"/>
              <a:t>HadISST</a:t>
            </a:r>
            <a:r>
              <a:rPr lang="en-US" dirty="0"/>
              <a:t> </a:t>
            </a:r>
            <a:r>
              <a:rPr lang="en-US" dirty="0" err="1"/>
              <a:t>obs</a:t>
            </a:r>
            <a:r>
              <a:rPr lang="en-US" dirty="0"/>
              <a:t> (1870-2010), LR with HR tuning, and HR (from left to right).</a:t>
            </a:r>
          </a:p>
        </p:txBody>
      </p:sp>
    </p:spTree>
    <p:extLst>
      <p:ext uri="{BB962C8B-B14F-4D97-AF65-F5344CB8AC3E}">
        <p14:creationId xmlns:p14="http://schemas.microsoft.com/office/powerpoint/2010/main" val="340044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D2D86-2750-9644-B0BB-6F124D76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847"/>
            <a:ext cx="10972800" cy="1097280"/>
          </a:xfrm>
        </p:spPr>
        <p:txBody>
          <a:bodyPr/>
          <a:lstStyle/>
          <a:p>
            <a:r>
              <a:rPr lang="en-US" dirty="0"/>
              <a:t>Expected Improvement: Stratocumulus</a:t>
            </a:r>
          </a:p>
        </p:txBody>
      </p:sp>
      <p:sp>
        <p:nvSpPr>
          <p:cNvPr id="57" name="Content Placeholder 56">
            <a:extLst>
              <a:ext uri="{FF2B5EF4-FFF2-40B4-BE49-F238E27FC236}">
                <a16:creationId xmlns:a16="http://schemas.microsoft.com/office/drawing/2014/main" id="{7BE96B99-383B-EA4D-9043-A399717F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8214" y="-686009"/>
            <a:ext cx="3092756" cy="514293"/>
          </a:xfrm>
        </p:spPr>
        <p:txBody>
          <a:bodyPr/>
          <a:lstStyle/>
          <a:p>
            <a:r>
              <a:rPr lang="en-US" dirty="0" err="1"/>
              <a:t>adf</a:t>
            </a:r>
            <a:endParaRPr lang="en-US" dirty="0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83E7474-9A95-494C-BBE5-B996998A5D51}"/>
              </a:ext>
            </a:extLst>
          </p:cNvPr>
          <p:cNvGrpSpPr/>
          <p:nvPr/>
        </p:nvGrpSpPr>
        <p:grpSpPr>
          <a:xfrm>
            <a:off x="7008309" y="1308146"/>
            <a:ext cx="5073041" cy="5404780"/>
            <a:chOff x="87682" y="1371601"/>
            <a:chExt cx="5073041" cy="540478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4468FDA-8CF7-BC4C-B4E0-97DF73C71314}"/>
                </a:ext>
              </a:extLst>
            </p:cNvPr>
            <p:cNvSpPr/>
            <p:nvPr/>
          </p:nvSpPr>
          <p:spPr>
            <a:xfrm>
              <a:off x="87682" y="1371601"/>
              <a:ext cx="5073041" cy="54047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FC1204B-9A45-1440-A860-CA1A7725D67F}"/>
                </a:ext>
              </a:extLst>
            </p:cNvPr>
            <p:cNvGrpSpPr/>
            <p:nvPr/>
          </p:nvGrpSpPr>
          <p:grpSpPr>
            <a:xfrm>
              <a:off x="251876" y="1995734"/>
              <a:ext cx="1394932" cy="2718149"/>
              <a:chOff x="0" y="1346051"/>
              <a:chExt cx="1394932" cy="2718149"/>
            </a:xfrm>
          </p:grpSpPr>
          <p:sp>
            <p:nvSpPr>
              <p:cNvPr id="4" name="Right Triangle 3">
                <a:extLst>
                  <a:ext uri="{FF2B5EF4-FFF2-40B4-BE49-F238E27FC236}">
                    <a16:creationId xmlns:a16="http://schemas.microsoft.com/office/drawing/2014/main" id="{3FDE12D5-A827-8541-BD93-726390B712CB}"/>
                  </a:ext>
                </a:extLst>
              </p:cNvPr>
              <p:cNvSpPr/>
              <p:nvPr/>
            </p:nvSpPr>
            <p:spPr>
              <a:xfrm rot="10800000">
                <a:off x="12894" y="1346053"/>
                <a:ext cx="1382038" cy="2718147"/>
              </a:xfrm>
              <a:prstGeom prst="rtTriangle">
                <a:avLst/>
              </a:prstGeom>
              <a:solidFill>
                <a:srgbClr val="92D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54D64EC-1A3D-F543-92CD-6DD1E8FD5067}"/>
                  </a:ext>
                </a:extLst>
              </p:cNvPr>
              <p:cNvGrpSpPr/>
              <p:nvPr/>
            </p:nvGrpSpPr>
            <p:grpSpPr>
              <a:xfrm>
                <a:off x="388677" y="1346052"/>
                <a:ext cx="396656" cy="392479"/>
                <a:chOff x="11185744" y="1371598"/>
                <a:chExt cx="396656" cy="392479"/>
              </a:xfrm>
            </p:grpSpPr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1F40AD60-29F6-7D40-A305-B71B575AF9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185744" y="1371599"/>
                  <a:ext cx="198328" cy="39247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51D5E6D8-310D-0440-BB9A-F45A7B893E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84072" y="1371598"/>
                  <a:ext cx="198328" cy="39247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riangle 10">
                  <a:extLst>
                    <a:ext uri="{FF2B5EF4-FFF2-40B4-BE49-F238E27FC236}">
                      <a16:creationId xmlns:a16="http://schemas.microsoft.com/office/drawing/2014/main" id="{D0C96F4C-E33E-D247-A147-32355F13EA63}"/>
                    </a:ext>
                  </a:extLst>
                </p:cNvPr>
                <p:cNvSpPr/>
                <p:nvPr/>
              </p:nvSpPr>
              <p:spPr>
                <a:xfrm>
                  <a:off x="11307898" y="1371598"/>
                  <a:ext cx="150312" cy="168271"/>
                </a:xfrm>
                <a:prstGeom prst="triangle">
                  <a:avLst/>
                </a:prstGeom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7EED132-8FE2-0C42-A559-1C50A3F4059D}"/>
                  </a:ext>
                </a:extLst>
              </p:cNvPr>
              <p:cNvGrpSpPr/>
              <p:nvPr/>
            </p:nvGrpSpPr>
            <p:grpSpPr>
              <a:xfrm>
                <a:off x="462815" y="1672988"/>
                <a:ext cx="396656" cy="392479"/>
                <a:chOff x="11185744" y="1371598"/>
                <a:chExt cx="396656" cy="392479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7FD7C023-256F-1945-B706-8ADC5738A5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185744" y="1371599"/>
                  <a:ext cx="198328" cy="39247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3A9CCA38-7222-334E-90E7-DEC49F077B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84072" y="1371598"/>
                  <a:ext cx="198328" cy="39247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riangle 17">
                  <a:extLst>
                    <a:ext uri="{FF2B5EF4-FFF2-40B4-BE49-F238E27FC236}">
                      <a16:creationId xmlns:a16="http://schemas.microsoft.com/office/drawing/2014/main" id="{8777FF1C-893D-F746-BF28-D537F9D3A5B4}"/>
                    </a:ext>
                  </a:extLst>
                </p:cNvPr>
                <p:cNvSpPr/>
                <p:nvPr/>
              </p:nvSpPr>
              <p:spPr>
                <a:xfrm>
                  <a:off x="11307898" y="1371598"/>
                  <a:ext cx="150312" cy="168271"/>
                </a:xfrm>
                <a:prstGeom prst="triangle">
                  <a:avLst/>
                </a:prstGeom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F889B87-E429-6C4D-9EB7-A2235E9782D0}"/>
                  </a:ext>
                </a:extLst>
              </p:cNvPr>
              <p:cNvGrpSpPr/>
              <p:nvPr/>
            </p:nvGrpSpPr>
            <p:grpSpPr>
              <a:xfrm>
                <a:off x="760307" y="1999922"/>
                <a:ext cx="396656" cy="392479"/>
                <a:chOff x="11185744" y="1371598"/>
                <a:chExt cx="396656" cy="392479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84182341-7617-E84E-AC04-005A066FCA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185744" y="1371599"/>
                  <a:ext cx="198328" cy="39247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DD315AA9-D582-BC4D-860F-B45205F77B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84072" y="1371598"/>
                  <a:ext cx="198328" cy="39247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riangle 21">
                  <a:extLst>
                    <a:ext uri="{FF2B5EF4-FFF2-40B4-BE49-F238E27FC236}">
                      <a16:creationId xmlns:a16="http://schemas.microsoft.com/office/drawing/2014/main" id="{93F369D6-1C18-3843-A7B1-74C487757F89}"/>
                    </a:ext>
                  </a:extLst>
                </p:cNvPr>
                <p:cNvSpPr/>
                <p:nvPr/>
              </p:nvSpPr>
              <p:spPr>
                <a:xfrm>
                  <a:off x="11307898" y="1371598"/>
                  <a:ext cx="150312" cy="168271"/>
                </a:xfrm>
                <a:prstGeom prst="triangle">
                  <a:avLst/>
                </a:prstGeom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9485FC3-922F-AF42-999A-8AB68393C03E}"/>
                  </a:ext>
                </a:extLst>
              </p:cNvPr>
              <p:cNvGrpSpPr/>
              <p:nvPr/>
            </p:nvGrpSpPr>
            <p:grpSpPr>
              <a:xfrm>
                <a:off x="801549" y="2312647"/>
                <a:ext cx="396656" cy="392479"/>
                <a:chOff x="11185744" y="1371598"/>
                <a:chExt cx="396656" cy="392479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20F8C3B6-3382-9D47-988A-7557D227E6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185744" y="1371599"/>
                  <a:ext cx="198328" cy="39247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1A33C33-D492-E543-B1B3-893323D39B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84072" y="1371598"/>
                  <a:ext cx="198328" cy="39247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riangle 25">
                  <a:extLst>
                    <a:ext uri="{FF2B5EF4-FFF2-40B4-BE49-F238E27FC236}">
                      <a16:creationId xmlns:a16="http://schemas.microsoft.com/office/drawing/2014/main" id="{D79D7E3A-828D-8446-A76B-79C6984423E1}"/>
                    </a:ext>
                  </a:extLst>
                </p:cNvPr>
                <p:cNvSpPr/>
                <p:nvPr/>
              </p:nvSpPr>
              <p:spPr>
                <a:xfrm>
                  <a:off x="11307898" y="1371598"/>
                  <a:ext cx="150312" cy="168271"/>
                </a:xfrm>
                <a:prstGeom prst="triangle">
                  <a:avLst/>
                </a:prstGeom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9A7E73E-8871-CC4E-B33A-68F9FB846DE6}"/>
                  </a:ext>
                </a:extLst>
              </p:cNvPr>
              <p:cNvGrpSpPr/>
              <p:nvPr/>
            </p:nvGrpSpPr>
            <p:grpSpPr>
              <a:xfrm>
                <a:off x="909341" y="2653792"/>
                <a:ext cx="396656" cy="392479"/>
                <a:chOff x="11185744" y="1371598"/>
                <a:chExt cx="396656" cy="392479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8D4B4A80-7A86-7E4B-9176-A86D4BB19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185744" y="1371599"/>
                  <a:ext cx="198328" cy="39247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B6CF916-5DDA-D043-8A87-2826CECCC4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84072" y="1371598"/>
                  <a:ext cx="198328" cy="39247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riangle 29">
                  <a:extLst>
                    <a:ext uri="{FF2B5EF4-FFF2-40B4-BE49-F238E27FC236}">
                      <a16:creationId xmlns:a16="http://schemas.microsoft.com/office/drawing/2014/main" id="{D5F16F72-2D69-4744-A158-DB08E2599FFC}"/>
                    </a:ext>
                  </a:extLst>
                </p:cNvPr>
                <p:cNvSpPr/>
                <p:nvPr/>
              </p:nvSpPr>
              <p:spPr>
                <a:xfrm>
                  <a:off x="11307898" y="1371598"/>
                  <a:ext cx="150312" cy="168271"/>
                </a:xfrm>
                <a:prstGeom prst="triangle">
                  <a:avLst/>
                </a:prstGeom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62425DD-30F7-8D4E-8FDB-D08D0869C1B6}"/>
                  </a:ext>
                </a:extLst>
              </p:cNvPr>
              <p:cNvGrpSpPr/>
              <p:nvPr/>
            </p:nvGrpSpPr>
            <p:grpSpPr>
              <a:xfrm>
                <a:off x="1074015" y="2994937"/>
                <a:ext cx="304090" cy="392479"/>
                <a:chOff x="11185744" y="1371598"/>
                <a:chExt cx="304090" cy="392479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45C9288-8C19-8D4F-9F4D-70603F3443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185744" y="1371599"/>
                  <a:ext cx="198328" cy="39247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7BD5D104-92DA-C84B-9A04-405EFB9363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84072" y="1371599"/>
                  <a:ext cx="105762" cy="2242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riangle 33">
                  <a:extLst>
                    <a:ext uri="{FF2B5EF4-FFF2-40B4-BE49-F238E27FC236}">
                      <a16:creationId xmlns:a16="http://schemas.microsoft.com/office/drawing/2014/main" id="{38ABBE39-0511-214C-A9F4-A8C63E190A1C}"/>
                    </a:ext>
                  </a:extLst>
                </p:cNvPr>
                <p:cNvSpPr/>
                <p:nvPr/>
              </p:nvSpPr>
              <p:spPr>
                <a:xfrm>
                  <a:off x="11307898" y="1371598"/>
                  <a:ext cx="150312" cy="168271"/>
                </a:xfrm>
                <a:prstGeom prst="triangle">
                  <a:avLst/>
                </a:prstGeom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48844E81-8678-634F-9C14-6E32A9C3A1A8}"/>
                  </a:ext>
                </a:extLst>
              </p:cNvPr>
              <p:cNvSpPr/>
              <p:nvPr/>
            </p:nvSpPr>
            <p:spPr>
              <a:xfrm>
                <a:off x="0" y="1346051"/>
                <a:ext cx="1382038" cy="2718147"/>
              </a:xfrm>
              <a:prstGeom prst="rt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850276A3-82BD-0143-9EE7-E1F7B135BF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23" y="1792173"/>
                <a:ext cx="186846" cy="3760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A47FB269-7018-F241-8D07-8C405239A2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59" y="2044781"/>
                <a:ext cx="186846" cy="3760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8DBE521E-D38C-4B47-890C-E093FBE696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767" y="2272337"/>
                <a:ext cx="186846" cy="3760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83F3279D-782A-DA43-905E-87C15657EA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803" y="2537471"/>
                <a:ext cx="186846" cy="3760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B4C95FE0-6A9C-2441-9354-44DEA06870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463" y="2752501"/>
                <a:ext cx="186846" cy="3760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037E83DB-CFC4-9A46-8834-B8D87AF96B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973" y="3030161"/>
                <a:ext cx="186846" cy="3760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B22E38D-881E-8247-B3EE-6729D44225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633" y="3245191"/>
                <a:ext cx="186846" cy="3760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5B0510DB-FA58-D84A-8FB0-8DB69011F2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2669" y="3510325"/>
                <a:ext cx="186846" cy="3760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E1356334-C867-6546-A571-093381F1D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7803" y="3662725"/>
                <a:ext cx="186846" cy="3760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E71A8167-16DC-B449-87FD-89A4D67FBF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271" y="2869171"/>
                <a:ext cx="118599" cy="2593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B90BDD3E-318C-FC45-9B54-CCD48B7E44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5879" y="3359773"/>
                <a:ext cx="118599" cy="2593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DA7096AB-38B0-0D41-B971-EBC967B2D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343" y="3374387"/>
                <a:ext cx="101897" cy="1795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6F71F0AA-25B3-9A4D-88C6-874A15A3FD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902" y="3677774"/>
                <a:ext cx="118599" cy="2593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C141120-1E51-AB43-ACA5-6B3DB3FE9C95}"/>
                </a:ext>
              </a:extLst>
            </p:cNvPr>
            <p:cNvSpPr txBox="1"/>
            <p:nvPr/>
          </p:nvSpPr>
          <p:spPr>
            <a:xfrm>
              <a:off x="236588" y="4696167"/>
              <a:ext cx="179549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 Finer topography channels and strengthens winds in along-shore direction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2724B7A-833F-B643-8F79-BB7CDF7BEECB}"/>
                </a:ext>
              </a:extLst>
            </p:cNvPr>
            <p:cNvSpPr txBox="1"/>
            <p:nvPr/>
          </p:nvSpPr>
          <p:spPr>
            <a:xfrm>
              <a:off x="1980831" y="4730988"/>
              <a:ext cx="159054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This increases Ekman transport of cold sub-surface water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10F2779-AA90-6F4A-AA97-6282340B2BEA}"/>
                </a:ext>
              </a:extLst>
            </p:cNvPr>
            <p:cNvSpPr txBox="1"/>
            <p:nvPr/>
          </p:nvSpPr>
          <p:spPr>
            <a:xfrm>
              <a:off x="3571377" y="4745056"/>
              <a:ext cx="149540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3. Colder SST increases stratus, which blocks sun-light and fur-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cools SST 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814DFAD3-6A6E-D64C-921D-2F6939F49D78}"/>
                </a:ext>
              </a:extLst>
            </p:cNvPr>
            <p:cNvGrpSpPr/>
            <p:nvPr/>
          </p:nvGrpSpPr>
          <p:grpSpPr>
            <a:xfrm>
              <a:off x="1843101" y="1927600"/>
              <a:ext cx="1432457" cy="2795649"/>
              <a:chOff x="4371692" y="1725652"/>
              <a:chExt cx="1432457" cy="2795649"/>
            </a:xfrm>
          </p:grpSpPr>
          <p:sp>
            <p:nvSpPr>
              <p:cNvPr id="60" name="Right Triangle 59">
                <a:extLst>
                  <a:ext uri="{FF2B5EF4-FFF2-40B4-BE49-F238E27FC236}">
                    <a16:creationId xmlns:a16="http://schemas.microsoft.com/office/drawing/2014/main" id="{04DF41DE-6D62-F144-8ED1-4CB2D69E1807}"/>
                  </a:ext>
                </a:extLst>
              </p:cNvPr>
              <p:cNvSpPr/>
              <p:nvPr/>
            </p:nvSpPr>
            <p:spPr>
              <a:xfrm flipH="1">
                <a:off x="4435004" y="2988407"/>
                <a:ext cx="1369144" cy="1532894"/>
              </a:xfrm>
              <a:prstGeom prst="rtTriangle">
                <a:avLst/>
              </a:prstGeom>
              <a:solidFill>
                <a:schemeClr val="bg2">
                  <a:lumMod val="75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Right Triangle 61">
                <a:extLst>
                  <a:ext uri="{FF2B5EF4-FFF2-40B4-BE49-F238E27FC236}">
                    <a16:creationId xmlns:a16="http://schemas.microsoft.com/office/drawing/2014/main" id="{E04A5D03-FA1C-DA46-B5F5-022A7E5E4B88}"/>
                  </a:ext>
                </a:extLst>
              </p:cNvPr>
              <p:cNvSpPr/>
              <p:nvPr/>
            </p:nvSpPr>
            <p:spPr>
              <a:xfrm rot="10800000" flipH="1">
                <a:off x="4435005" y="2982240"/>
                <a:ext cx="1369144" cy="1532894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5400000" scaled="1"/>
                <a:tileRect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786EF3C-B110-9C4B-AE0E-B706D2D974C2}"/>
                  </a:ext>
                </a:extLst>
              </p:cNvPr>
              <p:cNvSpPr/>
              <p:nvPr/>
            </p:nvSpPr>
            <p:spPr>
              <a:xfrm>
                <a:off x="4435003" y="1796987"/>
                <a:ext cx="1369145" cy="1185253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FD4AAAD0-B579-0D41-BD59-0DD434BA2B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72432" y="3867698"/>
                <a:ext cx="164927" cy="1843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1DB4A380-C49F-B147-A069-221C377239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97916" y="3136407"/>
                <a:ext cx="521659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6B1B1C79-E766-CB4A-9D20-781EB78704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0005" y="3401542"/>
                <a:ext cx="225035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7FE24246-C880-6A4B-A5D6-6AF2287F11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02093" y="3641626"/>
                <a:ext cx="135266" cy="403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024F21DD-6E36-EB42-9F80-87FDFAE4E3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52980" y="3442326"/>
                <a:ext cx="132587" cy="18542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1BB47520-2F03-A446-A932-32A066E698D1}"/>
                  </a:ext>
                </a:extLst>
              </p:cNvPr>
              <p:cNvSpPr/>
              <p:nvPr/>
            </p:nvSpPr>
            <p:spPr>
              <a:xfrm>
                <a:off x="5223353" y="3115244"/>
                <a:ext cx="201901" cy="216679"/>
              </a:xfrm>
              <a:custGeom>
                <a:avLst/>
                <a:gdLst>
                  <a:gd name="connsiteX0" fmla="*/ 0 w 201901"/>
                  <a:gd name="connsiteY0" fmla="*/ 216679 h 216679"/>
                  <a:gd name="connsiteX1" fmla="*/ 200417 w 201901"/>
                  <a:gd name="connsiteY1" fmla="*/ 28789 h 216679"/>
                  <a:gd name="connsiteX2" fmla="*/ 75156 w 201901"/>
                  <a:gd name="connsiteY2" fmla="*/ 3737 h 21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1901" h="216679">
                    <a:moveTo>
                      <a:pt x="0" y="216679"/>
                    </a:moveTo>
                    <a:cubicBezTo>
                      <a:pt x="93945" y="140479"/>
                      <a:pt x="187891" y="64279"/>
                      <a:pt x="200417" y="28789"/>
                    </a:cubicBezTo>
                    <a:cubicBezTo>
                      <a:pt x="212943" y="-6701"/>
                      <a:pt x="144049" y="-1482"/>
                      <a:pt x="75156" y="3737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729E0BD3-BCA0-9C43-8430-42FD605E3A46}"/>
                  </a:ext>
                </a:extLst>
              </p:cNvPr>
              <p:cNvSpPr/>
              <p:nvPr/>
            </p:nvSpPr>
            <p:spPr>
              <a:xfrm>
                <a:off x="5553208" y="2724910"/>
                <a:ext cx="153000" cy="15550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932A40E-E787-E64E-9304-9FF26738134B}"/>
                  </a:ext>
                </a:extLst>
              </p:cNvPr>
              <p:cNvSpPr/>
              <p:nvPr/>
            </p:nvSpPr>
            <p:spPr>
              <a:xfrm>
                <a:off x="5609493" y="278179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DEFFB15-46E9-234F-9693-95F4B217F5BA}"/>
                  </a:ext>
                </a:extLst>
              </p:cNvPr>
              <p:cNvSpPr/>
              <p:nvPr/>
            </p:nvSpPr>
            <p:spPr>
              <a:xfrm>
                <a:off x="5248410" y="2723448"/>
                <a:ext cx="153000" cy="15550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33A7FBAC-9ECC-954D-929D-82FE02F80B24}"/>
                  </a:ext>
                </a:extLst>
              </p:cNvPr>
              <p:cNvSpPr/>
              <p:nvPr/>
            </p:nvSpPr>
            <p:spPr>
              <a:xfrm>
                <a:off x="5304695" y="278033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5CBB302F-82A9-4448-9587-C248BF6010FE}"/>
                  </a:ext>
                </a:extLst>
              </p:cNvPr>
              <p:cNvSpPr/>
              <p:nvPr/>
            </p:nvSpPr>
            <p:spPr>
              <a:xfrm>
                <a:off x="4917606" y="2723448"/>
                <a:ext cx="153000" cy="15550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9E73DFE-A723-814D-AE5C-AC8FD85DA2FE}"/>
                  </a:ext>
                </a:extLst>
              </p:cNvPr>
              <p:cNvSpPr/>
              <p:nvPr/>
            </p:nvSpPr>
            <p:spPr>
              <a:xfrm>
                <a:off x="4973891" y="278033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1" name="Picture 10">
                <a:extLst>
                  <a:ext uri="{FF2B5EF4-FFF2-40B4-BE49-F238E27FC236}">
                    <a16:creationId xmlns:a16="http://schemas.microsoft.com/office/drawing/2014/main" id="{73A0FA87-DDA7-7142-9A61-C4841E6F3D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371692" y="1725652"/>
                <a:ext cx="748676" cy="7326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8BDE2039-698C-5641-8FE1-F2D2E9A3F528}"/>
                </a:ext>
              </a:extLst>
            </p:cNvPr>
            <p:cNvGrpSpPr/>
            <p:nvPr/>
          </p:nvGrpSpPr>
          <p:grpSpPr>
            <a:xfrm>
              <a:off x="3528956" y="1918440"/>
              <a:ext cx="1432456" cy="2797504"/>
              <a:chOff x="8489644" y="1725652"/>
              <a:chExt cx="1432456" cy="2797504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B2CCFF02-1CF5-4241-A915-694B1EA976A2}"/>
                  </a:ext>
                </a:extLst>
              </p:cNvPr>
              <p:cNvSpPr/>
              <p:nvPr/>
            </p:nvSpPr>
            <p:spPr>
              <a:xfrm>
                <a:off x="8552955" y="1796987"/>
                <a:ext cx="1369145" cy="1185253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0" name="Picture 10">
                <a:extLst>
                  <a:ext uri="{FF2B5EF4-FFF2-40B4-BE49-F238E27FC236}">
                    <a16:creationId xmlns:a16="http://schemas.microsoft.com/office/drawing/2014/main" id="{525C80BB-BD7E-0345-AFA1-AB7363E89E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489644" y="1725652"/>
                <a:ext cx="748676" cy="7326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DA8ACD2-88D1-EC46-A467-493A143B171A}"/>
                  </a:ext>
                </a:extLst>
              </p:cNvPr>
              <p:cNvSpPr/>
              <p:nvPr/>
            </p:nvSpPr>
            <p:spPr>
              <a:xfrm>
                <a:off x="8552955" y="2990262"/>
                <a:ext cx="1369145" cy="153289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Cloud Callout 85">
                <a:extLst>
                  <a:ext uri="{FF2B5EF4-FFF2-40B4-BE49-F238E27FC236}">
                    <a16:creationId xmlns:a16="http://schemas.microsoft.com/office/drawing/2014/main" id="{E4E26E38-B046-8542-8532-39F98C2A2C06}"/>
                  </a:ext>
                </a:extLst>
              </p:cNvPr>
              <p:cNvSpPr/>
              <p:nvPr/>
            </p:nvSpPr>
            <p:spPr>
              <a:xfrm>
                <a:off x="8568239" y="2480402"/>
                <a:ext cx="1353861" cy="296801"/>
              </a:xfrm>
              <a:prstGeom prst="cloudCallout">
                <a:avLst>
                  <a:gd name="adj1" fmla="val -41594"/>
                  <a:gd name="adj2" fmla="val 1796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3906084C-D798-064A-BCD1-DE0EC0F59934}"/>
                  </a:ext>
                </a:extLst>
              </p:cNvPr>
              <p:cNvSpPr/>
              <p:nvPr/>
            </p:nvSpPr>
            <p:spPr>
              <a:xfrm>
                <a:off x="9109075" y="2273300"/>
                <a:ext cx="117475" cy="190500"/>
              </a:xfrm>
              <a:custGeom>
                <a:avLst/>
                <a:gdLst>
                  <a:gd name="connsiteX0" fmla="*/ 0 w 117475"/>
                  <a:gd name="connsiteY0" fmla="*/ 0 h 190500"/>
                  <a:gd name="connsiteX1" fmla="*/ 47625 w 117475"/>
                  <a:gd name="connsiteY1" fmla="*/ 34925 h 190500"/>
                  <a:gd name="connsiteX2" fmla="*/ 44450 w 117475"/>
                  <a:gd name="connsiteY2" fmla="*/ 95250 h 190500"/>
                  <a:gd name="connsiteX3" fmla="*/ 104775 w 117475"/>
                  <a:gd name="connsiteY3" fmla="*/ 136525 h 190500"/>
                  <a:gd name="connsiteX4" fmla="*/ 117475 w 117475"/>
                  <a:gd name="connsiteY4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475" h="190500">
                    <a:moveTo>
                      <a:pt x="0" y="0"/>
                    </a:moveTo>
                    <a:cubicBezTo>
                      <a:pt x="20108" y="9525"/>
                      <a:pt x="40217" y="19050"/>
                      <a:pt x="47625" y="34925"/>
                    </a:cubicBezTo>
                    <a:cubicBezTo>
                      <a:pt x="55033" y="50800"/>
                      <a:pt x="34925" y="78317"/>
                      <a:pt x="44450" y="95250"/>
                    </a:cubicBezTo>
                    <a:cubicBezTo>
                      <a:pt x="53975" y="112183"/>
                      <a:pt x="92604" y="120650"/>
                      <a:pt x="104775" y="136525"/>
                    </a:cubicBezTo>
                    <a:cubicBezTo>
                      <a:pt x="116946" y="152400"/>
                      <a:pt x="117210" y="171450"/>
                      <a:pt x="117475" y="190500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  <a:tailEnd type="triangle" w="sm" len="sm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CAB548A8-7762-CA4B-BB3F-3F79246587CF}"/>
                  </a:ext>
                </a:extLst>
              </p:cNvPr>
              <p:cNvSpPr/>
              <p:nvPr/>
            </p:nvSpPr>
            <p:spPr>
              <a:xfrm rot="11156346" flipH="1">
                <a:off x="9254630" y="2274779"/>
                <a:ext cx="147164" cy="190500"/>
              </a:xfrm>
              <a:custGeom>
                <a:avLst/>
                <a:gdLst>
                  <a:gd name="connsiteX0" fmla="*/ 0 w 117475"/>
                  <a:gd name="connsiteY0" fmla="*/ 0 h 190500"/>
                  <a:gd name="connsiteX1" fmla="*/ 47625 w 117475"/>
                  <a:gd name="connsiteY1" fmla="*/ 34925 h 190500"/>
                  <a:gd name="connsiteX2" fmla="*/ 44450 w 117475"/>
                  <a:gd name="connsiteY2" fmla="*/ 95250 h 190500"/>
                  <a:gd name="connsiteX3" fmla="*/ 104775 w 117475"/>
                  <a:gd name="connsiteY3" fmla="*/ 136525 h 190500"/>
                  <a:gd name="connsiteX4" fmla="*/ 117475 w 117475"/>
                  <a:gd name="connsiteY4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475" h="190500">
                    <a:moveTo>
                      <a:pt x="0" y="0"/>
                    </a:moveTo>
                    <a:cubicBezTo>
                      <a:pt x="20108" y="9525"/>
                      <a:pt x="40217" y="19050"/>
                      <a:pt x="47625" y="34925"/>
                    </a:cubicBezTo>
                    <a:cubicBezTo>
                      <a:pt x="55033" y="50800"/>
                      <a:pt x="34925" y="78317"/>
                      <a:pt x="44450" y="95250"/>
                    </a:cubicBezTo>
                    <a:cubicBezTo>
                      <a:pt x="53975" y="112183"/>
                      <a:pt x="92604" y="120650"/>
                      <a:pt x="104775" y="136525"/>
                    </a:cubicBezTo>
                    <a:cubicBezTo>
                      <a:pt x="116946" y="152400"/>
                      <a:pt x="117210" y="171450"/>
                      <a:pt x="117475" y="190500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  <a:tailEnd type="triangle" w="sm" len="sm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0E73BEF-224B-974B-8E3C-08CAC4981ABA}"/>
                </a:ext>
              </a:extLst>
            </p:cNvPr>
            <p:cNvSpPr txBox="1"/>
            <p:nvPr/>
          </p:nvSpPr>
          <p:spPr>
            <a:xfrm>
              <a:off x="614920" y="1441232"/>
              <a:ext cx="39807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Gent et al (2010) Explanation: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385D46D-0465-1E48-87F7-69BEC567D1A0}"/>
              </a:ext>
            </a:extLst>
          </p:cNvPr>
          <p:cNvGrpSpPr/>
          <p:nvPr/>
        </p:nvGrpSpPr>
        <p:grpSpPr>
          <a:xfrm>
            <a:off x="47483" y="1258582"/>
            <a:ext cx="4445000" cy="5613400"/>
            <a:chOff x="35024" y="1244600"/>
            <a:chExt cx="4445000" cy="5613400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15F86725-48DB-6B4C-8298-8A37648C8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24" y="1244600"/>
              <a:ext cx="4445000" cy="5613400"/>
            </a:xfrm>
            <a:prstGeom prst="rect">
              <a:avLst/>
            </a:prstGeom>
          </p:spPr>
        </p:pic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8B50EB52-A198-134E-A1BF-1AFF27525141}"/>
                </a:ext>
              </a:extLst>
            </p:cNvPr>
            <p:cNvSpPr/>
            <p:nvPr/>
          </p:nvSpPr>
          <p:spPr>
            <a:xfrm>
              <a:off x="864296" y="2221316"/>
              <a:ext cx="388307" cy="34509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F81970A3-0A1D-7548-9287-7CD44D18E77D}"/>
                </a:ext>
              </a:extLst>
            </p:cNvPr>
            <p:cNvSpPr/>
            <p:nvPr/>
          </p:nvSpPr>
          <p:spPr>
            <a:xfrm>
              <a:off x="1253927" y="2661934"/>
              <a:ext cx="388307" cy="34509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8E35845-2FA4-C241-80A5-F050BFB08EE4}"/>
                </a:ext>
              </a:extLst>
            </p:cNvPr>
            <p:cNvSpPr/>
            <p:nvPr/>
          </p:nvSpPr>
          <p:spPr>
            <a:xfrm flipH="1">
              <a:off x="2257524" y="2670285"/>
              <a:ext cx="388307" cy="40500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7E069C8-E93A-8E44-8528-0EF1DA959AAB}"/>
                </a:ext>
              </a:extLst>
            </p:cNvPr>
            <p:cNvSpPr/>
            <p:nvPr/>
          </p:nvSpPr>
          <p:spPr>
            <a:xfrm>
              <a:off x="858383" y="4749647"/>
              <a:ext cx="388307" cy="34509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246F3C86-5CCC-8848-86DE-E2259101A387}"/>
                </a:ext>
              </a:extLst>
            </p:cNvPr>
            <p:cNvSpPr/>
            <p:nvPr/>
          </p:nvSpPr>
          <p:spPr>
            <a:xfrm>
              <a:off x="1248014" y="5190265"/>
              <a:ext cx="388307" cy="34509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2CE9A442-CE89-E34C-8981-9BAD6AAFBFAF}"/>
                </a:ext>
              </a:extLst>
            </p:cNvPr>
            <p:cNvSpPr/>
            <p:nvPr/>
          </p:nvSpPr>
          <p:spPr>
            <a:xfrm flipH="1">
              <a:off x="2251611" y="5198616"/>
              <a:ext cx="388307" cy="40500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08EE4E95-5238-6046-B58A-8273A5F877D7}"/>
              </a:ext>
            </a:extLst>
          </p:cNvPr>
          <p:cNvSpPr txBox="1"/>
          <p:nvPr/>
        </p:nvSpPr>
        <p:spPr>
          <a:xfrm>
            <a:off x="4592013" y="1192299"/>
            <a:ext cx="228324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Lack of stratus and warm SST are a canonical GCM problem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Higher atm res helps in all papers I know of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Gent et al (2010) explains why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2D5BECBC-3AE9-044D-BEF3-8CE5693489B6}"/>
              </a:ext>
            </a:extLst>
          </p:cNvPr>
          <p:cNvCxnSpPr>
            <a:cxnSpLocks/>
          </p:cNvCxnSpPr>
          <p:nvPr/>
        </p:nvCxnSpPr>
        <p:spPr>
          <a:xfrm flipH="1">
            <a:off x="2639918" y="2230476"/>
            <a:ext cx="2019764" cy="5239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64A325DD-0BD3-A44D-A5B3-047421D766D4}"/>
              </a:ext>
            </a:extLst>
          </p:cNvPr>
          <p:cNvCxnSpPr>
            <a:cxnSpLocks/>
          </p:cNvCxnSpPr>
          <p:nvPr/>
        </p:nvCxnSpPr>
        <p:spPr>
          <a:xfrm flipH="1">
            <a:off x="2683358" y="3760618"/>
            <a:ext cx="2110372" cy="13481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5AA0BAC-FFFC-4F4F-BDDF-6C318E66C63E}"/>
              </a:ext>
            </a:extLst>
          </p:cNvPr>
          <p:cNvCxnSpPr>
            <a:cxnSpLocks/>
          </p:cNvCxnSpPr>
          <p:nvPr/>
        </p:nvCxnSpPr>
        <p:spPr>
          <a:xfrm flipV="1">
            <a:off x="6446131" y="4248953"/>
            <a:ext cx="419325" cy="5737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7A0CDADB-AF97-2045-BF58-CA516911D0F1}"/>
              </a:ext>
            </a:extLst>
          </p:cNvPr>
          <p:cNvSpPr txBox="1"/>
          <p:nvPr/>
        </p:nvSpPr>
        <p:spPr>
          <a:xfrm>
            <a:off x="4586290" y="5712284"/>
            <a:ext cx="242201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Fig: SST bias in CCSM3.5 at a) 2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atm res and b). 0.5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atm res relative to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Levitus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From Gent et al (2010) </a:t>
            </a:r>
          </a:p>
        </p:txBody>
      </p:sp>
      <p:sp>
        <p:nvSpPr>
          <p:cNvPr id="3072" name="Left Brace 3071">
            <a:extLst>
              <a:ext uri="{FF2B5EF4-FFF2-40B4-BE49-F238E27FC236}">
                <a16:creationId xmlns:a16="http://schemas.microsoft.com/office/drawing/2014/main" id="{5D2E9985-F7BF-624B-AB73-F12DB31FB571}"/>
              </a:ext>
            </a:extLst>
          </p:cNvPr>
          <p:cNvSpPr/>
          <p:nvPr/>
        </p:nvSpPr>
        <p:spPr>
          <a:xfrm>
            <a:off x="4492483" y="5665701"/>
            <a:ext cx="167199" cy="1206281"/>
          </a:xfrm>
          <a:prstGeom prst="leftBrace">
            <a:avLst>
              <a:gd name="adj1" fmla="val 8619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74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E1686-4453-0944-8FD1-D902D083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2870" y="3999"/>
            <a:ext cx="10972800" cy="1097280"/>
          </a:xfrm>
        </p:spPr>
        <p:txBody>
          <a:bodyPr/>
          <a:lstStyle/>
          <a:p>
            <a:r>
              <a:rPr lang="en-US" dirty="0"/>
              <a:t>Improved Stratocumulus in E3SMv1 HR?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FF071-010C-AA4B-BD80-3E593E87E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6094" y="1532424"/>
            <a:ext cx="3770335" cy="290736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SST and stratus </a:t>
            </a:r>
            <a:r>
              <a:rPr lang="en-US" i="1" dirty="0"/>
              <a:t>don’t</a:t>
            </a:r>
            <a:r>
              <a:rPr lang="en-US" dirty="0"/>
              <a:t> improve in E3SMv1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Upwelling does occur, but changes are too coastally confined to help much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AC3D6A-60D3-4045-B312-402161A06554}"/>
              </a:ext>
            </a:extLst>
          </p:cNvPr>
          <p:cNvGrpSpPr/>
          <p:nvPr/>
        </p:nvGrpSpPr>
        <p:grpSpPr>
          <a:xfrm>
            <a:off x="0" y="1724291"/>
            <a:ext cx="5553205" cy="4556342"/>
            <a:chOff x="0" y="1749343"/>
            <a:chExt cx="5553205" cy="45563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38970A-F51D-5D48-AFF2-ECD037437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7198" b="32883"/>
            <a:stretch/>
          </p:blipFill>
          <p:spPr>
            <a:xfrm>
              <a:off x="0" y="3973964"/>
              <a:ext cx="5553205" cy="23317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BDE175-E0E3-174E-9B68-BF0C68DEF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0081"/>
            <a:stretch/>
          </p:blipFill>
          <p:spPr>
            <a:xfrm>
              <a:off x="0" y="1749343"/>
              <a:ext cx="5553205" cy="23317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804930-CFE6-1A49-87E1-690E3F762000}"/>
                </a:ext>
              </a:extLst>
            </p:cNvPr>
            <p:cNvSpPr txBox="1"/>
            <p:nvPr/>
          </p:nvSpPr>
          <p:spPr>
            <a:xfrm>
              <a:off x="388306" y="1781837"/>
              <a:ext cx="12346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LRtunedHR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E8DD67-3365-8E44-B947-BFA5450B584E}"/>
                </a:ext>
              </a:extLst>
            </p:cNvPr>
            <p:cNvSpPr txBox="1"/>
            <p:nvPr/>
          </p:nvSpPr>
          <p:spPr>
            <a:xfrm>
              <a:off x="382615" y="4081063"/>
              <a:ext cx="4539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HR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BC671A1-0866-C241-B944-78E034C622C6}"/>
                </a:ext>
              </a:extLst>
            </p:cNvPr>
            <p:cNvSpPr/>
            <p:nvPr/>
          </p:nvSpPr>
          <p:spPr>
            <a:xfrm>
              <a:off x="903511" y="2337865"/>
              <a:ext cx="388307" cy="345095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92F23A6-4101-2E40-BF0F-FAB61C4A680B}"/>
                </a:ext>
              </a:extLst>
            </p:cNvPr>
            <p:cNvSpPr/>
            <p:nvPr/>
          </p:nvSpPr>
          <p:spPr>
            <a:xfrm>
              <a:off x="1291818" y="2842429"/>
              <a:ext cx="388307" cy="345095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4BF65AF-BAF3-E945-925D-67BB6C1FF215}"/>
                </a:ext>
              </a:extLst>
            </p:cNvPr>
            <p:cNvSpPr/>
            <p:nvPr/>
          </p:nvSpPr>
          <p:spPr>
            <a:xfrm flipH="1">
              <a:off x="2388295" y="2850780"/>
              <a:ext cx="388307" cy="405008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7FE4EB-126B-8744-BF99-80BF586C26BF}"/>
                </a:ext>
              </a:extLst>
            </p:cNvPr>
            <p:cNvSpPr/>
            <p:nvPr/>
          </p:nvSpPr>
          <p:spPr>
            <a:xfrm>
              <a:off x="836585" y="4579165"/>
              <a:ext cx="388307" cy="345095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7A5A3F6-7E22-CC45-9F22-2293E4C87840}"/>
                </a:ext>
              </a:extLst>
            </p:cNvPr>
            <p:cNvSpPr/>
            <p:nvPr/>
          </p:nvSpPr>
          <p:spPr>
            <a:xfrm>
              <a:off x="1428785" y="5139824"/>
              <a:ext cx="388307" cy="405008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EEDEE22-3239-674F-A8B7-F1947C75F967}"/>
                </a:ext>
              </a:extLst>
            </p:cNvPr>
            <p:cNvSpPr/>
            <p:nvPr/>
          </p:nvSpPr>
          <p:spPr>
            <a:xfrm flipH="1">
              <a:off x="2388294" y="4999198"/>
              <a:ext cx="388307" cy="405008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6C5AF2E-E532-4747-BCFF-C81DA4B40D67}"/>
              </a:ext>
            </a:extLst>
          </p:cNvPr>
          <p:cNvSpPr txBox="1"/>
          <p:nvPr/>
        </p:nvSpPr>
        <p:spPr>
          <a:xfrm>
            <a:off x="0" y="6185517"/>
            <a:ext cx="54237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Fig: Annual-mean SST bias (relative to Hadley/OI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in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LRtunedHR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(top) and HR (bottom)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31CBC3-139C-5741-9601-6BD4A7182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605" y="3736591"/>
            <a:ext cx="2849220" cy="2907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598AD0-BC30-344D-A876-540F57BCC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8605" y="824881"/>
            <a:ext cx="2853395" cy="29116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701D55-1DBC-E640-BFCE-439743062450}"/>
              </a:ext>
            </a:extLst>
          </p:cNvPr>
          <p:cNvSpPr txBox="1"/>
          <p:nvPr/>
        </p:nvSpPr>
        <p:spPr>
          <a:xfrm>
            <a:off x="10067990" y="922842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LRtunedHR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CAA00E-7B51-FE4E-933C-571AD8C68583}"/>
              </a:ext>
            </a:extLst>
          </p:cNvPr>
          <p:cNvSpPr txBox="1"/>
          <p:nvPr/>
        </p:nvSpPr>
        <p:spPr>
          <a:xfrm>
            <a:off x="11028186" y="3902123"/>
            <a:ext cx="61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2FD120-FFC2-8649-B64B-8CFE631827D8}"/>
              </a:ext>
            </a:extLst>
          </p:cNvPr>
          <p:cNvSpPr txBox="1"/>
          <p:nvPr/>
        </p:nvSpPr>
        <p:spPr>
          <a:xfrm>
            <a:off x="6576165" y="5924811"/>
            <a:ext cx="277914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Fig: Wind-stress induced vertical velocity in LR and HR runs from E3SMv1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F0AC9E-02C0-5046-9E63-B0C5484FB848}"/>
              </a:ext>
            </a:extLst>
          </p:cNvPr>
          <p:cNvSpPr txBox="1"/>
          <p:nvPr/>
        </p:nvSpPr>
        <p:spPr>
          <a:xfrm>
            <a:off x="5906501" y="4514607"/>
            <a:ext cx="302952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question: why does/doesn’t HR help stratus?</a:t>
            </a:r>
          </a:p>
        </p:txBody>
      </p:sp>
    </p:spTree>
    <p:extLst>
      <p:ext uri="{BB962C8B-B14F-4D97-AF65-F5344CB8AC3E}">
        <p14:creationId xmlns:p14="http://schemas.microsoft.com/office/powerpoint/2010/main" val="3276116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2D3BB-E328-F144-8213-35BFD9C3B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97280"/>
          </a:xfrm>
        </p:spPr>
        <p:txBody>
          <a:bodyPr/>
          <a:lstStyle/>
          <a:p>
            <a:r>
              <a:rPr lang="en-US" dirty="0"/>
              <a:t>Why High Res? Ocean Eddies/Bathymetry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3A52F-53AB-AD49-871F-ADFCD9DF8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505" y="1500846"/>
            <a:ext cx="4951956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HR improves sea ice distribution, deep water formation, and overturning circulation by: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Resolving narrow passages (e.g. northwest of Greenland)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Better resolving runoff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Capturing eddying ocean circulations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Capturing atmospheric flow around topography (e.g. S tip of Greenland and katabatic flows off Antarctica)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7DFD31-8163-8047-AF8E-AF6021F5E8EC}"/>
              </a:ext>
            </a:extLst>
          </p:cNvPr>
          <p:cNvSpPr txBox="1"/>
          <p:nvPr/>
        </p:nvSpPr>
        <p:spPr>
          <a:xfrm>
            <a:off x="5803415" y="5356007"/>
            <a:ext cx="638858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Fig: Mean March sea ice thickness for years 31-50. Colors indicate thickness and opacity indicates ice fraction. Observed 1979-1999 NOAA sea ice extent from Meier et al (2014; equivalent to 15% fraction contour) is traced in orange with thick lines=mean and thin lines =±1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𝜎 temporal variations.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B8D6BA-8E2F-214A-AC7D-BFD2EF901923}"/>
              </a:ext>
            </a:extLst>
          </p:cNvPr>
          <p:cNvGrpSpPr/>
          <p:nvPr/>
        </p:nvGrpSpPr>
        <p:grpSpPr>
          <a:xfrm>
            <a:off x="5803415" y="1249344"/>
            <a:ext cx="6138648" cy="4106663"/>
            <a:chOff x="5803415" y="1424708"/>
            <a:chExt cx="6138648" cy="41066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55AC0A-D59E-684C-B230-2F27D83CB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113" t="14776" r="51875" b="8563"/>
            <a:stretch/>
          </p:blipFill>
          <p:spPr>
            <a:xfrm>
              <a:off x="11440096" y="1424708"/>
              <a:ext cx="501967" cy="41066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F1D24C-9A21-CA4D-A2F5-A27917907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467" r="57639" b="48439"/>
            <a:stretch/>
          </p:blipFill>
          <p:spPr>
            <a:xfrm>
              <a:off x="5803415" y="1424708"/>
              <a:ext cx="5636682" cy="410666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4DCA102-8EDA-DF42-860B-C532A9A7A4E2}"/>
              </a:ext>
            </a:extLst>
          </p:cNvPr>
          <p:cNvSpPr txBox="1"/>
          <p:nvPr/>
        </p:nvSpPr>
        <p:spPr>
          <a:xfrm rot="16546536">
            <a:off x="7019456" y="4091591"/>
            <a:ext cx="961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Greenland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D25C86-1500-114E-940E-AF773DA6ADF1}"/>
              </a:ext>
            </a:extLst>
          </p:cNvPr>
          <p:cNvSpPr txBox="1"/>
          <p:nvPr/>
        </p:nvSpPr>
        <p:spPr>
          <a:xfrm>
            <a:off x="6108526" y="3726513"/>
            <a:ext cx="800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DC5230-5459-CE49-B765-3AEE8E3697CA}"/>
              </a:ext>
            </a:extLst>
          </p:cNvPr>
          <p:cNvSpPr txBox="1"/>
          <p:nvPr/>
        </p:nvSpPr>
        <p:spPr>
          <a:xfrm rot="1395076">
            <a:off x="7286300" y="2591148"/>
            <a:ext cx="6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Russia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5BEA5E-2FBB-EC4F-8950-73C6BED19EB8}"/>
              </a:ext>
            </a:extLst>
          </p:cNvPr>
          <p:cNvSpPr txBox="1"/>
          <p:nvPr/>
        </p:nvSpPr>
        <p:spPr>
          <a:xfrm rot="16546536">
            <a:off x="9672296" y="4095845"/>
            <a:ext cx="961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Greenland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FEA7D8-4785-7C4F-86EF-09EE79B442A5}"/>
              </a:ext>
            </a:extLst>
          </p:cNvPr>
          <p:cNvSpPr txBox="1"/>
          <p:nvPr/>
        </p:nvSpPr>
        <p:spPr>
          <a:xfrm>
            <a:off x="8761366" y="3730767"/>
            <a:ext cx="800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8EF458-4E8C-E048-B4C3-0B963732864E}"/>
              </a:ext>
            </a:extLst>
          </p:cNvPr>
          <p:cNvSpPr txBox="1"/>
          <p:nvPr/>
        </p:nvSpPr>
        <p:spPr>
          <a:xfrm rot="1395076">
            <a:off x="9939140" y="2595402"/>
            <a:ext cx="6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Russia</a:t>
            </a:r>
          </a:p>
        </p:txBody>
      </p:sp>
    </p:spTree>
    <p:extLst>
      <p:ext uri="{BB962C8B-B14F-4D97-AF65-F5344CB8AC3E}">
        <p14:creationId xmlns:p14="http://schemas.microsoft.com/office/powerpoint/2010/main" val="2577951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A61EA-A688-F046-83EB-DEA7C50F4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535"/>
            <a:ext cx="10972800" cy="1097280"/>
          </a:xfrm>
        </p:spPr>
        <p:txBody>
          <a:bodyPr/>
          <a:lstStyle/>
          <a:p>
            <a:r>
              <a:rPr lang="en-US" dirty="0"/>
              <a:t>Expected Improvement: Tropical Cyclones (TCs)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529B88-E16A-444E-947C-796E26096935}"/>
              </a:ext>
            </a:extLst>
          </p:cNvPr>
          <p:cNvSpPr txBox="1"/>
          <p:nvPr/>
        </p:nvSpPr>
        <p:spPr>
          <a:xfrm>
            <a:off x="4459266" y="5263967"/>
            <a:ext cx="7402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Fig: Tropical cyclone tracks (colored by intensity) from all 50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yrs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HR and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LRtunedHR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simulation.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come from years 1966-2015 of the International Best Track Archive for Climate Stewardship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699D025-C2D1-0640-B976-962C70886313}"/>
              </a:ext>
            </a:extLst>
          </p:cNvPr>
          <p:cNvSpPr txBox="1">
            <a:spLocks/>
          </p:cNvSpPr>
          <p:nvPr/>
        </p:nvSpPr>
        <p:spPr>
          <a:xfrm>
            <a:off x="4889328" y="1371600"/>
            <a:ext cx="6759879" cy="32755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romanLcPeriod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Eyewalls of tropical cyclones are O(25 km) in diameter, so resolution at least this fine is needed to capture them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E3SMv1 HR does a decent job of capturing TC climatology; LR is insufficient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55E877-50F9-9048-AE13-5B7EF1CFB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12" t="4000" r="19483" b="6849"/>
          <a:stretch/>
        </p:blipFill>
        <p:spPr>
          <a:xfrm>
            <a:off x="43845" y="1114815"/>
            <a:ext cx="3845151" cy="50724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927F87-173D-7F44-90E1-46A35D59BBC1}"/>
              </a:ext>
            </a:extLst>
          </p:cNvPr>
          <p:cNvSpPr txBox="1"/>
          <p:nvPr/>
        </p:nvSpPr>
        <p:spPr>
          <a:xfrm>
            <a:off x="404215" y="2519854"/>
            <a:ext cx="54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457E1B-6D59-9B45-BCF0-35870D6CAECA}"/>
              </a:ext>
            </a:extLst>
          </p:cNvPr>
          <p:cNvSpPr txBox="1"/>
          <p:nvPr/>
        </p:nvSpPr>
        <p:spPr>
          <a:xfrm>
            <a:off x="404215" y="4053002"/>
            <a:ext cx="625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LRv1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C35B77-25D9-AE46-A94C-B1C3F63E1B21}"/>
              </a:ext>
            </a:extLst>
          </p:cNvPr>
          <p:cNvSpPr txBox="1"/>
          <p:nvPr/>
        </p:nvSpPr>
        <p:spPr>
          <a:xfrm>
            <a:off x="404215" y="565326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34B234-F2B9-FD45-A61F-43CAC42BAC18}"/>
              </a:ext>
            </a:extLst>
          </p:cNvPr>
          <p:cNvSpPr txBox="1"/>
          <p:nvPr/>
        </p:nvSpPr>
        <p:spPr>
          <a:xfrm>
            <a:off x="5065404" y="4297667"/>
            <a:ext cx="619060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Karthik </a:t>
            </a:r>
            <a:r>
              <a:rPr lang="en-US" dirty="0" err="1">
                <a:solidFill>
                  <a:srgbClr val="FF0000"/>
                </a:solidFill>
              </a:rPr>
              <a:t>Balaguru</a:t>
            </a:r>
            <a:r>
              <a:rPr lang="en-US" dirty="0">
                <a:solidFill>
                  <a:srgbClr val="FF0000"/>
                </a:solidFill>
              </a:rPr>
              <a:t> has a paper draft going into more detail on this</a:t>
            </a:r>
          </a:p>
        </p:txBody>
      </p:sp>
    </p:spTree>
    <p:extLst>
      <p:ext uri="{BB962C8B-B14F-4D97-AF65-F5344CB8AC3E}">
        <p14:creationId xmlns:p14="http://schemas.microsoft.com/office/powerpoint/2010/main" val="4194909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589A-A9F1-2549-9C3D-0FC3041F5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97280"/>
          </a:xfrm>
        </p:spPr>
        <p:txBody>
          <a:bodyPr/>
          <a:lstStyle/>
          <a:p>
            <a:r>
              <a:rPr lang="en-US" dirty="0"/>
              <a:t>Impact on Model Predictions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2EFAD5-CBC7-2D43-BA79-BFDD0F7B09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10972800" cy="1847589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To get a crude sense of how resolution affects model predictions, we</a:t>
                </a:r>
              </a:p>
              <a:p>
                <a:pPr lvl="1">
                  <a:buFont typeface="System Font Regular"/>
                  <a:buChar char="-"/>
                </a:pPr>
                <a:r>
                  <a:rPr lang="en-US" dirty="0"/>
                  <a:t>Performed 5 </a:t>
                </a:r>
                <a:r>
                  <a:rPr lang="en-US" dirty="0" err="1"/>
                  <a:t>yr</a:t>
                </a:r>
                <a:r>
                  <a:rPr lang="en-US" dirty="0"/>
                  <a:t> runs “</a:t>
                </a:r>
                <a:r>
                  <a:rPr lang="en-US" dirty="0" err="1"/>
                  <a:t>Cess</a:t>
                </a:r>
                <a:r>
                  <a:rPr lang="en-US" dirty="0"/>
                  <a:t>” simulations with annual cycle of prescribed 2010 SST and SST+4K, then computed net feedback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TOA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Rad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)/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Global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Ave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Surf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>
                  <a:buFont typeface="System Font Regular"/>
                  <a:buChar char="-"/>
                </a:pPr>
                <a:r>
                  <a:rPr lang="en-US" dirty="0"/>
                  <a:t>Performed 15 month runs with U and V nudged to observations and aerosol at either present or pre-industrial levels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2EFAD5-CBC7-2D43-BA79-BFDD0F7B09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10972800" cy="1847589"/>
              </a:xfrm>
              <a:blipFill>
                <a:blip r:embed="rId2"/>
                <a:stretch>
                  <a:fillRect l="-1620" t="-5517" b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6BE5277-00A5-8540-969B-D86666FB6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60" y="3514682"/>
            <a:ext cx="4524574" cy="19717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7CA0BE-8B0E-F042-9435-9A7ED67FCAB3}"/>
              </a:ext>
            </a:extLst>
          </p:cNvPr>
          <p:cNvSpPr txBox="1"/>
          <p:nvPr/>
        </p:nvSpPr>
        <p:spPr>
          <a:xfrm>
            <a:off x="125260" y="5486400"/>
            <a:ext cx="11956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Table: Net feedback, total effective aerosol radiative forcing (ERF), ERF from aerosol-cloud interaction (</a:t>
            </a:r>
            <a:r>
              <a:rPr lang="en-US" i="1" dirty="0" err="1"/>
              <a:t>ERF</a:t>
            </a:r>
            <a:r>
              <a:rPr lang="en-US" i="1" baseline="-25000" dirty="0" err="1"/>
              <a:t>aci</a:t>
            </a:r>
            <a:r>
              <a:rPr lang="en-US" i="1" dirty="0"/>
              <a:t>), ERF from aerosol-radiation interaction (</a:t>
            </a:r>
            <a:r>
              <a:rPr lang="en-US" i="1" dirty="0" err="1"/>
              <a:t>ERF</a:t>
            </a:r>
            <a:r>
              <a:rPr lang="en-US" i="1" baseline="-25000" dirty="0" err="1"/>
              <a:t>ari</a:t>
            </a:r>
            <a:r>
              <a:rPr lang="en-US" i="1" dirty="0"/>
              <a:t>), and ERF due to surface albedo change from prescribed-SST runs as described above.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A02395-FEF8-5440-8515-C9C0924790B2}"/>
              </a:ext>
            </a:extLst>
          </p:cNvPr>
          <p:cNvSpPr txBox="1">
            <a:spLocks/>
          </p:cNvSpPr>
          <p:nvPr/>
        </p:nvSpPr>
        <p:spPr>
          <a:xfrm>
            <a:off x="5038006" y="3638811"/>
            <a:ext cx="6924350" cy="8580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romanLcPeriod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Surprisingly, the impact of tuning (</a:t>
            </a:r>
            <a:r>
              <a:rPr lang="en-US" dirty="0" err="1"/>
              <a:t>LRtunedHR</a:t>
            </a:r>
            <a:r>
              <a:rPr lang="en-US" dirty="0"/>
              <a:t> vs LRv1) is much bigger than resolution change!</a:t>
            </a:r>
          </a:p>
        </p:txBody>
      </p:sp>
    </p:spTree>
    <p:extLst>
      <p:ext uri="{BB962C8B-B14F-4D97-AF65-F5344CB8AC3E}">
        <p14:creationId xmlns:p14="http://schemas.microsoft.com/office/powerpoint/2010/main" val="2356554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207"/>
            <a:ext cx="10972800" cy="1097280"/>
          </a:xfrm>
        </p:spPr>
        <p:txBody>
          <a:bodyPr/>
          <a:lstStyle/>
          <a:p>
            <a:pPr algn="ctr"/>
            <a:r>
              <a:rPr lang="en-US" dirty="0"/>
              <a:t>Impact on Model Predictions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065" y="1645920"/>
            <a:ext cx="4755787" cy="2951132"/>
          </a:xfrm>
        </p:spPr>
        <p:txBody>
          <a:bodyPr>
            <a:normAutofit/>
          </a:bodyPr>
          <a:lstStyle/>
          <a:p>
            <a:r>
              <a:rPr lang="en-US" dirty="0"/>
              <a:t>High resolution is needed to capture topographic effects on rainfall (top row)</a:t>
            </a:r>
          </a:p>
          <a:p>
            <a:endParaRPr lang="is-IS" dirty="0"/>
          </a:p>
          <a:p>
            <a:r>
              <a:rPr lang="is-IS" dirty="0"/>
              <a:t>and topography has an important effect on rainfall changes (bottom row)!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172958" y="1243175"/>
            <a:ext cx="6508305" cy="4387065"/>
            <a:chOff x="2462702" y="1674688"/>
            <a:chExt cx="6508305" cy="4387065"/>
          </a:xfrm>
        </p:grpSpPr>
        <p:sp>
          <p:nvSpPr>
            <p:cNvPr id="12" name="Rectangle 11"/>
            <p:cNvSpPr/>
            <p:nvPr/>
          </p:nvSpPr>
          <p:spPr>
            <a:xfrm>
              <a:off x="2462702" y="1674688"/>
              <a:ext cx="6424897" cy="43870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4187" y="2286001"/>
              <a:ext cx="6283412" cy="149053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4187" y="3776537"/>
              <a:ext cx="6283412" cy="152190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742206" y="1781038"/>
              <a:ext cx="1077539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∆x=1/4</a:t>
              </a:r>
              <a:r>
                <a:rPr kumimoji="0" lang="en-US" sz="21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42606" y="1781038"/>
              <a:ext cx="825867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∆x=1</a:t>
              </a:r>
              <a:r>
                <a:rPr kumimoji="0" lang="en-US" sz="21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68179" y="5265789"/>
              <a:ext cx="6302828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Fig: Precipitation over US from ACME v1 beta0 F1850 simulations at ∆x=1/4</a:t>
              </a:r>
              <a:r>
                <a:rPr kumimoji="0" lang="en-US" sz="1350" b="0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  <a:r>
                <a:rPr kumimoji="0" lang="en-US" sz="13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and 1</a:t>
              </a:r>
              <a:r>
                <a:rPr kumimoji="0" lang="en-US" sz="1350" b="0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  <a:r>
                <a:rPr kumimoji="0" lang="en-US" sz="13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(top row). The bottom row shows the impact of increasing SST uniformly by +4K. Simulations are 5 </a:t>
              </a:r>
              <a:r>
                <a:rPr kumimoji="0" lang="en-US" sz="13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yrs</a:t>
              </a:r>
              <a:r>
                <a:rPr kumimoji="0" lang="en-US" sz="13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long and SST is prescribed from pre-industrial conditions.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32762" y="2198697"/>
              <a:ext cx="287268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Annual-Ave </a:t>
              </a: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Precip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(mm day</a:t>
              </a:r>
              <a:r>
                <a:rPr kumimoji="0" lang="en-US" sz="105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-1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 at ¼</a:t>
              </a:r>
              <a:r>
                <a:rPr kumimoji="0" lang="en-US" sz="105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12556" y="2193303"/>
              <a:ext cx="2974244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Annual-Ave </a:t>
              </a: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Precip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(mm day</a:t>
              </a:r>
              <a:r>
                <a:rPr kumimoji="0" lang="en-US" sz="105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-1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 at 1</a:t>
              </a:r>
              <a:r>
                <a:rPr kumimoji="0" lang="en-US" sz="105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677275" y="2284422"/>
              <a:ext cx="95251" cy="87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BDBEDE5-7F6E-AE4E-BA4A-1C2985FD6137}"/>
              </a:ext>
            </a:extLst>
          </p:cNvPr>
          <p:cNvSpPr txBox="1"/>
          <p:nvPr/>
        </p:nvSpPr>
        <p:spPr>
          <a:xfrm>
            <a:off x="816541" y="5134358"/>
            <a:ext cx="350493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To do: Redo this analysis with published simulation</a:t>
            </a:r>
          </a:p>
        </p:txBody>
      </p:sp>
    </p:spTree>
    <p:extLst>
      <p:ext uri="{BB962C8B-B14F-4D97-AF65-F5344CB8AC3E}">
        <p14:creationId xmlns:p14="http://schemas.microsoft.com/office/powerpoint/2010/main" val="4159940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59054-C11A-3E4B-867F-08DDB7163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07D07-0758-D84D-883D-3BF5B94C8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Increased resolution had surprisingly little effect on many large-scale measures (particularly in the atmosphere)</a:t>
            </a:r>
          </a:p>
          <a:p>
            <a:pPr lvl="1"/>
            <a:r>
              <a:rPr lang="en-US" dirty="0"/>
              <a:t>though regional impacts of resolution are definitely apparent</a:t>
            </a:r>
          </a:p>
          <a:p>
            <a:pPr lvl="1"/>
            <a:endParaRPr lang="en-US" dirty="0"/>
          </a:p>
          <a:p>
            <a:r>
              <a:rPr lang="en-US" dirty="0"/>
              <a:t>Positive impact of resolution is more clear in ocean and sea ice components</a:t>
            </a:r>
          </a:p>
          <a:p>
            <a:endParaRPr lang="en-US" dirty="0"/>
          </a:p>
          <a:p>
            <a:r>
              <a:rPr lang="en-US" dirty="0"/>
              <a:t>High-res had much better RMSE than standard tunings or other CMIP5 models… due to short </a:t>
            </a:r>
            <a:r>
              <a:rPr lang="en-US" dirty="0" err="1"/>
              <a:t>spinup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8342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A54B-9162-A14C-9689-35673836D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97280"/>
          </a:xfrm>
        </p:spPr>
        <p:txBody>
          <a:bodyPr/>
          <a:lstStyle/>
          <a:p>
            <a:r>
              <a:rPr lang="en-US" dirty="0"/>
              <a:t>Experimental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C4138-D3C9-0942-BC4C-B4870B16D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942" y="2020620"/>
            <a:ext cx="5340265" cy="34041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This study focuses on 50 </a:t>
            </a:r>
            <a:r>
              <a:rPr lang="en-US" sz="2000" dirty="0" err="1"/>
              <a:t>yrs</a:t>
            </a:r>
            <a:r>
              <a:rPr lang="en-US" sz="2000" dirty="0"/>
              <a:t> of coupled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1950 ctrl following </a:t>
            </a:r>
            <a:r>
              <a:rPr lang="en-US" sz="2000" dirty="0" err="1">
                <a:solidFill>
                  <a:srgbClr val="0070C0"/>
                </a:solidFill>
              </a:rPr>
              <a:t>HighResMIP</a:t>
            </a:r>
            <a:r>
              <a:rPr lang="en-US" sz="2000" dirty="0">
                <a:solidFill>
                  <a:srgbClr val="0070C0"/>
                </a:solidFill>
              </a:rPr>
              <a:t> protocol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This is a </a:t>
            </a:r>
            <a:r>
              <a:rPr lang="en-US" sz="1800" i="1" dirty="0"/>
              <a:t>1950</a:t>
            </a:r>
            <a:r>
              <a:rPr lang="en-US" sz="1800" dirty="0"/>
              <a:t> ctrl because simulating 1850-1950 is boring + too expensive</a:t>
            </a:r>
          </a:p>
          <a:p>
            <a:pPr marL="1587" indent="-285750">
              <a:buFont typeface="Arial" panose="020B0604020202020204" pitchFamily="34" charset="0"/>
              <a:buChar char="•"/>
            </a:pPr>
            <a:r>
              <a:rPr lang="en-US" sz="1800" dirty="0"/>
              <a:t>Exception: we use prognostic aerosol</a:t>
            </a:r>
          </a:p>
          <a:p>
            <a:pPr>
              <a:buFont typeface="System Font Regular"/>
              <a:buChar char="-"/>
            </a:pPr>
            <a:endParaRPr lang="en-US" sz="2200" dirty="0"/>
          </a:p>
          <a:p>
            <a:pPr marL="0" indent="0">
              <a:buNone/>
            </a:pPr>
            <a:r>
              <a:rPr lang="en-US" sz="2000" dirty="0"/>
              <a:t>Follow-on experiments: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Continuing 1950-control another 100 </a:t>
            </a:r>
            <a:r>
              <a:rPr lang="en-US" sz="1800" dirty="0" err="1"/>
              <a:t>yrs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Planning 1950-2050 transient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46FDA-D437-2248-8203-813949D40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049" y="2153152"/>
            <a:ext cx="6464300" cy="3035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91818BA-7466-E64E-A748-FEA32520D7A2}"/>
              </a:ext>
            </a:extLst>
          </p:cNvPr>
          <p:cNvSpPr txBox="1">
            <a:spLocks/>
          </p:cNvSpPr>
          <p:nvPr/>
        </p:nvSpPr>
        <p:spPr>
          <a:xfrm>
            <a:off x="212942" y="1160062"/>
            <a:ext cx="11766116" cy="455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romanLcPeriod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4F81BD">
                  <a:lumMod val="75000"/>
                </a:srgbClr>
              </a:buClr>
              <a:buNone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 Resolution: 25 km atm &amp; land, 1/8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 </a:t>
            </a:r>
            <a:r>
              <a:rPr lang="en-US" sz="2000" dirty="0">
                <a:solidFill>
                  <a:prstClr val="black"/>
                </a:solidFill>
              </a:rPr>
              <a:t>river runoff,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&amp;  ice △x=16 km at equator and 8 km at poles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142959-FD6C-1240-9B06-B33D1BC877A3}"/>
              </a:ext>
            </a:extLst>
          </p:cNvPr>
          <p:cNvCxnSpPr>
            <a:cxnSpLocks/>
          </p:cNvCxnSpPr>
          <p:nvPr/>
        </p:nvCxnSpPr>
        <p:spPr>
          <a:xfrm>
            <a:off x="4150760" y="2476071"/>
            <a:ext cx="1402447" cy="82194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8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3D65-6642-7D4B-811B-DFC2ED1C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EEF5-27E2-194B-9E1F-57D989102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08944"/>
            <a:ext cx="8146093" cy="355177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High-res (HR) and low-res (LR) E3SMv1 were tuned separately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Requires a separate “</a:t>
            </a:r>
            <a:r>
              <a:rPr lang="en-US" dirty="0" err="1"/>
              <a:t>LRtunedHR</a:t>
            </a:r>
            <a:r>
              <a:rPr lang="en-US" dirty="0"/>
              <a:t>” run to identify resolution effect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HR was tuned mostly from 24-48 </a:t>
            </a:r>
            <a:r>
              <a:rPr lang="en-US" dirty="0" err="1"/>
              <a:t>hr</a:t>
            </a:r>
            <a:r>
              <a:rPr lang="en-US" dirty="0"/>
              <a:t> forecast runs (see Fig)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A5D5C5-DDE0-BC46-A528-0C532CC0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719" y="1436914"/>
            <a:ext cx="2866768" cy="232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2B2A68-BDE4-5341-8187-9489A3D348B4}"/>
              </a:ext>
            </a:extLst>
          </p:cNvPr>
          <p:cNvSpPr txBox="1"/>
          <p:nvPr/>
        </p:nvSpPr>
        <p:spPr>
          <a:xfrm>
            <a:off x="8913341" y="3857752"/>
            <a:ext cx="32786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lvl="1"/>
            <a:r>
              <a:rPr lang="en-US" sz="1600" i="1" dirty="0"/>
              <a:t>Fig: Key global-average metrics for June-Aug simulations. Diamonds indicate observed values, gray lines are forecast runs, and black lines are free-running simulations. Red lines indicate forecasts (dashed) and free-running (solid) simulations for one particular tuning. Courtesy </a:t>
            </a:r>
            <a:r>
              <a:rPr lang="en-US" sz="1600" i="1" dirty="0" err="1"/>
              <a:t>Wuyin</a:t>
            </a:r>
            <a:r>
              <a:rPr lang="en-US" sz="1600" i="1" dirty="0"/>
              <a:t> Lin.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4A281F-72E2-A54C-9A94-A749247AE90B}"/>
              </a:ext>
            </a:extLst>
          </p:cNvPr>
          <p:cNvSpPr txBox="1"/>
          <p:nvPr/>
        </p:nvSpPr>
        <p:spPr>
          <a:xfrm>
            <a:off x="1701340" y="4694713"/>
            <a:ext cx="5962612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question: How do we tune a model we can’t afford to run?</a:t>
            </a:r>
          </a:p>
        </p:txBody>
      </p:sp>
    </p:spTree>
    <p:extLst>
      <p:ext uri="{BB962C8B-B14F-4D97-AF65-F5344CB8AC3E}">
        <p14:creationId xmlns:p14="http://schemas.microsoft.com/office/powerpoint/2010/main" val="2564753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9B9A4-DA59-B747-A6D9-EE344E91E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Initial ocean temperature (T) and salinity (S) from Polar Hydrographic Climatology (Steele et al, 2001)</a:t>
            </a:r>
          </a:p>
          <a:p>
            <a:r>
              <a:rPr lang="en-US" dirty="0"/>
              <a:t>Ran ocean standalone for 3 months with T and salinity restored to initial climatology and imposing annually-averaged wind stress</a:t>
            </a:r>
          </a:p>
          <a:p>
            <a:r>
              <a:rPr lang="en-US" dirty="0"/>
              <a:t>Used this to run ocean and ice for 3 </a:t>
            </a:r>
            <a:r>
              <a:rPr lang="en-US" dirty="0" err="1"/>
              <a:t>yrs</a:t>
            </a:r>
            <a:r>
              <a:rPr lang="en-US" dirty="0"/>
              <a:t> forced by COREv2 atmospheric reanalysis, with ice initially 1 m thick poleward of 70</a:t>
            </a:r>
            <a:r>
              <a:rPr lang="en-US" baseline="30000" dirty="0"/>
              <a:t>O</a:t>
            </a:r>
            <a:endParaRPr lang="en-US" dirty="0"/>
          </a:p>
          <a:p>
            <a:r>
              <a:rPr lang="en-US" dirty="0"/>
              <a:t>Used this to run fully coupled for 5 </a:t>
            </a:r>
            <a:r>
              <a:rPr lang="en-US" dirty="0" err="1"/>
              <a:t>yrs</a:t>
            </a:r>
            <a:r>
              <a:rPr lang="en-US" dirty="0"/>
              <a:t>, fixed runaway sea ice loss by reverting CNT aerosol activation, then used this 5 </a:t>
            </a:r>
            <a:r>
              <a:rPr lang="en-US" dirty="0" err="1"/>
              <a:t>yr</a:t>
            </a:r>
            <a:r>
              <a:rPr lang="en-US" dirty="0"/>
              <a:t> run as the initial condition for the 50 </a:t>
            </a:r>
            <a:r>
              <a:rPr lang="en-US" dirty="0" err="1"/>
              <a:t>yr</a:t>
            </a:r>
            <a:r>
              <a:rPr lang="en-US" dirty="0"/>
              <a:t> run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A70AB6-985A-6A43-B904-6AFFD59E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5796"/>
            <a:ext cx="10972800" cy="1097280"/>
          </a:xfrm>
        </p:spPr>
        <p:txBody>
          <a:bodyPr/>
          <a:lstStyle/>
          <a:p>
            <a:r>
              <a:rPr lang="en-US" dirty="0"/>
              <a:t>Initialization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25C7D6-F0C8-EE47-AD26-69198206ED86}"/>
              </a:ext>
            </a:extLst>
          </p:cNvPr>
          <p:cNvSpPr txBox="1"/>
          <p:nvPr/>
        </p:nvSpPr>
        <p:spPr>
          <a:xfrm>
            <a:off x="3114694" y="5041954"/>
            <a:ext cx="5962612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question: what is impact of short spin up on model bias in high-res simulations? </a:t>
            </a:r>
          </a:p>
        </p:txBody>
      </p:sp>
    </p:spTree>
    <p:extLst>
      <p:ext uri="{BB962C8B-B14F-4D97-AF65-F5344CB8AC3E}">
        <p14:creationId xmlns:p14="http://schemas.microsoft.com/office/powerpoint/2010/main" val="1773246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8BD9C-F9B6-AE4B-826A-AA51C79FD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616"/>
            <a:ext cx="10972800" cy="1097280"/>
          </a:xfrm>
        </p:spPr>
        <p:txBody>
          <a:bodyPr/>
          <a:lstStyle/>
          <a:p>
            <a:r>
              <a:rPr lang="en-US" dirty="0"/>
              <a:t>Expected Improvement: Orographic Precipitation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D6C7C-1315-A243-848F-56C9CD01C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986" y="1645920"/>
            <a:ext cx="4129414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More realistic topography leads to better orographic </a:t>
            </a:r>
            <a:r>
              <a:rPr lang="en-US" dirty="0" err="1"/>
              <a:t>precip</a:t>
            </a:r>
            <a:r>
              <a:rPr lang="en-US" dirty="0"/>
              <a:t>, better snowpack, and better mountain streamflow (duh)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E11C3C-70F7-674F-852D-EB2A3322D1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128" b="28037"/>
          <a:stretch/>
        </p:blipFill>
        <p:spPr>
          <a:xfrm>
            <a:off x="96036" y="1227550"/>
            <a:ext cx="6858000" cy="3006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2B7699-8ADE-5447-B99E-4FA62E7DCB73}"/>
              </a:ext>
            </a:extLst>
          </p:cNvPr>
          <p:cNvSpPr txBox="1"/>
          <p:nvPr/>
        </p:nvSpPr>
        <p:spPr>
          <a:xfrm>
            <a:off x="96036" y="4323451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Fig: Climatological pattern of precipitation (in mm/day) over the W coast of North America from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(left),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LRtunedHR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run (middle), and HR run (right).</a:t>
            </a:r>
          </a:p>
        </p:txBody>
      </p:sp>
    </p:spTree>
    <p:extLst>
      <p:ext uri="{BB962C8B-B14F-4D97-AF65-F5344CB8AC3E}">
        <p14:creationId xmlns:p14="http://schemas.microsoft.com/office/powerpoint/2010/main" val="3652196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2AD66-9E04-AE4A-98CC-3324B8994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91" y="5564"/>
            <a:ext cx="11178185" cy="1097280"/>
          </a:xfrm>
        </p:spPr>
        <p:txBody>
          <a:bodyPr/>
          <a:lstStyle/>
          <a:p>
            <a:r>
              <a:rPr lang="en-US" dirty="0"/>
              <a:t>… But What About Upscale Effects?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B69F3-44FD-564E-8DDA-5D95C84D5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75" y="1658446"/>
            <a:ext cx="10809962" cy="22839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finer resolution is all we want, downscaling is sufficient…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but terrain improvements should have upscale effects, right?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Strikingly, HR has almost no impact when upscaled to 2.5</a:t>
            </a:r>
            <a:r>
              <a:rPr lang="en-US" baseline="30000" dirty="0"/>
              <a:t> </a:t>
            </a:r>
            <a:r>
              <a:rPr lang="en-US" dirty="0"/>
              <a:t>degrees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C74209-40A0-C74E-AF00-BB197A562546}"/>
              </a:ext>
            </a:extLst>
          </p:cNvPr>
          <p:cNvGrpSpPr/>
          <p:nvPr/>
        </p:nvGrpSpPr>
        <p:grpSpPr>
          <a:xfrm>
            <a:off x="-187890" y="3666994"/>
            <a:ext cx="12592832" cy="3191006"/>
            <a:chOff x="-229644" y="4119665"/>
            <a:chExt cx="12592832" cy="319100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B91342F-1C34-C349-B760-CF01BF120323}"/>
                </a:ext>
              </a:extLst>
            </p:cNvPr>
            <p:cNvSpPr/>
            <p:nvPr/>
          </p:nvSpPr>
          <p:spPr>
            <a:xfrm>
              <a:off x="0" y="4133589"/>
              <a:ext cx="12150246" cy="31770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A4C6E0-659E-CA4A-8E21-784ADD3CA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6489"/>
            <a:stretch/>
          </p:blipFill>
          <p:spPr>
            <a:xfrm>
              <a:off x="5873231" y="4133589"/>
              <a:ext cx="6489957" cy="291558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1F82C4-4559-324A-9493-701A702EB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883" b="34018"/>
            <a:stretch/>
          </p:blipFill>
          <p:spPr>
            <a:xfrm>
              <a:off x="-229644" y="4262882"/>
              <a:ext cx="6489957" cy="253173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E53CA6-BF24-094B-9666-EB754428E290}"/>
                </a:ext>
              </a:extLst>
            </p:cNvPr>
            <p:cNvSpPr/>
            <p:nvPr/>
          </p:nvSpPr>
          <p:spPr>
            <a:xfrm>
              <a:off x="2079321" y="4199501"/>
              <a:ext cx="1327758" cy="209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E43144-D4D0-1D4E-A7BE-39B1E3C36D7F}"/>
                </a:ext>
              </a:extLst>
            </p:cNvPr>
            <p:cNvSpPr/>
            <p:nvPr/>
          </p:nvSpPr>
          <p:spPr>
            <a:xfrm>
              <a:off x="7898397" y="4186974"/>
              <a:ext cx="1896955" cy="209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38EB92-AD55-754A-948F-D4169A1F0DF6}"/>
                </a:ext>
              </a:extLst>
            </p:cNvPr>
            <p:cNvSpPr txBox="1"/>
            <p:nvPr/>
          </p:nvSpPr>
          <p:spPr>
            <a:xfrm>
              <a:off x="1546390" y="4126304"/>
              <a:ext cx="2551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HR – GPCP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obs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(mm/day)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67F1B7-8577-7A4D-BA56-4C6564AA649B}"/>
                </a:ext>
              </a:extLst>
            </p:cNvPr>
            <p:cNvSpPr txBox="1"/>
            <p:nvPr/>
          </p:nvSpPr>
          <p:spPr>
            <a:xfrm>
              <a:off x="7251547" y="4119665"/>
              <a:ext cx="3332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LRtunedHR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– GPCP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obs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(mm/day)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604E39B-5106-1745-A54B-250AE8A55FEA}"/>
              </a:ext>
            </a:extLst>
          </p:cNvPr>
          <p:cNvSpPr txBox="1"/>
          <p:nvPr/>
        </p:nvSpPr>
        <p:spPr>
          <a:xfrm>
            <a:off x="1588144" y="6431279"/>
            <a:ext cx="892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Fig: Annual-mean surface precipitation bias (relative to GPCP observations)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regridded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2.5</a:t>
            </a:r>
            <a:r>
              <a:rPr kumimoji="0" lang="en-US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7222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0F25E4-7317-D54D-A7FA-2D9E8AD176FF}"/>
              </a:ext>
            </a:extLst>
          </p:cNvPr>
          <p:cNvSpPr/>
          <p:nvPr/>
        </p:nvSpPr>
        <p:spPr>
          <a:xfrm>
            <a:off x="4317357" y="6008435"/>
            <a:ext cx="7874643" cy="829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6EC9B-72DD-A648-AC99-F80651E5E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945" y="19928"/>
            <a:ext cx="10972800" cy="1097280"/>
          </a:xfrm>
        </p:spPr>
        <p:txBody>
          <a:bodyPr/>
          <a:lstStyle/>
          <a:p>
            <a:r>
              <a:rPr lang="en-US" dirty="0"/>
              <a:t>More General Investigation of Upscale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1D66D-BDEC-5C4C-BC57-3F037344C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345" y="1525077"/>
            <a:ext cx="6012493" cy="211188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HR bias is generally better than LR and CMIP5</a:t>
            </a:r>
          </a:p>
          <a:p>
            <a:pPr marL="746125" lvl="1" indent="-285750">
              <a:buFont typeface="System Font Regular"/>
              <a:buChar char="-"/>
            </a:pPr>
            <a:r>
              <a:rPr lang="en-US" dirty="0"/>
              <a:t>Due to some combo of higher resolution, tuning, and short spin up…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456D2-9212-5D4B-B973-76CDA118B3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645"/>
          <a:stretch/>
        </p:blipFill>
        <p:spPr>
          <a:xfrm>
            <a:off x="0" y="1164515"/>
            <a:ext cx="5812077" cy="5673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581E2B-CD78-1F44-ACDA-831CE677AB1E}"/>
              </a:ext>
            </a:extLst>
          </p:cNvPr>
          <p:cNvSpPr txBox="1"/>
          <p:nvPr/>
        </p:nvSpPr>
        <p:spPr>
          <a:xfrm>
            <a:off x="6379925" y="3622370"/>
            <a:ext cx="4973056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Research question: what is impact of short spin up on model bias in high-res simulations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41A69-C92F-134E-802A-84836FEC4E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75" t="10244" b="78173"/>
          <a:stretch/>
        </p:blipFill>
        <p:spPr>
          <a:xfrm>
            <a:off x="5756228" y="5305917"/>
            <a:ext cx="1602296" cy="774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B00B9D-3C84-2E41-A205-B3862E618D85}"/>
              </a:ext>
            </a:extLst>
          </p:cNvPr>
          <p:cNvSpPr txBox="1"/>
          <p:nvPr/>
        </p:nvSpPr>
        <p:spPr>
          <a:xfrm>
            <a:off x="5812077" y="6008435"/>
            <a:ext cx="5411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Fig: Uncentered spatial RMSE for </a:t>
            </a:r>
            <a:r>
              <a:rPr lang="en-US" i="1" dirty="0">
                <a:solidFill>
                  <a:srgbClr val="40C0BF"/>
                </a:solidFill>
              </a:rPr>
              <a:t>HR</a:t>
            </a:r>
            <a:r>
              <a:rPr lang="en-US" i="1" dirty="0"/>
              <a:t> and </a:t>
            </a:r>
            <a:r>
              <a:rPr lang="en-US" i="1" dirty="0" err="1">
                <a:solidFill>
                  <a:schemeClr val="accent3">
                    <a:lumMod val="75000"/>
                  </a:schemeClr>
                </a:solidFill>
              </a:rPr>
              <a:t>LRtunedHR</a:t>
            </a:r>
            <a:r>
              <a:rPr lang="en-US" i="1" dirty="0"/>
              <a:t> 1950 ctrl, </a:t>
            </a:r>
            <a:r>
              <a:rPr lang="en-US" i="1" dirty="0">
                <a:solidFill>
                  <a:srgbClr val="0070C0"/>
                </a:solidFill>
              </a:rPr>
              <a:t>LRv1 CMIP6 historical</a:t>
            </a:r>
            <a:r>
              <a:rPr lang="en-US" i="1" dirty="0"/>
              <a:t>, and 45 CMIP5 historical runs as box (=25-75%) and whiskers (=envelope of data). </a:t>
            </a:r>
          </a:p>
        </p:txBody>
      </p:sp>
    </p:spTree>
    <p:extLst>
      <p:ext uri="{BB962C8B-B14F-4D97-AF65-F5344CB8AC3E}">
        <p14:creationId xmlns:p14="http://schemas.microsoft.com/office/powerpoint/2010/main" val="3381877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BB295-8191-084A-9BE3-86F11AFE2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014575" cy="1097280"/>
          </a:xfrm>
        </p:spPr>
        <p:txBody>
          <a:bodyPr/>
          <a:lstStyle/>
          <a:p>
            <a:r>
              <a:rPr lang="en-US" dirty="0"/>
              <a:t>Drift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D2AC-3DB7-FE46-9B11-5ECD838DC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190928"/>
            <a:ext cx="6091825" cy="4114800"/>
          </a:xfrm>
        </p:spPr>
        <p:txBody>
          <a:bodyPr/>
          <a:lstStyle/>
          <a:p>
            <a:r>
              <a:rPr lang="en-US" dirty="0"/>
              <a:t>HR is ~0.5 W/m2 out of balance (losing heat) after 50 </a:t>
            </a:r>
            <a:r>
              <a:rPr lang="en-US" dirty="0" err="1"/>
              <a:t>yrs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shows little sign of equilibrating, though surface T is decreasing slightly</a:t>
            </a:r>
          </a:p>
          <a:p>
            <a:pPr lvl="1"/>
            <a:endParaRPr lang="en-US" dirty="0"/>
          </a:p>
          <a:p>
            <a:r>
              <a:rPr lang="en-US" dirty="0"/>
              <a:t> Sea ice is ~steady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E138E-3B8C-6048-B0EE-75A1F214A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7" r="7643" b="5570"/>
          <a:stretch/>
        </p:blipFill>
        <p:spPr>
          <a:xfrm>
            <a:off x="7014575" y="-1"/>
            <a:ext cx="5177425" cy="6860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D0D9D3-3DB4-D44D-8591-7567E0041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46948"/>
            <a:ext cx="4344777" cy="23110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23A02-770A-9741-8CEA-BF6A9E759FB7}"/>
              </a:ext>
            </a:extLst>
          </p:cNvPr>
          <p:cNvSpPr txBox="1"/>
          <p:nvPr/>
        </p:nvSpPr>
        <p:spPr>
          <a:xfrm>
            <a:off x="4465528" y="4502145"/>
            <a:ext cx="2392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Left Fig: Global-</a:t>
            </a:r>
            <a:r>
              <a:rPr lang="en-US" i="1" dirty="0" err="1"/>
              <a:t>ave</a:t>
            </a:r>
            <a:r>
              <a:rPr lang="en-US" i="1" dirty="0"/>
              <a:t> ocean T change versus depth (relative to </a:t>
            </a:r>
            <a:r>
              <a:rPr lang="en-US" i="1" dirty="0" err="1"/>
              <a:t>yr</a:t>
            </a:r>
            <a:r>
              <a:rPr lang="en-US" i="1" dirty="0"/>
              <a:t> 1 values)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56C13F-3024-9A48-ACB0-009FF17C2E59}"/>
              </a:ext>
            </a:extLst>
          </p:cNvPr>
          <p:cNvSpPr txBox="1"/>
          <p:nvPr/>
        </p:nvSpPr>
        <p:spPr>
          <a:xfrm>
            <a:off x="4465528" y="6164988"/>
            <a:ext cx="2684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Right Fig: Global </a:t>
            </a:r>
            <a:r>
              <a:rPr lang="en-US" i="1" dirty="0" err="1"/>
              <a:t>ave</a:t>
            </a:r>
            <a:r>
              <a:rPr lang="en-US" i="1" dirty="0"/>
              <a:t> energy and ice timeseries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AE70EC-0536-9246-AF40-3344E383D076}"/>
              </a:ext>
            </a:extLst>
          </p:cNvPr>
          <p:cNvSpPr txBox="1"/>
          <p:nvPr/>
        </p:nvSpPr>
        <p:spPr>
          <a:xfrm>
            <a:off x="1290183" y="3613604"/>
            <a:ext cx="434477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Research Question: How do we equilibrate a coupled model we can’t afford to run?</a:t>
            </a:r>
          </a:p>
        </p:txBody>
      </p:sp>
    </p:spTree>
    <p:extLst>
      <p:ext uri="{BB962C8B-B14F-4D97-AF65-F5344CB8AC3E}">
        <p14:creationId xmlns:p14="http://schemas.microsoft.com/office/powerpoint/2010/main" val="3883322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C9122-BF3A-A44B-8E8B-C49C5235C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274320"/>
            <a:ext cx="11386159" cy="1097280"/>
          </a:xfrm>
        </p:spPr>
        <p:txBody>
          <a:bodyPr/>
          <a:lstStyle/>
          <a:p>
            <a:r>
              <a:rPr lang="en-US" dirty="0"/>
              <a:t>Atlantic Meridional Overturning Circulation (AMOC)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28EAF-CC3E-E140-9AF6-BDC07DE18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292262"/>
            <a:ext cx="6091825" cy="34684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Mean strength and variability of AMOC is much stronger in HR. Could be due to: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improved stratification (due to e.g. reduction in Labrador Sea ice and stratification biases)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increased oceanic poleward heat transport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Improved representation of dense water flowing over N Atlantic bathymetry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987FC-72E5-4647-A858-C98628420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993" y="1645920"/>
            <a:ext cx="4779288" cy="3162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6EA06A-93DB-6E46-A43F-051262EB4B15}"/>
              </a:ext>
            </a:extLst>
          </p:cNvPr>
          <p:cNvSpPr txBox="1"/>
          <p:nvPr/>
        </p:nvSpPr>
        <p:spPr>
          <a:xfrm>
            <a:off x="7214993" y="4924010"/>
            <a:ext cx="4914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Fig: Max AMOC strength at 26.5</a:t>
            </a:r>
            <a:r>
              <a:rPr lang="en-US" i="1" baseline="30000" dirty="0"/>
              <a:t>O</a:t>
            </a:r>
            <a:r>
              <a:rPr lang="en-US" i="1" dirty="0"/>
              <a:t> N. The gray shaded region represents the bounds of observed variability from the RAPID station.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B91CA6-A146-5C45-AD30-BE9D791FBC7A}"/>
              </a:ext>
            </a:extLst>
          </p:cNvPr>
          <p:cNvSpPr txBox="1"/>
          <p:nvPr/>
        </p:nvSpPr>
        <p:spPr>
          <a:xfrm>
            <a:off x="1203767" y="5114388"/>
            <a:ext cx="466459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Research Question: What is physical reason for resolution sensitivity of AMOC?</a:t>
            </a:r>
          </a:p>
        </p:txBody>
      </p:sp>
    </p:spTree>
    <p:extLst>
      <p:ext uri="{BB962C8B-B14F-4D97-AF65-F5344CB8AC3E}">
        <p14:creationId xmlns:p14="http://schemas.microsoft.com/office/powerpoint/2010/main" val="3578511768"/>
      </p:ext>
    </p:extLst>
  </p:cSld>
  <p:clrMapOvr>
    <a:masterClrMapping/>
  </p:clrMapOvr>
</p:sld>
</file>

<file path=ppt/theme/theme1.xml><?xml version="1.0" encoding="utf-8"?>
<a:theme xmlns:a="http://schemas.openxmlformats.org/drawingml/2006/main" name="E3SM Standard with Foo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7ACE5826-9844-8D4E-9FA4-EFA2B4F403ED}" vid="{1643A5CE-A8CE-3744-BC1D-0B1AA65ADE8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1512</Words>
  <Application>Microsoft Macintosh PowerPoint</Application>
  <PresentationFormat>Widescreen</PresentationFormat>
  <Paragraphs>131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System Font Regular</vt:lpstr>
      <vt:lpstr>Arial</vt:lpstr>
      <vt:lpstr>Calibri</vt:lpstr>
      <vt:lpstr>Cambria Math</vt:lpstr>
      <vt:lpstr>E3SM Standard with Footer</vt:lpstr>
      <vt:lpstr>PowerPoint Presentation</vt:lpstr>
      <vt:lpstr>Experimental Design</vt:lpstr>
      <vt:lpstr>Tuning</vt:lpstr>
      <vt:lpstr>Initialization</vt:lpstr>
      <vt:lpstr>Expected Improvement: Orographic Precipitation</vt:lpstr>
      <vt:lpstr>… But What About Upscale Effects?</vt:lpstr>
      <vt:lpstr>More General Investigation of Upscale Effects</vt:lpstr>
      <vt:lpstr>Drift</vt:lpstr>
      <vt:lpstr>Atlantic Meridional Overturning Circulation (AMOC)</vt:lpstr>
      <vt:lpstr>El Nino/Southern Oscillation (ENSO)</vt:lpstr>
      <vt:lpstr>Expected Improvement: Stratocumulus</vt:lpstr>
      <vt:lpstr>Improved Stratocumulus in E3SMv1 HR?</vt:lpstr>
      <vt:lpstr>Why High Res? Ocean Eddies/Bathymetry</vt:lpstr>
      <vt:lpstr>Expected Improvement: Tropical Cyclones (TCs)</vt:lpstr>
      <vt:lpstr>Impact on Model Predictions</vt:lpstr>
      <vt:lpstr>Impact on Model Predictions (2)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Caldwell, Peter M.</dc:creator>
  <cp:lastModifiedBy>Caldwell, Peter M.</cp:lastModifiedBy>
  <cp:revision>3</cp:revision>
  <dcterms:created xsi:type="dcterms:W3CDTF">2019-11-12T00:41:49Z</dcterms:created>
  <dcterms:modified xsi:type="dcterms:W3CDTF">2019-11-19T14:27:04Z</dcterms:modified>
</cp:coreProperties>
</file>