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24"/>
  </p:notesMasterIdLst>
  <p:sldIdLst>
    <p:sldId id="258" r:id="rId3"/>
    <p:sldId id="265" r:id="rId4"/>
    <p:sldId id="271" r:id="rId5"/>
    <p:sldId id="279" r:id="rId6"/>
    <p:sldId id="286" r:id="rId7"/>
    <p:sldId id="270" r:id="rId8"/>
    <p:sldId id="281" r:id="rId9"/>
    <p:sldId id="260" r:id="rId10"/>
    <p:sldId id="266" r:id="rId11"/>
    <p:sldId id="285" r:id="rId12"/>
    <p:sldId id="263" r:id="rId13"/>
    <p:sldId id="259" r:id="rId14"/>
    <p:sldId id="273" r:id="rId15"/>
    <p:sldId id="276" r:id="rId16"/>
    <p:sldId id="268" r:id="rId17"/>
    <p:sldId id="283" r:id="rId18"/>
    <p:sldId id="256" r:id="rId19"/>
    <p:sldId id="269" r:id="rId20"/>
    <p:sldId id="280" r:id="rId21"/>
    <p:sldId id="284" r:id="rId22"/>
    <p:sldId id="257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/>
    <p:restoredTop sz="94574"/>
  </p:normalViewPr>
  <p:slideViewPr>
    <p:cSldViewPr snapToGrid="0" snapToObjects="1">
      <p:cViewPr varScale="1">
        <p:scale>
          <a:sx n="140" d="100"/>
          <a:sy n="140" d="100"/>
        </p:scale>
        <p:origin x="288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61255-AB8F-8E49-A2F0-D636CA22A36C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BD7DA-FD50-AC4C-BC76-CC967A0AD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9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02E51-430E-0141-97A7-0A96E9FF13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4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bold are packages the E3SM team is involved in developing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75A14-D705-4922-8CE4-E325B75A0F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1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7355"/>
            <a:ext cx="7772400" cy="61704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57550"/>
            <a:ext cx="7772400" cy="1314450"/>
          </a:xfrm>
        </p:spPr>
        <p:txBody>
          <a:bodyPr/>
          <a:lstStyle>
            <a:lvl1pPr marL="0" indent="0" algn="l">
              <a:buNone/>
              <a:defRPr sz="1500">
                <a:solidFill>
                  <a:srgbClr val="89898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59D3-F6B5-4C4D-82B2-7F6AD6C6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E5241-1053-F341-B1FE-EC2247ACC6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189D4E-A898-C14C-A486-1256D544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11/19/19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E97741-3355-4647-ADE7-5F49D58E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C321-AD92-3F4B-B759-FEAD5ED7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92D4F-7025-664A-93EA-E58421883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FE143-38B7-6245-BDC0-9271CCD69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CFE4A65-438E-CA4E-83CA-049D5968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11/19/19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905EFF-C1A1-0E47-8537-0E43799E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8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70B0-6463-314C-AD9C-B49D813CE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3D001-9566-514D-B37B-3DAAD3FCC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8DEFF-3AD6-414D-937C-E6A0F5874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8CC1C-312B-ED4A-8B60-48FCBA90F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66BBE5-AEC0-634C-9137-FF44580DC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B0A63C2-4D5E-CB4E-9E19-BCF23C40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11/19/19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763422-3F22-F642-BCEB-2A2F98C9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42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0F86-2F15-8241-9C1A-915CE897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EBA2794-6E86-864A-B28E-33F9D883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11/19/19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346274-ECAC-EB41-B528-D249E87B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9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2CD441-6C05-C242-855A-9F8E3349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11/19/19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13475-DE9D-814E-987A-FD103CD5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5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2178-D592-AC41-9731-F26B69C4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7028721" cy="93179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0C900-D42C-E340-8363-CDCE68567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622465-8D92-4645-87AA-C6605ECB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11/19/19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E9F95F-3B3F-354E-A15A-74A5BC6A9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9079922-D088-D84B-B0E8-89B73E222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89138" y="1543050"/>
            <a:ext cx="3887788" cy="27622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34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54B2-1FAA-DF42-9740-9FD2E7E1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77" y="3717471"/>
            <a:ext cx="7324354" cy="415519"/>
          </a:xfrm>
          <a:prstGeom prst="rect">
            <a:avLst/>
          </a:prstGeom>
        </p:spPr>
        <p:txBody>
          <a:bodyPr anchor="b"/>
          <a:lstStyle>
            <a:lvl1pPr>
              <a:defRPr sz="1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93CD1-3402-0A40-AED9-EDF932E44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62" y="1489075"/>
            <a:ext cx="7334069" cy="213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A0C63-D8A6-3046-A8BD-B32F469A6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4226628"/>
            <a:ext cx="7322766" cy="27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F451CD2-21FB-A941-9ADD-66ECF736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11/19/19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9D4259-3321-3143-92D7-0928104B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3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3886200" cy="308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34440"/>
            <a:ext cx="3886200" cy="308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3886200" cy="34290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8790"/>
            <a:ext cx="3886200" cy="25717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34440"/>
            <a:ext cx="3886200" cy="34290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748790"/>
            <a:ext cx="3886200" cy="25717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0"/>
            <a:ext cx="3200400" cy="1371600"/>
          </a:xfrm>
        </p:spPr>
        <p:txBody>
          <a:bodyPr anchor="t" anchorCtr="0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17220"/>
            <a:ext cx="4800600" cy="37033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25980"/>
            <a:ext cx="3200400" cy="219456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44577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14350"/>
            <a:ext cx="822960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09060"/>
            <a:ext cx="8229600" cy="5143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A2FF-7AAC-DC45-B64D-ACC783F3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107" y="385010"/>
            <a:ext cx="6858000" cy="67952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74625-449E-6B48-BD08-72CABD761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107" y="1553769"/>
            <a:ext cx="6858000" cy="1241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24FE5-AECB-4844-9CBF-3B384C2E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11/19/19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6D649-4EBD-4745-9D4E-0A4A1196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308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4767756"/>
            <a:ext cx="1371600" cy="1028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525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11/19/19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4878681"/>
            <a:ext cx="1371600" cy="1028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3BB62-E7BD-394F-AF02-0A171ED3AC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4287" y="0"/>
            <a:ext cx="91154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35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92CF50-3C3E-9844-9921-66A1A4381CD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1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940B-0947-A04B-A687-55D8D6B19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92" y="444645"/>
            <a:ext cx="6858000" cy="679522"/>
          </a:xfrm>
        </p:spPr>
        <p:txBody>
          <a:bodyPr>
            <a:normAutofit fontScale="90000"/>
          </a:bodyPr>
          <a:lstStyle/>
          <a:p>
            <a:r>
              <a:rPr lang="en-US" dirty="0"/>
              <a:t>Infrastructure Group</a:t>
            </a:r>
            <a:br>
              <a:rPr lang="en-US" dirty="0"/>
            </a:br>
            <a:r>
              <a:rPr lang="en-US" sz="2200" dirty="0"/>
              <a:t>Status, Plans,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341C5-9FA2-A445-B2E1-1B1A2BB2F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979" y="2021360"/>
            <a:ext cx="7348247" cy="2124613"/>
          </a:xfrm>
        </p:spPr>
        <p:txBody>
          <a:bodyPr>
            <a:normAutofit/>
          </a:bodyPr>
          <a:lstStyle/>
          <a:p>
            <a:r>
              <a:rPr lang="en-US" dirty="0"/>
              <a:t>Rob Jacob	</a:t>
            </a:r>
          </a:p>
          <a:p>
            <a:r>
              <a:rPr lang="en-US" dirty="0" err="1"/>
              <a:t>Chengzhu</a:t>
            </a:r>
            <a:r>
              <a:rPr lang="en-US" dirty="0"/>
              <a:t> Zhang</a:t>
            </a:r>
          </a:p>
          <a:p>
            <a:endParaRPr lang="en-US" dirty="0"/>
          </a:p>
          <a:p>
            <a:r>
              <a:rPr lang="en-US" dirty="0"/>
              <a:t>E3SM 2019 Fall Meeting</a:t>
            </a:r>
          </a:p>
          <a:p>
            <a:r>
              <a:rPr lang="en-US" dirty="0"/>
              <a:t>November 19, 2019</a:t>
            </a:r>
          </a:p>
        </p:txBody>
      </p:sp>
    </p:spTree>
    <p:extLst>
      <p:ext uri="{BB962C8B-B14F-4D97-AF65-F5344CB8AC3E}">
        <p14:creationId xmlns:p14="http://schemas.microsoft.com/office/powerpoint/2010/main" val="246152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3CFD-EF8E-4148-A249-5C24A0B7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633246"/>
          </a:xfrm>
        </p:spPr>
        <p:txBody>
          <a:bodyPr/>
          <a:lstStyle/>
          <a:p>
            <a:r>
              <a:rPr lang="en-US" dirty="0"/>
              <a:t>CIME Config/Build system changes: </a:t>
            </a:r>
            <a:r>
              <a:rPr lang="en-US" dirty="0" err="1"/>
              <a:t>CMake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E5FE-6D97-A647-A420-2D1C01CC9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1062"/>
            <a:ext cx="8229600" cy="3582657"/>
          </a:xfrm>
        </p:spPr>
        <p:txBody>
          <a:bodyPr/>
          <a:lstStyle/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Overhauled E3SM’s CIME build system to be based on </a:t>
            </a:r>
            <a:r>
              <a:rPr lang="en-US" dirty="0" err="1"/>
              <a:t>Cmake</a:t>
            </a:r>
            <a:endParaRPr lang="en-US" dirty="0"/>
          </a:p>
          <a:p>
            <a:pPr lvl="1"/>
            <a:r>
              <a:rPr lang="en-US" dirty="0"/>
              <a:t>Big improvements in build speed (almost 2x in some cases)</a:t>
            </a:r>
          </a:p>
          <a:p>
            <a:pPr lvl="1"/>
            <a:r>
              <a:rPr lang="en-US" dirty="0"/>
              <a:t>No changes visible for most users.  Now just one build log: e3sm.bldlog.runid</a:t>
            </a:r>
          </a:p>
          <a:p>
            <a:pPr lvl="1"/>
            <a:r>
              <a:rPr lang="en-US" dirty="0"/>
              <a:t>Makes it much easier for developers to build E3SM directly without using CIME commands.</a:t>
            </a:r>
          </a:p>
          <a:p>
            <a:pPr lvl="2"/>
            <a:r>
              <a:rPr lang="en-US" dirty="0"/>
              <a:t>&gt; source $case/.</a:t>
            </a:r>
            <a:r>
              <a:rPr lang="en-US" dirty="0" err="1"/>
              <a:t>env_mach_specific.sh</a:t>
            </a:r>
            <a:endParaRPr lang="en-US" dirty="0"/>
          </a:p>
          <a:p>
            <a:pPr lvl="2"/>
            <a:r>
              <a:rPr lang="en-US" dirty="0"/>
              <a:t>&gt; cd $EXEROOT/</a:t>
            </a:r>
            <a:r>
              <a:rPr lang="en-US" dirty="0" err="1"/>
              <a:t>cmake</a:t>
            </a:r>
            <a:r>
              <a:rPr lang="en-US" dirty="0"/>
              <a:t>-build</a:t>
            </a:r>
          </a:p>
          <a:p>
            <a:pPr lvl="2"/>
            <a:r>
              <a:rPr lang="en-US" dirty="0"/>
              <a:t>&gt; make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“./</a:t>
            </a:r>
            <a:r>
              <a:rPr lang="en-US" dirty="0" err="1"/>
              <a:t>case.build</a:t>
            </a:r>
            <a:r>
              <a:rPr lang="en-US" dirty="0"/>
              <a:t> --use-old” if </a:t>
            </a:r>
            <a:r>
              <a:rPr lang="en-US" dirty="0" err="1"/>
              <a:t>CMake</a:t>
            </a:r>
            <a:r>
              <a:rPr lang="en-US" dirty="0"/>
              <a:t> causes problems.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Tutorial!  Wed 7:30-8pm:    “Working with E3SM's new </a:t>
            </a:r>
            <a:r>
              <a:rPr lang="en-US" dirty="0" err="1"/>
              <a:t>cmake</a:t>
            </a:r>
            <a:r>
              <a:rPr lang="en-US" dirty="0"/>
              <a:t>-based build system”</a:t>
            </a:r>
          </a:p>
        </p:txBody>
      </p:sp>
    </p:spTree>
    <p:extLst>
      <p:ext uri="{BB962C8B-B14F-4D97-AF65-F5344CB8AC3E}">
        <p14:creationId xmlns:p14="http://schemas.microsoft.com/office/powerpoint/2010/main" val="9999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539695"/>
          </a:xfrm>
        </p:spPr>
        <p:txBody>
          <a:bodyPr/>
          <a:lstStyle/>
          <a:p>
            <a:r>
              <a:rPr lang="en-US" dirty="0"/>
              <a:t>V2 development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13" y="846813"/>
            <a:ext cx="8458200" cy="4296687"/>
          </a:xfrm>
        </p:spPr>
        <p:txBody>
          <a:bodyPr/>
          <a:lstStyle/>
          <a:p>
            <a:r>
              <a:rPr lang="en-US" dirty="0"/>
              <a:t>Most of planned v2 PRs have been integrated to master (except RRM)</a:t>
            </a:r>
          </a:p>
          <a:p>
            <a:endParaRPr lang="en-US" dirty="0"/>
          </a:p>
          <a:p>
            <a:r>
              <a:rPr lang="en-US" dirty="0"/>
              <a:t>Coupled tuning/testing in progress (</a:t>
            </a:r>
            <a:r>
              <a:rPr lang="en-US" dirty="0" err="1"/>
              <a:t>Golaz</a:t>
            </a:r>
            <a:r>
              <a:rPr lang="en-US" dirty="0"/>
              <a:t> and WC group).   First v2alpha tag soon.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Jan 15, 2020  </a:t>
            </a:r>
            <a:r>
              <a:rPr lang="en-US" dirty="0"/>
              <a:t>Coupled tuning finished? Start v2 simulations runs</a:t>
            </a:r>
          </a:p>
          <a:p>
            <a:pPr lvl="1"/>
            <a:r>
              <a:rPr lang="en-US" dirty="0"/>
              <a:t>May have additional beta tags after this.</a:t>
            </a:r>
          </a:p>
          <a:p>
            <a:pPr lvl="1"/>
            <a:r>
              <a:rPr lang="en-US" dirty="0"/>
              <a:t>development during this time can't change answers for in-progress v2 simulations.</a:t>
            </a:r>
          </a:p>
          <a:p>
            <a:pPr lvl="2"/>
            <a:r>
              <a:rPr lang="en-US" dirty="0"/>
              <a:t>But can change answers in other cases.</a:t>
            </a:r>
          </a:p>
          <a:p>
            <a:pPr lvl="2"/>
            <a:r>
              <a:rPr lang="en-US" dirty="0"/>
              <a:t>Can accept limited v3, v4 changes subject to above constraint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24 Mar 2021 </a:t>
            </a:r>
            <a:r>
              <a:rPr lang="en-US" dirty="0"/>
              <a:t>v2 data and model release.   All simulation campaigns.</a:t>
            </a:r>
          </a:p>
        </p:txBody>
      </p:sp>
    </p:spTree>
    <p:extLst>
      <p:ext uri="{BB962C8B-B14F-4D97-AF65-F5344CB8AC3E}">
        <p14:creationId xmlns:p14="http://schemas.microsoft.com/office/powerpoint/2010/main" val="27054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23444"/>
            <a:ext cx="8229600" cy="822960"/>
          </a:xfrm>
        </p:spPr>
        <p:txBody>
          <a:bodyPr/>
          <a:lstStyle/>
          <a:p>
            <a:r>
              <a:rPr lang="en-US" sz="2800" dirty="0"/>
              <a:t>e3sm_diags: E3SM Diagnostics Package</a:t>
            </a:r>
            <a:br>
              <a:rPr lang="en-US" sz="2800" dirty="0"/>
            </a:br>
            <a:r>
              <a:rPr lang="en-US" sz="2000" b="0" dirty="0"/>
              <a:t>Comprehensive E3SM atmosphere diagnostics, analysis data and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73" y="1234440"/>
            <a:ext cx="9167854" cy="362536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modern, Python-based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diagnostics package for evaluating earth system models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Flexibly add new </a:t>
            </a:r>
            <a:r>
              <a:rPr lang="en-US" sz="1600" dirty="0" err="1"/>
              <a:t>obs</a:t>
            </a:r>
            <a:r>
              <a:rPr lang="en-US" sz="1600" dirty="0"/>
              <a:t>/variables/diagnostics, modify figures.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Easy installation, configuration and execution, with provenance saved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Uses multi-processing.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Updated analysis data (compared to AMWG)</a:t>
            </a:r>
          </a:p>
          <a:p>
            <a:pPr marL="385762" indent="-342900">
              <a:lnSpc>
                <a:spcPct val="110000"/>
              </a:lnSpc>
            </a:pPr>
            <a:r>
              <a:rPr lang="en-US" sz="1900" dirty="0"/>
              <a:t>Just released v2.0.0</a:t>
            </a:r>
          </a:p>
          <a:p>
            <a:pPr marL="685800" lvl="1" indent="-342900">
              <a:lnSpc>
                <a:spcPct val="110000"/>
              </a:lnSpc>
            </a:pPr>
            <a:r>
              <a:rPr lang="en-US" sz="1400" dirty="0"/>
              <a:t>Code refactored:  cleaned, more flexibility to add </a:t>
            </a:r>
            <a:r>
              <a:rPr lang="en-US" sz="1400" dirty="0" err="1"/>
              <a:t>diags</a:t>
            </a:r>
            <a:endParaRPr lang="en-US" sz="1400" dirty="0"/>
          </a:p>
          <a:p>
            <a:pPr marL="685800" lvl="1" indent="-342900">
              <a:lnSpc>
                <a:spcPct val="110000"/>
              </a:lnSpc>
            </a:pPr>
            <a:r>
              <a:rPr lang="en-US" sz="1400" dirty="0"/>
              <a:t>Python 3 supported</a:t>
            </a:r>
          </a:p>
          <a:p>
            <a:pPr marL="685800" lvl="1" indent="-342900">
              <a:lnSpc>
                <a:spcPct val="110000"/>
              </a:lnSpc>
            </a:pPr>
            <a:r>
              <a:rPr lang="en-US" sz="1400" dirty="0"/>
              <a:t>Pressure-Longitude meridional mean contour plots added. </a:t>
            </a:r>
          </a:p>
          <a:p>
            <a:pPr marL="685800" lvl="1" indent="-342900">
              <a:lnSpc>
                <a:spcPct val="110000"/>
              </a:lnSpc>
            </a:pPr>
            <a:r>
              <a:rPr lang="en-US" sz="1400" dirty="0"/>
              <a:t>Added time-series diagnostics for annual mean trend for</a:t>
            </a:r>
          </a:p>
          <a:p>
            <a:pPr marL="342900" lvl="1" indent="0">
              <a:lnSpc>
                <a:spcPct val="110000"/>
              </a:lnSpc>
              <a:buNone/>
            </a:pPr>
            <a:r>
              <a:rPr lang="en-US" sz="1400" dirty="0"/>
              <a:t> selected variables </a:t>
            </a:r>
          </a:p>
          <a:p>
            <a:pPr marL="685800" lvl="1" indent="-342900">
              <a:lnSpc>
                <a:spcPct val="110000"/>
              </a:lnSpc>
            </a:pPr>
            <a:r>
              <a:rPr lang="en-US" sz="1400" dirty="0"/>
              <a:t>More </a:t>
            </a:r>
            <a:r>
              <a:rPr lang="en-US" sz="1400" dirty="0" err="1"/>
              <a:t>obs</a:t>
            </a:r>
            <a:r>
              <a:rPr lang="en-US" sz="1400" dirty="0"/>
              <a:t> to support water cycle and BGC </a:t>
            </a:r>
            <a:r>
              <a:rPr lang="en-US" sz="1400" dirty="0" err="1"/>
              <a:t>diags</a:t>
            </a:r>
            <a:r>
              <a:rPr lang="en-US" sz="1400" dirty="0"/>
              <a:t>.</a:t>
            </a:r>
          </a:p>
          <a:p>
            <a:pPr marL="342900" lvl="1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1EBEFB-478A-C14E-AD17-9685BA6F847A}"/>
              </a:ext>
            </a:extLst>
          </p:cNvPr>
          <p:cNvGrpSpPr/>
          <p:nvPr/>
        </p:nvGrpSpPr>
        <p:grpSpPr>
          <a:xfrm>
            <a:off x="5778683" y="2288050"/>
            <a:ext cx="3365317" cy="2571750"/>
            <a:chOff x="442350" y="1629568"/>
            <a:chExt cx="8103381" cy="5114408"/>
          </a:xfrm>
        </p:grpSpPr>
        <p:pic>
          <p:nvPicPr>
            <p:cNvPr id="9" name="Content Placeholder 4">
              <a:extLst>
                <a:ext uri="{FF2B5EF4-FFF2-40B4-BE49-F238E27FC236}">
                  <a16:creationId xmlns:a16="http://schemas.microsoft.com/office/drawing/2014/main" id="{51A63F45-D72C-C647-A5C6-C2F6BB4B9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994"/>
            <a:stretch/>
          </p:blipFill>
          <p:spPr>
            <a:xfrm>
              <a:off x="2908925" y="2665212"/>
              <a:ext cx="2985098" cy="1616479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62DE834-FFC0-4141-9B03-4B0D2DE73551}"/>
                </a:ext>
              </a:extLst>
            </p:cNvPr>
            <p:cNvGrpSpPr/>
            <p:nvPr/>
          </p:nvGrpSpPr>
          <p:grpSpPr>
            <a:xfrm>
              <a:off x="457200" y="1629568"/>
              <a:ext cx="8088531" cy="5076259"/>
              <a:chOff x="22682717" y="14819719"/>
              <a:chExt cx="12512354" cy="1029346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F897980-A11E-724B-B221-19FC5DC87A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34464" y="20083980"/>
                <a:ext cx="3886203" cy="5029200"/>
              </a:xfrm>
              <a:prstGeom prst="rect">
                <a:avLst/>
              </a:prstGeom>
            </p:spPr>
          </p:pic>
          <p:pic>
            <p:nvPicPr>
              <p:cNvPr id="15" name="Content Placeholder 8">
                <a:extLst>
                  <a:ext uri="{FF2B5EF4-FFF2-40B4-BE49-F238E27FC236}">
                    <a16:creationId xmlns:a16="http://schemas.microsoft.com/office/drawing/2014/main" id="{69ABEC1A-9D8C-5C41-9DE9-57B6565600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82717" y="14852877"/>
                <a:ext cx="3744095" cy="5029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CC03DB5-7D0C-7E41-A8FB-E892F82576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27512" y="14852875"/>
                <a:ext cx="3744098" cy="5029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1DE6A4A-D849-FA4B-8D22-43BC69FC0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37185" y="20514676"/>
                <a:ext cx="3051683" cy="40991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2ADB916-FE98-5E41-ADD0-B8F67E435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67250" y="20067331"/>
                <a:ext cx="3627821" cy="469482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CA3C7FE-0CD7-3048-8118-31BD07925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43662" y="14870066"/>
                <a:ext cx="2330759" cy="176978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EAE875C-AA9D-9D42-99C0-AE377AFB6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26812" y="14819719"/>
                <a:ext cx="2539482" cy="1870477"/>
              </a:xfrm>
              <a:prstGeom prst="rect">
                <a:avLst/>
              </a:prstGeom>
            </p:spPr>
          </p:pic>
        </p:grp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77E9048F-502C-B045-990C-0B0153269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50" y="4135704"/>
              <a:ext cx="2015373" cy="260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168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MPAS-Analysis (ocean, sea ice)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4638398" cy="3086100"/>
          </a:xfrm>
        </p:spPr>
        <p:txBody>
          <a:bodyPr/>
          <a:lstStyle/>
          <a:p>
            <a:r>
              <a:rPr lang="en-US" dirty="0"/>
              <a:t>9 releases</a:t>
            </a:r>
          </a:p>
          <a:p>
            <a:pPr lvl="1"/>
            <a:r>
              <a:rPr lang="en-US" dirty="0"/>
              <a:t>Most recently v1.2.6 earlier this month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Addition of 21 new analysis tasks and other major enhancements, including:</a:t>
            </a:r>
          </a:p>
          <a:p>
            <a:pPr lvl="1"/>
            <a:r>
              <a:rPr lang="en-US" dirty="0"/>
              <a:t>Eddy Kinetic Energy</a:t>
            </a:r>
          </a:p>
          <a:p>
            <a:pPr lvl="1"/>
            <a:r>
              <a:rPr lang="en-US" dirty="0"/>
              <a:t>Ocean BGC</a:t>
            </a:r>
          </a:p>
          <a:p>
            <a:pPr lvl="1"/>
            <a:r>
              <a:rPr lang="en-US" dirty="0"/>
              <a:t>Ocean transects</a:t>
            </a:r>
          </a:p>
          <a:p>
            <a:pPr lvl="1"/>
            <a:r>
              <a:rPr lang="en-US" dirty="0"/>
              <a:t>Temperature/Salinity diagrams</a:t>
            </a:r>
          </a:p>
          <a:p>
            <a:pPr lvl="1"/>
            <a:r>
              <a:rPr lang="en-US" dirty="0"/>
              <a:t>Regional-mean time series and depth profiles</a:t>
            </a:r>
          </a:p>
          <a:p>
            <a:pPr lvl="1"/>
            <a:r>
              <a:rPr lang="en-US" dirty="0"/>
              <a:t>7 new observational data sets for validation</a:t>
            </a:r>
          </a:p>
          <a:p>
            <a:pPr lvl="1"/>
            <a:r>
              <a:rPr lang="en-US" dirty="0"/>
              <a:t>Python3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8C0415E-97A4-4042-A4C5-534EEBD31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7" b="62010"/>
          <a:stretch/>
        </p:blipFill>
        <p:spPr bwMode="auto">
          <a:xfrm>
            <a:off x="5324001" y="1064276"/>
            <a:ext cx="3362799" cy="14757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A1B1BC9-EE9D-46D8-B166-DD7EC1F77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53"/>
          <a:stretch/>
        </p:blipFill>
        <p:spPr bwMode="auto">
          <a:xfrm>
            <a:off x="5324001" y="2705264"/>
            <a:ext cx="3362799" cy="20516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BBBE09ED-BB8F-458E-8A2B-43BEF34BA2F3}"/>
              </a:ext>
            </a:extLst>
          </p:cNvPr>
          <p:cNvCxnSpPr>
            <a:cxnSpLocks/>
          </p:cNvCxnSpPr>
          <p:nvPr/>
        </p:nvCxnSpPr>
        <p:spPr>
          <a:xfrm flipV="1">
            <a:off x="2853232" y="2284103"/>
            <a:ext cx="2424488" cy="523598"/>
          </a:xfrm>
          <a:prstGeom prst="curvedConnector3">
            <a:avLst>
              <a:gd name="adj1" fmla="val 7253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C174DC4E-5E4D-4864-A585-E113F53B4BD6}"/>
              </a:ext>
            </a:extLst>
          </p:cNvPr>
          <p:cNvCxnSpPr>
            <a:cxnSpLocks/>
          </p:cNvCxnSpPr>
          <p:nvPr/>
        </p:nvCxnSpPr>
        <p:spPr>
          <a:xfrm>
            <a:off x="2853232" y="3319917"/>
            <a:ext cx="2424488" cy="352860"/>
          </a:xfrm>
          <a:prstGeom prst="curvedConnector3">
            <a:avLst>
              <a:gd name="adj1" fmla="val 7253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65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E9D0-FE4B-F040-B86D-1F1349CD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576685"/>
          </a:xfrm>
        </p:spPr>
        <p:txBody>
          <a:bodyPr/>
          <a:lstStyle/>
          <a:p>
            <a:r>
              <a:rPr lang="en-US" dirty="0"/>
              <a:t>NCO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6BC1-3D21-554C-A14E-2A662F080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23354"/>
            <a:ext cx="8328581" cy="3950303"/>
          </a:xfrm>
        </p:spPr>
        <p:txBody>
          <a:bodyPr/>
          <a:lstStyle/>
          <a:p>
            <a:r>
              <a:rPr lang="en-US" dirty="0"/>
              <a:t>Vertical interpolation (</a:t>
            </a:r>
            <a:r>
              <a:rPr lang="en-US" dirty="0" err="1"/>
              <a:t>ncremap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Four modes: Hybrid, pressure &lt;-&gt; hybrid, pressure </a:t>
            </a:r>
          </a:p>
          <a:p>
            <a:pPr lvl="1"/>
            <a:r>
              <a:rPr lang="en-US" dirty="0"/>
              <a:t>Two interpolation methods (log, linear) </a:t>
            </a:r>
          </a:p>
          <a:p>
            <a:pPr lvl="1"/>
            <a:r>
              <a:rPr lang="en-US" dirty="0"/>
              <a:t>Four extrapolation methods (U, T, Z, missing value) </a:t>
            </a:r>
          </a:p>
          <a:p>
            <a:r>
              <a:rPr lang="en-US" dirty="0"/>
              <a:t>Simultaneous horizontal + vertical </a:t>
            </a:r>
            <a:r>
              <a:rPr lang="en-US" dirty="0" err="1"/>
              <a:t>regridding</a:t>
            </a:r>
            <a:r>
              <a:rPr lang="en-US" dirty="0"/>
              <a:t> (</a:t>
            </a:r>
            <a:r>
              <a:rPr lang="en-US" dirty="0" err="1"/>
              <a:t>ncremap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initial conditions for new resolutions </a:t>
            </a:r>
          </a:p>
          <a:p>
            <a:pPr lvl="1"/>
            <a:r>
              <a:rPr lang="en-US" dirty="0"/>
              <a:t>ECMWF IFS F640L137 -&gt; SCREAM ne1024L72 </a:t>
            </a:r>
          </a:p>
          <a:p>
            <a:r>
              <a:rPr lang="en-US" dirty="0"/>
              <a:t>Algorithmic improvements (</a:t>
            </a:r>
            <a:r>
              <a:rPr lang="en-US" dirty="0" err="1"/>
              <a:t>ncremap</a:t>
            </a:r>
            <a:r>
              <a:rPr lang="en-US" dirty="0"/>
              <a:t> + </a:t>
            </a:r>
            <a:r>
              <a:rPr lang="en-US" dirty="0" err="1"/>
              <a:t>ncclimo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Accelerated for sub-</a:t>
            </a:r>
            <a:r>
              <a:rPr lang="en-US" dirty="0" err="1"/>
              <a:t>gridscale</a:t>
            </a:r>
            <a:r>
              <a:rPr lang="en-US" dirty="0"/>
              <a:t> fractions (land, sea ice) </a:t>
            </a:r>
          </a:p>
          <a:p>
            <a:pPr lvl="1"/>
            <a:r>
              <a:rPr lang="en-US" dirty="0"/>
              <a:t>Finer-grained multi-node MPI parallelization</a:t>
            </a:r>
          </a:p>
          <a:p>
            <a:r>
              <a:rPr lang="en-US" dirty="0"/>
              <a:t>CMIP6 contributions </a:t>
            </a:r>
          </a:p>
          <a:p>
            <a:pPr lvl="1"/>
            <a:r>
              <a:rPr lang="en-US" dirty="0"/>
              <a:t>Helped write/implement WGCM CMIP6 </a:t>
            </a:r>
            <a:r>
              <a:rPr lang="en-US" dirty="0" err="1"/>
              <a:t>output+regridding</a:t>
            </a:r>
            <a:r>
              <a:rPr lang="en-US" dirty="0"/>
              <a:t> specs </a:t>
            </a:r>
          </a:p>
          <a:p>
            <a:pPr lvl="1"/>
            <a:r>
              <a:rPr lang="en-US" dirty="0" err="1"/>
              <a:t>ncclimo</a:t>
            </a:r>
            <a:r>
              <a:rPr lang="en-US" dirty="0"/>
              <a:t>/</a:t>
            </a:r>
            <a:r>
              <a:rPr lang="en-US" dirty="0" err="1"/>
              <a:t>ncremap</a:t>
            </a:r>
            <a:r>
              <a:rPr lang="en-US" dirty="0"/>
              <a:t> workflow for all E3SM CMIP6 timeseries </a:t>
            </a:r>
          </a:p>
        </p:txBody>
      </p:sp>
    </p:spTree>
    <p:extLst>
      <p:ext uri="{BB962C8B-B14F-4D97-AF65-F5344CB8AC3E}">
        <p14:creationId xmlns:p14="http://schemas.microsoft.com/office/powerpoint/2010/main" val="2641193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23444"/>
            <a:ext cx="8229600" cy="822960"/>
          </a:xfrm>
        </p:spPr>
        <p:txBody>
          <a:bodyPr/>
          <a:lstStyle/>
          <a:p>
            <a:r>
              <a:rPr lang="en-US" sz="2800" dirty="0" err="1"/>
              <a:t>zstash</a:t>
            </a:r>
            <a:r>
              <a:rPr lang="en-US" sz="2800" dirty="0"/>
              <a:t>: HPSS long-term archiving tool</a:t>
            </a:r>
            <a:br>
              <a:rPr lang="en-US" sz="2800" dirty="0"/>
            </a:br>
            <a:r>
              <a:rPr lang="en-US" sz="2000" b="0" dirty="0"/>
              <a:t>Developed from a prototype to a production software over the past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73" y="1234440"/>
            <a:ext cx="9167854" cy="30861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A Python tool for long-term HPSS archiving of E3SM simulations with features: 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Standard tar files </a:t>
            </a:r>
            <a:r>
              <a:rPr lang="en-US" dirty="0"/>
              <a:t>generated locally before transfer to HPSS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Checksums (md5) </a:t>
            </a:r>
            <a:r>
              <a:rPr lang="en-US" dirty="0"/>
              <a:t>are computed </a:t>
            </a:r>
            <a:r>
              <a:rPr lang="en-US" i="1" dirty="0"/>
              <a:t>on-the-fly</a:t>
            </a:r>
            <a:r>
              <a:rPr lang="en-US" dirty="0"/>
              <a:t> during archiving and </a:t>
            </a:r>
            <a:r>
              <a:rPr lang="en-US" b="1" dirty="0"/>
              <a:t>verified</a:t>
            </a:r>
            <a:r>
              <a:rPr lang="en-US" dirty="0"/>
              <a:t> on extraction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Metadata stored in a sqlite3 index </a:t>
            </a:r>
            <a:r>
              <a:rPr lang="en-US" b="1" dirty="0"/>
              <a:t>database, </a:t>
            </a:r>
            <a:r>
              <a:rPr lang="en-US" dirty="0"/>
              <a:t>enabling</a:t>
            </a:r>
            <a:r>
              <a:rPr lang="en-US" b="1" dirty="0"/>
              <a:t> faster retrieval </a:t>
            </a:r>
            <a:r>
              <a:rPr lang="en-US" dirty="0"/>
              <a:t>for target files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Parallel extraction and verification </a:t>
            </a:r>
            <a:r>
              <a:rPr lang="en-US" dirty="0"/>
              <a:t>for increased performance</a:t>
            </a:r>
          </a:p>
          <a:p>
            <a:pPr marL="342900" lvl="1" indent="0">
              <a:lnSpc>
                <a:spcPct val="110000"/>
              </a:lnSpc>
              <a:buNone/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DECK v1 original model </a:t>
            </a:r>
          </a:p>
          <a:p>
            <a:pPr marL="342900" lvl="1" indent="0">
              <a:lnSpc>
                <a:spcPct val="110000"/>
              </a:lnSpc>
              <a:buNone/>
            </a:pPr>
            <a:r>
              <a:rPr lang="en-US" dirty="0"/>
              <a:t>output has been archived </a:t>
            </a:r>
          </a:p>
          <a:p>
            <a:pPr marL="342900" lvl="1" indent="0">
              <a:lnSpc>
                <a:spcPct val="110000"/>
              </a:lnSpc>
              <a:buNone/>
            </a:pPr>
            <a:r>
              <a:rPr lang="en-US" dirty="0"/>
              <a:t>on NERSC HPSS </a:t>
            </a:r>
          </a:p>
          <a:p>
            <a:pPr marL="342900" lvl="1" indent="0">
              <a:lnSpc>
                <a:spcPct val="110000"/>
              </a:lnSpc>
              <a:buNone/>
            </a:pPr>
            <a:r>
              <a:rPr lang="en-US" dirty="0"/>
              <a:t>using </a:t>
            </a:r>
            <a:r>
              <a:rPr lang="en-US" dirty="0" err="1"/>
              <a:t>zstash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Performance (see fig)</a:t>
            </a:r>
          </a:p>
          <a:p>
            <a:pPr marL="342900" lvl="1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BEBB95-A5FF-4640-899F-B49E68E1D67B}"/>
              </a:ext>
            </a:extLst>
          </p:cNvPr>
          <p:cNvSpPr txBox="1"/>
          <p:nvPr/>
        </p:nvSpPr>
        <p:spPr>
          <a:xfrm>
            <a:off x="2898648" y="2777490"/>
            <a:ext cx="1673352" cy="22425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B0949-50FC-A845-9169-13F0AE08B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16" y="2787045"/>
            <a:ext cx="6272784" cy="224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76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798" y="277355"/>
            <a:ext cx="8479410" cy="822960"/>
          </a:xfrm>
        </p:spPr>
        <p:txBody>
          <a:bodyPr/>
          <a:lstStyle/>
          <a:p>
            <a:r>
              <a:rPr lang="en-US" dirty="0"/>
              <a:t>E3SM-Unified:  </a:t>
            </a:r>
            <a:r>
              <a:rPr lang="en-US" dirty="0" err="1"/>
              <a:t>conda</a:t>
            </a:r>
            <a:r>
              <a:rPr lang="en-US" dirty="0"/>
              <a:t> package for all analysis tools.</a:t>
            </a:r>
            <a:br>
              <a:rPr lang="en-US" dirty="0"/>
            </a:br>
            <a:r>
              <a:rPr lang="en-US" dirty="0"/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00315"/>
            <a:ext cx="5733265" cy="3909060"/>
          </a:xfrm>
        </p:spPr>
        <p:txBody>
          <a:bodyPr/>
          <a:lstStyle/>
          <a:p>
            <a:r>
              <a:rPr lang="en-US" dirty="0"/>
              <a:t>Six releases and deployments since project start</a:t>
            </a:r>
          </a:p>
          <a:p>
            <a:pPr lvl="1"/>
            <a:r>
              <a:rPr lang="en-US" dirty="0"/>
              <a:t>v1.3.0 earlier this month</a:t>
            </a:r>
          </a:p>
          <a:p>
            <a:pPr lvl="1"/>
            <a:r>
              <a:rPr lang="en-US" dirty="0"/>
              <a:t>Put all tools in your path with one command.</a:t>
            </a:r>
            <a:br>
              <a:rPr lang="en-US" dirty="0"/>
            </a:br>
            <a:r>
              <a:rPr lang="en-US" sz="1200" dirty="0">
                <a:latin typeface="Courier" pitchFamily="2" charset="0"/>
              </a:rPr>
              <a:t>&gt;source /</a:t>
            </a:r>
            <a:r>
              <a:rPr lang="en-US" sz="1200" dirty="0" err="1">
                <a:latin typeface="Courier" pitchFamily="2" charset="0"/>
              </a:rPr>
              <a:t>compyfs</a:t>
            </a:r>
            <a:r>
              <a:rPr lang="en-US" sz="1200" dirty="0">
                <a:latin typeface="Courier" pitchFamily="2" charset="0"/>
              </a:rPr>
              <a:t>/software/e3sm-unified /load_latest_e3sm_unified.sh</a:t>
            </a:r>
          </a:p>
          <a:p>
            <a:r>
              <a:rPr lang="en-US" dirty="0"/>
              <a:t>Coordinates 16 “main” packages</a:t>
            </a:r>
          </a:p>
          <a:p>
            <a:pPr lvl="1"/>
            <a:r>
              <a:rPr lang="en-US" dirty="0"/>
              <a:t>python, </a:t>
            </a:r>
            <a:r>
              <a:rPr lang="en-US" b="1" dirty="0" err="1"/>
              <a:t>nco</a:t>
            </a:r>
            <a:r>
              <a:rPr lang="en-US" dirty="0"/>
              <a:t>, </a:t>
            </a:r>
            <a:r>
              <a:rPr lang="en-US" dirty="0" err="1"/>
              <a:t>jupyter</a:t>
            </a:r>
            <a:r>
              <a:rPr lang="en-US" dirty="0"/>
              <a:t> </a:t>
            </a:r>
            <a:r>
              <a:rPr lang="en-US" dirty="0" err="1"/>
              <a:t>ipython</a:t>
            </a:r>
            <a:r>
              <a:rPr lang="en-US" dirty="0"/>
              <a:t>, </a:t>
            </a:r>
            <a:r>
              <a:rPr lang="en-US" dirty="0" err="1"/>
              <a:t>globus</a:t>
            </a:r>
            <a:r>
              <a:rPr lang="en-US" dirty="0"/>
              <a:t>-cli, </a:t>
            </a:r>
            <a:br>
              <a:rPr lang="en-US" dirty="0"/>
            </a:br>
            <a:r>
              <a:rPr lang="en-US" b="1" dirty="0" err="1"/>
              <a:t>mpas</a:t>
            </a:r>
            <a:r>
              <a:rPr lang="en-US" b="1" dirty="0"/>
              <a:t>-analysis</a:t>
            </a:r>
            <a:r>
              <a:rPr lang="en-US" dirty="0"/>
              <a:t>, </a:t>
            </a:r>
            <a:r>
              <a:rPr lang="en-US" b="1" dirty="0" err="1"/>
              <a:t>ilamb</a:t>
            </a:r>
            <a:r>
              <a:rPr lang="en-US" dirty="0"/>
              <a:t>, </a:t>
            </a:r>
            <a:r>
              <a:rPr lang="en-US" b="1" dirty="0" err="1"/>
              <a:t>livvkit</a:t>
            </a:r>
            <a:r>
              <a:rPr lang="en-US" b="1" dirty="0"/>
              <a:t>, </a:t>
            </a:r>
            <a:r>
              <a:rPr lang="en-US" b="1" dirty="0" err="1"/>
              <a:t>geometric_features</a:t>
            </a:r>
            <a:r>
              <a:rPr lang="en-US" b="1" dirty="0"/>
              <a:t>, </a:t>
            </a:r>
            <a:r>
              <a:rPr lang="en-US" b="1" dirty="0" err="1"/>
              <a:t>mpas_tools</a:t>
            </a:r>
            <a:r>
              <a:rPr lang="en-US" b="1" dirty="0"/>
              <a:t>,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tempest-remap, </a:t>
            </a:r>
            <a:r>
              <a:rPr lang="en-US" dirty="0" err="1"/>
              <a:t>ncl</a:t>
            </a:r>
            <a:r>
              <a:rPr lang="en-US" b="1" dirty="0"/>
              <a:t>, </a:t>
            </a:r>
            <a:r>
              <a:rPr lang="en-US" b="1" dirty="0" err="1"/>
              <a:t>cdat</a:t>
            </a:r>
            <a:r>
              <a:rPr lang="en-US" b="1" dirty="0"/>
              <a:t>, e3sm_diags, </a:t>
            </a:r>
            <a:r>
              <a:rPr lang="en-US" b="1" dirty="0" err="1"/>
              <a:t>processflow</a:t>
            </a:r>
            <a:r>
              <a:rPr lang="en-US" b="1" dirty="0"/>
              <a:t>, </a:t>
            </a:r>
            <a:r>
              <a:rPr lang="en-US" b="1" dirty="0" err="1"/>
              <a:t>zstash</a:t>
            </a:r>
            <a:endParaRPr lang="en-US" b="1" dirty="0"/>
          </a:p>
          <a:p>
            <a:pPr lvl="1"/>
            <a:r>
              <a:rPr lang="en-US" dirty="0"/>
              <a:t>336 dependencies; all mutually compatible</a:t>
            </a:r>
          </a:p>
          <a:p>
            <a:r>
              <a:rPr lang="en-US" dirty="0"/>
              <a:t>Available on all officially supported platforms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48F31-FCCE-441D-ACB2-1DBCBBD39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259" y="858518"/>
            <a:ext cx="2878120" cy="2878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86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2"/>
          <p:cNvSpPr txBox="1"/>
          <p:nvPr/>
        </p:nvSpPr>
        <p:spPr>
          <a:xfrm>
            <a:off x="709648" y="767744"/>
            <a:ext cx="7746195" cy="40870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24000" indent="-243000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Online computation of mapping weights/communication working for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atm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-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ocn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and for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atm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-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lnd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coupling, (weight calculation using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TempestRemap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324000" indent="-243000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Offline “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mbtempest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” tool now available (on Cori) for making mapping files with same algorithms.  Supports MPI data-parallelism.</a:t>
            </a:r>
          </a:p>
        </p:txBody>
      </p:sp>
      <p:pic>
        <p:nvPicPr>
          <p:cNvPr id="85" name="Picture 84"/>
          <p:cNvPicPr/>
          <p:nvPr/>
        </p:nvPicPr>
        <p:blipFill>
          <a:blip r:embed="rId2"/>
          <a:stretch/>
        </p:blipFill>
        <p:spPr>
          <a:xfrm>
            <a:off x="1410840" y="2738340"/>
            <a:ext cx="2065500" cy="1789560"/>
          </a:xfrm>
          <a:prstGeom prst="rect">
            <a:avLst/>
          </a:prstGeom>
          <a:ln>
            <a:noFill/>
          </a:ln>
        </p:spPr>
      </p:pic>
      <p:pic>
        <p:nvPicPr>
          <p:cNvPr id="86" name="Picture 85"/>
          <p:cNvPicPr/>
          <p:nvPr/>
        </p:nvPicPr>
        <p:blipFill>
          <a:blip r:embed="rId3"/>
          <a:stretch/>
        </p:blipFill>
        <p:spPr>
          <a:xfrm>
            <a:off x="3917454" y="2733480"/>
            <a:ext cx="1837350" cy="1722870"/>
          </a:xfrm>
          <a:prstGeom prst="rect">
            <a:avLst/>
          </a:prstGeom>
          <a:ln>
            <a:noFill/>
          </a:ln>
        </p:spPr>
      </p:pic>
      <p:pic>
        <p:nvPicPr>
          <p:cNvPr id="87" name="Picture 86"/>
          <p:cNvPicPr/>
          <p:nvPr/>
        </p:nvPicPr>
        <p:blipFill>
          <a:blip r:embed="rId4"/>
          <a:stretch/>
        </p:blipFill>
        <p:spPr>
          <a:xfrm>
            <a:off x="6086020" y="2762401"/>
            <a:ext cx="1726920" cy="1638900"/>
          </a:xfrm>
          <a:prstGeom prst="rect">
            <a:avLst/>
          </a:prstGeom>
          <a:ln>
            <a:noFill/>
          </a:ln>
        </p:spPr>
      </p:pic>
      <p:sp>
        <p:nvSpPr>
          <p:cNvPr id="88" name="TextShape 3"/>
          <p:cNvSpPr txBox="1"/>
          <p:nvPr/>
        </p:nvSpPr>
        <p:spPr>
          <a:xfrm>
            <a:off x="4551068" y="2473740"/>
            <a:ext cx="745127" cy="25974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r>
              <a:rPr lang="en-CA" sz="1350" spc="-1" dirty="0">
                <a:latin typeface="Arial"/>
              </a:rPr>
              <a:t>ocean</a:t>
            </a:r>
          </a:p>
        </p:txBody>
      </p:sp>
      <p:sp>
        <p:nvSpPr>
          <p:cNvPr id="89" name="TextShape 4"/>
          <p:cNvSpPr txBox="1"/>
          <p:nvPr/>
        </p:nvSpPr>
        <p:spPr>
          <a:xfrm>
            <a:off x="6650344" y="2459768"/>
            <a:ext cx="568312" cy="25974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r>
              <a:rPr lang="en-CA" sz="1350" spc="-1">
                <a:latin typeface="Arial"/>
              </a:rPr>
              <a:t>land</a:t>
            </a:r>
          </a:p>
        </p:txBody>
      </p:sp>
      <p:sp>
        <p:nvSpPr>
          <p:cNvPr id="90" name="TextShape 5"/>
          <p:cNvSpPr txBox="1"/>
          <p:nvPr/>
        </p:nvSpPr>
        <p:spPr>
          <a:xfrm>
            <a:off x="2232990" y="2478600"/>
            <a:ext cx="421200" cy="25974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r>
              <a:rPr lang="en-CA" sz="1350" spc="-1" dirty="0" err="1">
                <a:latin typeface="Arial"/>
              </a:rPr>
              <a:t>atm</a:t>
            </a:r>
            <a:endParaRPr lang="en-CA" sz="1350" spc="-1" dirty="0"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DF7E2B-2A5B-974E-98C9-5F9A9D786C94}"/>
              </a:ext>
            </a:extLst>
          </p:cNvPr>
          <p:cNvSpPr txBox="1">
            <a:spLocks/>
          </p:cNvSpPr>
          <p:nvPr/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MOAB-based coupler</a:t>
            </a:r>
          </a:p>
        </p:txBody>
      </p:sp>
    </p:spTree>
    <p:extLst>
      <p:ext uri="{BB962C8B-B14F-4D97-AF65-F5344CB8AC3E}">
        <p14:creationId xmlns:p14="http://schemas.microsoft.com/office/powerpoint/2010/main" val="3089486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Group works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IG should be working on tools </a:t>
            </a:r>
            <a:r>
              <a:rPr lang="en-US" b="1" dirty="0"/>
              <a:t>you </a:t>
            </a:r>
            <a:r>
              <a:rPr lang="en-US" dirty="0"/>
              <a:t>want/need to use</a:t>
            </a:r>
          </a:p>
          <a:p>
            <a:endParaRPr lang="en-US" dirty="0"/>
          </a:p>
          <a:p>
            <a:r>
              <a:rPr lang="en-US" dirty="0"/>
              <a:t>If there are </a:t>
            </a:r>
            <a:r>
              <a:rPr lang="en-US" b="1" dirty="0"/>
              <a:t>any</a:t>
            </a:r>
            <a:r>
              <a:rPr lang="en-US" dirty="0"/>
              <a:t> problems with IG software, always FILE AN ISSUE.</a:t>
            </a:r>
          </a:p>
          <a:p>
            <a:pPr lvl="1"/>
            <a:r>
              <a:rPr lang="en-US" dirty="0"/>
              <a:t>Only way to let others experiencing the problem to know its been reported.</a:t>
            </a:r>
          </a:p>
          <a:p>
            <a:pPr lvl="1"/>
            <a:r>
              <a:rPr lang="en-US" dirty="0"/>
              <a:t>Group leads can prioritize the work and track progress.</a:t>
            </a:r>
          </a:p>
          <a:p>
            <a:pPr lvl="1"/>
            <a:r>
              <a:rPr lang="en-US" dirty="0"/>
              <a:t>See the “IG Software” summary page which lists Infrastructure software and, after one more click, the link to the </a:t>
            </a:r>
            <a:r>
              <a:rPr lang="en-US" dirty="0" err="1"/>
              <a:t>github</a:t>
            </a:r>
            <a:r>
              <a:rPr lang="en-US" dirty="0"/>
              <a:t> issues page.</a:t>
            </a:r>
          </a:p>
        </p:txBody>
      </p:sp>
    </p:spTree>
    <p:extLst>
      <p:ext uri="{BB962C8B-B14F-4D97-AF65-F5344CB8AC3E}">
        <p14:creationId xmlns:p14="http://schemas.microsoft.com/office/powerpoint/2010/main" val="2083421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22E6-72EB-8D4F-B269-C46CF372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269748"/>
            <a:ext cx="8229600" cy="525780"/>
          </a:xfrm>
        </p:spPr>
        <p:txBody>
          <a:bodyPr/>
          <a:lstStyle/>
          <a:p>
            <a:r>
              <a:rPr lang="en-US" dirty="0"/>
              <a:t>Some of the topics to be discussed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EB32-A0F2-E148-BC30-3A5F9B68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877824"/>
            <a:ext cx="8229600" cy="3086100"/>
          </a:xfrm>
        </p:spPr>
        <p:txBody>
          <a:bodyPr/>
          <a:lstStyle/>
          <a:p>
            <a:r>
              <a:rPr lang="en-US" dirty="0"/>
              <a:t>Processing/analysis for high resolution</a:t>
            </a:r>
          </a:p>
          <a:p>
            <a:pPr lvl="1"/>
            <a:r>
              <a:rPr lang="en-US" dirty="0"/>
              <a:t>How much has to be done at full resolution?   Where is parallelism needed?</a:t>
            </a:r>
          </a:p>
          <a:p>
            <a:pPr lvl="1"/>
            <a:endParaRPr lang="en-US" dirty="0"/>
          </a:p>
          <a:p>
            <a:r>
              <a:rPr lang="en-US" dirty="0"/>
              <a:t>Test coverage: </a:t>
            </a:r>
          </a:p>
          <a:p>
            <a:pPr lvl="1"/>
            <a:r>
              <a:rPr lang="en-US" dirty="0"/>
              <a:t>Need more system tests with debugging.  Not enough for the many land-model </a:t>
            </a:r>
            <a:r>
              <a:rPr lang="en-US" dirty="0" err="1"/>
              <a:t>compsets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Need more testing of CIME itself</a:t>
            </a:r>
          </a:p>
          <a:p>
            <a:endParaRPr lang="en-US" dirty="0"/>
          </a:p>
          <a:p>
            <a:r>
              <a:rPr lang="en-US" dirty="0"/>
              <a:t>Need more integrators.   Current cohort is overextended.</a:t>
            </a:r>
          </a:p>
          <a:p>
            <a:endParaRPr lang="en-US" dirty="0"/>
          </a:p>
          <a:p>
            <a:r>
              <a:rPr lang="en-US" dirty="0"/>
              <a:t>Standardizing sub-monthly output and processing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1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450243"/>
          </a:xfrm>
        </p:spPr>
        <p:txBody>
          <a:bodyPr/>
          <a:lstStyle/>
          <a:p>
            <a:r>
              <a:rPr lang="en-US" dirty="0"/>
              <a:t>Infrastructure Group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13" y="958530"/>
            <a:ext cx="8527774" cy="3307742"/>
          </a:xfrm>
        </p:spPr>
        <p:txBody>
          <a:bodyPr/>
          <a:lstStyle/>
          <a:p>
            <a:r>
              <a:rPr lang="en-US" dirty="0"/>
              <a:t>Develop, maintain and support software that is needed for E3SM but is </a:t>
            </a:r>
            <a:r>
              <a:rPr lang="en-US" b="1" dirty="0"/>
              <a:t>not</a:t>
            </a:r>
            <a:r>
              <a:rPr lang="en-US" dirty="0"/>
              <a:t> part of the main prognostic models.  Configure, build, test, diagnostics, analysis, workflow, driver/coupler</a:t>
            </a:r>
          </a:p>
          <a:p>
            <a:endParaRPr lang="en-US" dirty="0"/>
          </a:p>
          <a:p>
            <a:r>
              <a:rPr lang="en-US" dirty="0"/>
              <a:t>Manage data sets</a:t>
            </a:r>
          </a:p>
          <a:p>
            <a:endParaRPr lang="en-US" dirty="0"/>
          </a:p>
          <a:p>
            <a:r>
              <a:rPr lang="en-US" dirty="0"/>
              <a:t>Define, document, manage the process and procedures used in software development within the E3SM Project.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Everything we do should help make the model development, simulation and analysis happen.</a:t>
            </a:r>
          </a:p>
        </p:txBody>
      </p:sp>
    </p:spTree>
    <p:extLst>
      <p:ext uri="{BB962C8B-B14F-4D97-AF65-F5344CB8AC3E}">
        <p14:creationId xmlns:p14="http://schemas.microsoft.com/office/powerpoint/2010/main" val="643505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22E6-72EB-8D4F-B269-C46CF372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269748"/>
            <a:ext cx="8229600" cy="525780"/>
          </a:xfrm>
        </p:spPr>
        <p:txBody>
          <a:bodyPr/>
          <a:lstStyle/>
          <a:p>
            <a:r>
              <a:rPr lang="en-US" dirty="0"/>
              <a:t>Some of the topics to be discussed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EB32-A0F2-E148-BC30-3A5F9B68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877824"/>
            <a:ext cx="8229600" cy="30861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Renaming CAM-&gt;EAM and CLM-&gt;ELM in all source code/output before v2 sim start.</a:t>
            </a:r>
          </a:p>
          <a:p>
            <a:endParaRPr lang="en-US" dirty="0"/>
          </a:p>
          <a:p>
            <a:r>
              <a:rPr lang="en-US" dirty="0"/>
              <a:t>Standardizing output file metadata across all components.</a:t>
            </a:r>
          </a:p>
          <a:p>
            <a:endParaRPr lang="en-US" dirty="0"/>
          </a:p>
          <a:p>
            <a:r>
              <a:rPr lang="en-US" dirty="0"/>
              <a:t>Automating data staging and movement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Improving integration and code-review process</a:t>
            </a:r>
          </a:p>
          <a:p>
            <a:endParaRPr lang="en-US" dirty="0"/>
          </a:p>
          <a:p>
            <a:r>
              <a:rPr lang="en-US" dirty="0"/>
              <a:t>Your topic here!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71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480060"/>
          </a:xfrm>
        </p:spPr>
        <p:txBody>
          <a:bodyPr/>
          <a:lstStyle/>
          <a:p>
            <a:r>
              <a:rPr lang="en-US" dirty="0"/>
              <a:t>IG schedule this week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F89D7-7EC9-8B4C-9E97-4213CAF4A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64" y="685800"/>
            <a:ext cx="8348472" cy="3602736"/>
          </a:xfrm>
        </p:spPr>
        <p:txBody>
          <a:bodyPr/>
          <a:lstStyle/>
          <a:p>
            <a:r>
              <a:rPr lang="en-US" dirty="0"/>
              <a:t>Today:  breakout (1:45-3:30, room #2)</a:t>
            </a:r>
          </a:p>
          <a:p>
            <a:pPr lvl="1"/>
            <a:r>
              <a:rPr lang="en-US" dirty="0"/>
              <a:t>Status and plans for:  CIME CCS (20min), Testing coverage (20min), Workflow tools (20min),  diagnostic/analysis tools (30min).</a:t>
            </a:r>
          </a:p>
          <a:p>
            <a:pPr lvl="1"/>
            <a:endParaRPr lang="en-US" dirty="0"/>
          </a:p>
          <a:p>
            <a:r>
              <a:rPr lang="en-US" dirty="0"/>
              <a:t>Wednesday: evening sessions  (Room #2)</a:t>
            </a:r>
          </a:p>
          <a:p>
            <a:pPr lvl="1"/>
            <a:r>
              <a:rPr lang="en-US" dirty="0"/>
              <a:t>7-7:30pm:    BGC data archiving and publication discussion</a:t>
            </a:r>
          </a:p>
          <a:p>
            <a:pPr lvl="1"/>
            <a:r>
              <a:rPr lang="en-US" dirty="0"/>
              <a:t>7:30-8pm:    Working with E3SM's new </a:t>
            </a:r>
            <a:r>
              <a:rPr lang="en-US" dirty="0" err="1"/>
              <a:t>cmake</a:t>
            </a:r>
            <a:r>
              <a:rPr lang="en-US" dirty="0"/>
              <a:t>-based build system tutorial.</a:t>
            </a:r>
          </a:p>
          <a:p>
            <a:pPr lvl="1"/>
            <a:endParaRPr lang="en-US" dirty="0"/>
          </a:p>
          <a:p>
            <a:r>
              <a:rPr lang="en-US" dirty="0"/>
              <a:t>Thursday:  speed dating</a:t>
            </a:r>
          </a:p>
          <a:p>
            <a:pPr lvl="1"/>
            <a:r>
              <a:rPr lang="en-US" dirty="0"/>
              <a:t>11-11:30am:    IG and </a:t>
            </a:r>
            <a:r>
              <a:rPr lang="en-US" dirty="0" err="1"/>
              <a:t>Watercycle</a:t>
            </a:r>
            <a:r>
              <a:rPr lang="en-US" dirty="0"/>
              <a:t> on diagnostics (Room #1)</a:t>
            </a:r>
          </a:p>
          <a:p>
            <a:pPr lvl="1"/>
            <a:r>
              <a:rPr lang="en-US" dirty="0"/>
              <a:t>11:35-12:05pm:   IG and BGC:   diagnostics and </a:t>
            </a:r>
            <a:r>
              <a:rPr lang="en-US" dirty="0" err="1"/>
              <a:t>processflow</a:t>
            </a:r>
            <a:r>
              <a:rPr lang="en-US" dirty="0"/>
              <a:t> (Plenary)</a:t>
            </a:r>
          </a:p>
          <a:p>
            <a:pPr lvl="1"/>
            <a:r>
              <a:rPr lang="en-US" dirty="0"/>
              <a:t>12:10-12:40pm:  IG and NGD SCREAM:  IO, diagnostics, coupling (Plenary)</a:t>
            </a:r>
          </a:p>
          <a:p>
            <a:pPr lvl="1"/>
            <a:endParaRPr lang="en-US" dirty="0"/>
          </a:p>
          <a:p>
            <a:r>
              <a:rPr lang="en-US" dirty="0"/>
              <a:t>Thursday: Tutorial</a:t>
            </a:r>
          </a:p>
          <a:p>
            <a:pPr lvl="1"/>
            <a:r>
              <a:rPr lang="en-US" dirty="0"/>
              <a:t>4-4:30pm:   </a:t>
            </a:r>
            <a:r>
              <a:rPr lang="en-US" dirty="0" err="1"/>
              <a:t>Processflow</a:t>
            </a:r>
            <a:r>
              <a:rPr lang="en-US" dirty="0"/>
              <a:t> workflow tutorial (Room #1)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6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D539-1A3F-044E-912F-D17F2B708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929384"/>
            <a:ext cx="8229600" cy="562356"/>
          </a:xfrm>
        </p:spPr>
        <p:txBody>
          <a:bodyPr/>
          <a:lstStyle/>
          <a:p>
            <a:r>
              <a:rPr lang="en-US" dirty="0"/>
              <a:t>Progress since Spring meeting (highlights)</a:t>
            </a:r>
          </a:p>
        </p:txBody>
      </p:sp>
    </p:spTree>
    <p:extLst>
      <p:ext uri="{BB962C8B-B14F-4D97-AF65-F5344CB8AC3E}">
        <p14:creationId xmlns:p14="http://schemas.microsoft.com/office/powerpoint/2010/main" val="182118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C9194-A1E8-5547-B8AC-75331FD5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Compy</a:t>
            </a:r>
            <a:r>
              <a:rPr lang="en-US" dirty="0"/>
              <a:t> is in production!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355-5CD5-C14C-B324-55E2D3F6A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34440"/>
            <a:ext cx="4647667" cy="371246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Compy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 460 node Skylake CPU system housed in PNNL's Computational Science Facility</a:t>
            </a:r>
          </a:p>
          <a:p>
            <a:pPr lvl="1"/>
            <a:r>
              <a:rPr lang="en-US" dirty="0"/>
              <a:t>Allocated using a fare-share strategy with the allocation based on how the purchase funds were provided by projects at BER:</a:t>
            </a:r>
          </a:p>
          <a:p>
            <a:pPr lvl="2"/>
            <a:r>
              <a:rPr lang="en-US" dirty="0"/>
              <a:t>E3SM:   50%</a:t>
            </a:r>
          </a:p>
          <a:p>
            <a:pPr lvl="2"/>
            <a:r>
              <a:rPr lang="en-US" dirty="0"/>
              <a:t>RGMA:  35%</a:t>
            </a:r>
          </a:p>
          <a:p>
            <a:pPr lvl="2"/>
            <a:r>
              <a:rPr lang="en-US" dirty="0"/>
              <a:t>ESMD: other projects, including </a:t>
            </a:r>
            <a:r>
              <a:rPr lang="en-US" dirty="0" err="1"/>
              <a:t>SciDAC</a:t>
            </a:r>
            <a:r>
              <a:rPr lang="en-US" dirty="0"/>
              <a:t>:  15%</a:t>
            </a:r>
          </a:p>
          <a:p>
            <a:pPr lvl="1"/>
            <a:r>
              <a:rPr lang="en-US" dirty="0"/>
              <a:t>Porting mostly done by late June</a:t>
            </a:r>
          </a:p>
          <a:p>
            <a:pPr lvl="1"/>
            <a:r>
              <a:rPr lang="en-US" dirty="0"/>
              <a:t>All nodes in regular use since early September</a:t>
            </a:r>
          </a:p>
          <a:p>
            <a:pPr lvl="1"/>
            <a:r>
              <a:rPr lang="en-US" dirty="0"/>
              <a:t>Fastest per-node machine for E3SM.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BF7D4-ECF8-CC42-8AF2-C5D6B2020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866" y="1234440"/>
            <a:ext cx="3581934" cy="26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2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C9194-A1E8-5547-B8AC-75331FD5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0"/>
            <a:ext cx="8229600" cy="822960"/>
          </a:xfrm>
        </p:spPr>
        <p:txBody>
          <a:bodyPr/>
          <a:lstStyle/>
          <a:p>
            <a:r>
              <a:rPr lang="en-US" dirty="0" err="1"/>
              <a:t>Compy</a:t>
            </a:r>
            <a:r>
              <a:rPr lang="en-US" dirty="0"/>
              <a:t> config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355-5CD5-C14C-B324-55E2D3F6A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" y="1060704"/>
            <a:ext cx="6793993" cy="3017520"/>
          </a:xfrm>
        </p:spPr>
        <p:txBody>
          <a:bodyPr/>
          <a:lstStyle/>
          <a:p>
            <a:r>
              <a:rPr lang="en-US" dirty="0"/>
              <a:t>Job limits:  2 running jobs per user.</a:t>
            </a:r>
          </a:p>
          <a:p>
            <a:r>
              <a:rPr lang="en-US" dirty="0"/>
              <a:t>Short queue:  40 nodes set aside for jobs less then 2 hours.</a:t>
            </a:r>
          </a:p>
          <a:p>
            <a:pPr lvl="1"/>
            <a:r>
              <a:rPr lang="en-US" dirty="0"/>
              <a:t>If your case fits, it will by default go in short queue.</a:t>
            </a:r>
          </a:p>
          <a:p>
            <a:pPr lvl="1"/>
            <a:r>
              <a:rPr lang="en-US" dirty="0"/>
              <a:t>20 jobs per user (for postprocessing jobs)</a:t>
            </a:r>
          </a:p>
          <a:p>
            <a:r>
              <a:rPr lang="en-US" dirty="0"/>
              <a:t>780 TB disk. 65% full</a:t>
            </a:r>
          </a:p>
          <a:p>
            <a:r>
              <a:rPr lang="en-US" dirty="0"/>
              <a:t>Queue limits coming soon:</a:t>
            </a:r>
          </a:p>
          <a:p>
            <a:pPr lvl="1"/>
            <a:r>
              <a:rPr lang="en-US" dirty="0"/>
              <a:t>1-100 nodes    36h que limit</a:t>
            </a:r>
          </a:p>
          <a:p>
            <a:pPr lvl="1"/>
            <a:r>
              <a:rPr lang="en-US" dirty="0"/>
              <a:t>101-180            24h</a:t>
            </a:r>
          </a:p>
          <a:p>
            <a:pPr lvl="1"/>
            <a:r>
              <a:rPr lang="en-US" dirty="0"/>
              <a:t>181→440         6h</a:t>
            </a:r>
          </a:p>
          <a:p>
            <a:pPr lvl="1"/>
            <a:endParaRPr lang="en-US" dirty="0"/>
          </a:p>
          <a:p>
            <a:r>
              <a:rPr lang="en-US" dirty="0"/>
              <a:t>This is all adjustable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4BD25-C142-4A4A-8151-7638ED0DF287}"/>
              </a:ext>
            </a:extLst>
          </p:cNvPr>
          <p:cNvSpPr txBox="1"/>
          <p:nvPr/>
        </p:nvSpPr>
        <p:spPr>
          <a:xfrm>
            <a:off x="3081528" y="2367713"/>
            <a:ext cx="113202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liao313  e3sm       20   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slurm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48898    R    4:38:56                 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liao313  e3sm       20   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slurm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48908    R    4:38:37                                            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tanz151  e3sm       10   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slurm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49375    R      44:40                                   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zhan391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esmd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1   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slurm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49344    R       5:15                                              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ricc364  e3sm       10     short 49376    R       9:16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zhan391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esmd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1   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slurm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49343    R    8:22:58                                            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zhuq283  e3sm       32   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slurm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49095    R 1-21:45:23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xumi699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88   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slurm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49212    R   17:48:51                    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chen871  e3sm       40   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slurm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49369    R    1:50:36                            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vanr302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92   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slurm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49284    R   11:33:03            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zhuq283  e3sm       32   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slurm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49258    R   13:51:54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7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044"/>
            <a:ext cx="8229600" cy="528551"/>
          </a:xfrm>
        </p:spPr>
        <p:txBody>
          <a:bodyPr/>
          <a:lstStyle/>
          <a:p>
            <a:r>
              <a:rPr lang="en-US" dirty="0"/>
              <a:t>Other Machine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4829"/>
            <a:ext cx="8354291" cy="4269279"/>
          </a:xfrm>
        </p:spPr>
        <p:txBody>
          <a:bodyPr/>
          <a:lstStyle/>
          <a:p>
            <a:r>
              <a:rPr lang="en-US" dirty="0"/>
              <a:t>NERSC Edison went away May 13.   OLCF Titan decommissioned on Aug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NERSC “Cori-</a:t>
            </a:r>
            <a:r>
              <a:rPr lang="en-US" dirty="0" err="1"/>
              <a:t>knl</a:t>
            </a:r>
            <a:r>
              <a:rPr lang="en-US" dirty="0"/>
              <a:t>” is the externally supported machine we point people to at e3sm.org</a:t>
            </a:r>
          </a:p>
          <a:p>
            <a:endParaRPr lang="en-US" dirty="0"/>
          </a:p>
          <a:p>
            <a:r>
              <a:rPr lang="en-US" dirty="0"/>
              <a:t>Currently supported machines are:</a:t>
            </a:r>
          </a:p>
          <a:p>
            <a:pPr lvl="1"/>
            <a:r>
              <a:rPr lang="en-US" dirty="0"/>
              <a:t>Cori-</a:t>
            </a:r>
            <a:r>
              <a:rPr lang="en-US" dirty="0" err="1"/>
              <a:t>knl</a:t>
            </a:r>
            <a:endParaRPr lang="en-US" dirty="0"/>
          </a:p>
          <a:p>
            <a:pPr lvl="1"/>
            <a:r>
              <a:rPr lang="en-US" dirty="0"/>
              <a:t>Cori-</a:t>
            </a:r>
            <a:r>
              <a:rPr lang="en-US" dirty="0" err="1"/>
              <a:t>haswell</a:t>
            </a:r>
            <a:endParaRPr lang="en-US" dirty="0"/>
          </a:p>
          <a:p>
            <a:pPr lvl="1"/>
            <a:r>
              <a:rPr lang="en-US" dirty="0" err="1"/>
              <a:t>Compy</a:t>
            </a:r>
            <a:r>
              <a:rPr lang="en-US" dirty="0"/>
              <a:t> (limited access for RGMA, ESMD projects)</a:t>
            </a:r>
          </a:p>
          <a:p>
            <a:pPr lvl="1"/>
            <a:r>
              <a:rPr lang="en-US" dirty="0"/>
              <a:t>Theta</a:t>
            </a:r>
          </a:p>
          <a:p>
            <a:pPr lvl="1"/>
            <a:r>
              <a:rPr lang="en-US" dirty="0"/>
              <a:t>Summit (GPU-based work only)</a:t>
            </a:r>
          </a:p>
          <a:p>
            <a:pPr lvl="1"/>
            <a:r>
              <a:rPr lang="en-US" dirty="0"/>
              <a:t>Anvil (E3SM project only)</a:t>
            </a:r>
          </a:p>
          <a:p>
            <a:r>
              <a:rPr lang="en-US" dirty="0"/>
              <a:t>“supported” means latest master and maintenance branch versions should compile and run.   You have to procure an allocation.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4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0D993-FF67-5947-B44E-D5D5A19C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6" y="358841"/>
            <a:ext cx="6827841" cy="552249"/>
          </a:xfrm>
        </p:spPr>
        <p:txBody>
          <a:bodyPr/>
          <a:lstStyle/>
          <a:p>
            <a:r>
              <a:rPr lang="en-US" dirty="0"/>
              <a:t>v1 Data Publication Progress </a:t>
            </a:r>
            <a:r>
              <a:rPr lang="en-US" sz="1400" dirty="0"/>
              <a:t>(as of Nov. 14</a:t>
            </a:r>
            <a:r>
              <a:rPr lang="en-US" sz="1400" baseline="30000" dirty="0"/>
              <a:t>th</a:t>
            </a:r>
            <a:r>
              <a:rPr lang="en-US" sz="1400" dirty="0"/>
              <a:t>)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0A24C-9D14-FA4D-BA35-31AE1E61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16" y="1463338"/>
            <a:ext cx="8272112" cy="3382981"/>
          </a:xfrm>
        </p:spPr>
        <p:txBody>
          <a:bodyPr/>
          <a:lstStyle/>
          <a:p>
            <a:r>
              <a:rPr lang="en-US" dirty="0"/>
              <a:t>17 simulations</a:t>
            </a:r>
          </a:p>
          <a:p>
            <a:r>
              <a:rPr lang="en-US" dirty="0"/>
              <a:t>105 variables per simulation</a:t>
            </a:r>
          </a:p>
          <a:p>
            <a:r>
              <a:rPr lang="en-US" dirty="0"/>
              <a:t>1156 datasets</a:t>
            </a:r>
          </a:p>
          <a:p>
            <a:r>
              <a:rPr lang="en-US" dirty="0"/>
              <a:t>18649 files </a:t>
            </a:r>
          </a:p>
          <a:p>
            <a:r>
              <a:rPr lang="en-US" dirty="0"/>
              <a:t>3.7TB of data</a:t>
            </a:r>
          </a:p>
          <a:p>
            <a:endParaRPr lang="en-US" dirty="0"/>
          </a:p>
          <a:p>
            <a:pPr marL="342900" lvl="1" indent="0">
              <a:buNone/>
            </a:pPr>
            <a:r>
              <a:rPr lang="en-US" dirty="0"/>
              <a:t>Each model component has its own automated CMIP6 workflow which handles horizonal/vertical regridding, time series variable extraction, CMOR variable conversion, output directory structure generation, and adds the custom E3SM specific metadata.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 err="1"/>
              <a:t>processflow</a:t>
            </a:r>
            <a:r>
              <a:rPr lang="en-US" dirty="0"/>
              <a:t> and e3sm_to_cmip are main scripts used.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C4948-EBDE-614E-A200-41D31BB34D72}"/>
              </a:ext>
            </a:extLst>
          </p:cNvPr>
          <p:cNvSpPr txBox="1"/>
          <p:nvPr/>
        </p:nvSpPr>
        <p:spPr>
          <a:xfrm>
            <a:off x="649705" y="911090"/>
            <a:ext cx="1509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>
                <a:solidFill>
                  <a:schemeClr val="accent1">
                    <a:lumMod val="75000"/>
                  </a:schemeClr>
                </a:solidFill>
              </a:rPr>
              <a:t>CMIP6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7DFEC-DD05-E046-8510-FB780791F078}"/>
              </a:ext>
            </a:extLst>
          </p:cNvPr>
          <p:cNvSpPr txBox="1"/>
          <p:nvPr/>
        </p:nvSpPr>
        <p:spPr>
          <a:xfrm>
            <a:off x="5223711" y="913796"/>
            <a:ext cx="1509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>
                <a:solidFill>
                  <a:schemeClr val="accent1">
                    <a:lumMod val="75000"/>
                  </a:schemeClr>
                </a:solidFill>
              </a:rPr>
              <a:t>Standard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173FA-EADA-454A-9C9D-10AD33D167C1}"/>
              </a:ext>
            </a:extLst>
          </p:cNvPr>
          <p:cNvSpPr txBox="1"/>
          <p:nvPr/>
        </p:nvSpPr>
        <p:spPr>
          <a:xfrm>
            <a:off x="4910889" y="1541245"/>
            <a:ext cx="273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311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183,596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172TB of data</a:t>
            </a:r>
          </a:p>
        </p:txBody>
      </p:sp>
    </p:spTree>
    <p:extLst>
      <p:ext uri="{BB962C8B-B14F-4D97-AF65-F5344CB8AC3E}">
        <p14:creationId xmlns:p14="http://schemas.microsoft.com/office/powerpoint/2010/main" val="149393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56" y="139147"/>
            <a:ext cx="8229600" cy="606287"/>
          </a:xfrm>
        </p:spPr>
        <p:txBody>
          <a:bodyPr/>
          <a:lstStyle/>
          <a:p>
            <a:r>
              <a:rPr lang="en-US" dirty="0"/>
              <a:t>Status:  Testing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27AE11-A5F4-9146-9947-728156761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9258"/>
            <a:ext cx="9168478" cy="1661917"/>
          </a:xfrm>
        </p:spPr>
      </p:pic>
      <p:sp>
        <p:nvSpPr>
          <p:cNvPr id="5" name="TextBox 4"/>
          <p:cNvSpPr txBox="1"/>
          <p:nvPr/>
        </p:nvSpPr>
        <p:spPr>
          <a:xfrm>
            <a:off x="83127" y="2846495"/>
            <a:ext cx="8096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System testing continues (with baselines) on core set of machines.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Compy</a:t>
            </a:r>
            <a:r>
              <a:rPr lang="en-US" dirty="0"/>
              <a:t> added and testing </a:t>
            </a:r>
            <a:r>
              <a:rPr lang="en-US" dirty="0" err="1"/>
              <a:t>pgi</a:t>
            </a:r>
            <a:r>
              <a:rPr lang="en-US" dirty="0"/>
              <a:t> with baselines.  Some problems.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Integration and testing process running (mostly) smoothly.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Continue to strike balance among expense of testing/need for overnight results/availability of machine time.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3CFD-EF8E-4148-A249-5C24A0B7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68"/>
            <a:ext cx="8229600" cy="633246"/>
          </a:xfrm>
        </p:spPr>
        <p:txBody>
          <a:bodyPr/>
          <a:lstStyle/>
          <a:p>
            <a:r>
              <a:rPr lang="en-US" dirty="0"/>
              <a:t>CIME, testing and repository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E5FE-6D97-A647-A420-2D1C01CC9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20114"/>
            <a:ext cx="8229600" cy="3582657"/>
          </a:xfrm>
        </p:spPr>
        <p:txBody>
          <a:bodyPr/>
          <a:lstStyle/>
          <a:p>
            <a:r>
              <a:rPr lang="en-US" dirty="0"/>
              <a:t>New “</a:t>
            </a:r>
            <a:r>
              <a:rPr lang="en-US" dirty="0" err="1"/>
              <a:t>nbfb</a:t>
            </a:r>
            <a:r>
              <a:rPr lang="en-US" dirty="0"/>
              <a:t>” test suite.</a:t>
            </a:r>
          </a:p>
          <a:p>
            <a:pPr lvl="1"/>
            <a:r>
              <a:rPr lang="en-US" dirty="0"/>
              <a:t>Runs one each of 3 new test types (developed under CMDV)</a:t>
            </a:r>
          </a:p>
          <a:p>
            <a:pPr lvl="2"/>
            <a:r>
              <a:rPr lang="en-US" dirty="0"/>
              <a:t>MVK: </a:t>
            </a:r>
            <a:r>
              <a:rPr lang="en-US" dirty="0" err="1"/>
              <a:t>Komogorov</a:t>
            </a:r>
            <a:r>
              <a:rPr lang="en-US" dirty="0"/>
              <a:t>-Smirnov</a:t>
            </a:r>
          </a:p>
          <a:p>
            <a:pPr lvl="2"/>
            <a:r>
              <a:rPr lang="en-US" dirty="0"/>
              <a:t>PGN: Perturbation Growth</a:t>
            </a:r>
          </a:p>
          <a:p>
            <a:pPr lvl="2"/>
            <a:r>
              <a:rPr lang="en-US" dirty="0"/>
              <a:t>TSC: Time step convergence</a:t>
            </a:r>
          </a:p>
          <a:p>
            <a:pPr lvl="2"/>
            <a:r>
              <a:rPr lang="en-US" dirty="0"/>
              <a:t>Test meaning:</a:t>
            </a:r>
          </a:p>
          <a:p>
            <a:pPr lvl="3"/>
            <a:r>
              <a:rPr lang="en-US" dirty="0"/>
              <a:t>PASS:  no change in climate (even if there was a non-</a:t>
            </a:r>
            <a:r>
              <a:rPr lang="en-US" dirty="0" err="1"/>
              <a:t>bfb</a:t>
            </a:r>
            <a:r>
              <a:rPr lang="en-US" dirty="0"/>
              <a:t> change)</a:t>
            </a:r>
          </a:p>
          <a:p>
            <a:pPr lvl="3"/>
            <a:r>
              <a:rPr lang="en-US" dirty="0"/>
              <a:t>FAIL:  climate is different.</a:t>
            </a:r>
          </a:p>
          <a:p>
            <a:r>
              <a:rPr lang="en-US" dirty="0"/>
              <a:t>Additional external submodules added</a:t>
            </a:r>
          </a:p>
          <a:p>
            <a:pPr lvl="1"/>
            <a:r>
              <a:rPr lang="en-US" dirty="0" err="1"/>
              <a:t>Kokkos</a:t>
            </a:r>
            <a:r>
              <a:rPr lang="en-US" dirty="0"/>
              <a:t>: </a:t>
            </a:r>
            <a:r>
              <a:rPr lang="en-US" dirty="0" err="1"/>
              <a:t>Kokkos</a:t>
            </a:r>
            <a:r>
              <a:rPr lang="en-US" dirty="0"/>
              <a:t> built as a </a:t>
            </a:r>
            <a:r>
              <a:rPr lang="en-US" dirty="0" err="1"/>
              <a:t>sharedlib</a:t>
            </a:r>
            <a:endParaRPr lang="en-US" dirty="0"/>
          </a:p>
          <a:p>
            <a:pPr lvl="1"/>
            <a:r>
              <a:rPr lang="en-US" dirty="0"/>
              <a:t>RRTMGP:  pulling directly from RTE-RRTMGP “develop” branch.</a:t>
            </a:r>
          </a:p>
          <a:p>
            <a:pPr lvl="1"/>
            <a:r>
              <a:rPr lang="en-US" dirty="0"/>
              <a:t>SCORPIO:   faster, more capable version of PIO developed under ECP.</a:t>
            </a:r>
          </a:p>
          <a:p>
            <a:pPr lvl="2"/>
            <a:r>
              <a:rPr lang="en-US" dirty="0"/>
              <a:t>New terminology:  “PIO1” = “SCORPIO-classic”,  “PIO2” = “SCORPIO”</a:t>
            </a:r>
          </a:p>
          <a:p>
            <a:pPr lvl="1"/>
            <a:endParaRPr lang="en-US" dirty="0"/>
          </a:p>
          <a:p>
            <a:r>
              <a:rPr lang="en-US" dirty="0"/>
              <a:t>Significant improvements to CIME's use of XML as a database</a:t>
            </a:r>
          </a:p>
          <a:p>
            <a:pPr lvl="1"/>
            <a:r>
              <a:rPr lang="en-US" dirty="0"/>
              <a:t>Big performance and robustness improvements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14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1282</Words>
  <Application>Microsoft Macintosh PowerPoint</Application>
  <PresentationFormat>On-screen Show (16:9)</PresentationFormat>
  <Paragraphs>247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</vt:lpstr>
      <vt:lpstr>Courier New</vt:lpstr>
      <vt:lpstr>Wingdings</vt:lpstr>
      <vt:lpstr>Office Theme</vt:lpstr>
      <vt:lpstr>Custom Design</vt:lpstr>
      <vt:lpstr>Infrastructure Group Status, Plans, Issues</vt:lpstr>
      <vt:lpstr>Infrastructure Group responsibilities</vt:lpstr>
      <vt:lpstr>Progress since Spring meeting (highlights)</vt:lpstr>
      <vt:lpstr>Compy is in production!</vt:lpstr>
      <vt:lpstr>Compy config</vt:lpstr>
      <vt:lpstr>Other Machine changes</vt:lpstr>
      <vt:lpstr>v1 Data Publication Progress (as of Nov. 14th) </vt:lpstr>
      <vt:lpstr>Status:  Testing</vt:lpstr>
      <vt:lpstr>CIME, testing and repository changes</vt:lpstr>
      <vt:lpstr>CIME Config/Build system changes: CMake</vt:lpstr>
      <vt:lpstr>V2 development timeline</vt:lpstr>
      <vt:lpstr>e3sm_diags: E3SM Diagnostics Package Comprehensive E3SM atmosphere diagnostics, analysis data and toolkit</vt:lpstr>
      <vt:lpstr>MPAS-Analysis (ocean, sea ice)</vt:lpstr>
      <vt:lpstr>NCO progress</vt:lpstr>
      <vt:lpstr>zstash: HPSS long-term archiving tool Developed from a prototype to a production software over the past year</vt:lpstr>
      <vt:lpstr>E3SM-Unified:  conda package for all analysis tools. progress</vt:lpstr>
      <vt:lpstr>PowerPoint Presentation</vt:lpstr>
      <vt:lpstr>Infrastructure Group works for YOU</vt:lpstr>
      <vt:lpstr>Some of the topics to be discussed this week</vt:lpstr>
      <vt:lpstr>Some of the topics to be discussed this week</vt:lpstr>
      <vt:lpstr>IG schedule this week</vt:lpstr>
    </vt:vector>
  </TitlesOfParts>
  <Company>Pacific Northwest National Laboratory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Rob Jacob</cp:lastModifiedBy>
  <cp:revision>92</cp:revision>
  <dcterms:created xsi:type="dcterms:W3CDTF">2014-12-04T00:15:55Z</dcterms:created>
  <dcterms:modified xsi:type="dcterms:W3CDTF">2019-11-19T17:23:14Z</dcterms:modified>
</cp:coreProperties>
</file>