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1" r:id="rId3"/>
    <p:sldId id="339" r:id="rId4"/>
    <p:sldId id="341" r:id="rId5"/>
    <p:sldId id="342" r:id="rId6"/>
    <p:sldId id="343" r:id="rId7"/>
    <p:sldId id="344" r:id="rId8"/>
    <p:sldId id="345" r:id="rId9"/>
    <p:sldId id="34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497" autoAdjust="0"/>
  </p:normalViewPr>
  <p:slideViewPr>
    <p:cSldViewPr snapToGrid="0" snapToObjects="1">
      <p:cViewPr>
        <p:scale>
          <a:sx n="72" d="100"/>
          <a:sy n="72" d="100"/>
        </p:scale>
        <p:origin x="110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090-32D1-42AB-816B-7977F31C166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0BB8-4114-4828-878B-72EA720D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84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4F92-24C2-461F-8249-F2CA0981DCB6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C6912-EDA3-49E6-B359-FE266C84D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C6912-EDA3-49E6-B359-FE266C84D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628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351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321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935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32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886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97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4F5324A-0D9B-9A43-AE72-6DBF244396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239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6616"/>
            <a:ext cx="6629400" cy="259686"/>
          </a:xfrm>
        </p:spPr>
        <p:txBody>
          <a:bodyPr lIns="0" tIns="0" rIns="0" bIns="0" anchor="t" anchorCtr="0">
            <a:spAutoFit/>
          </a:bodyPr>
          <a:lstStyle>
            <a:lvl1pPr algn="l">
              <a:defRPr sz="1875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54364"/>
          </a:xfrm>
        </p:spPr>
        <p:txBody>
          <a:bodyPr lIns="0" tIns="0" rIns="0" bIns="0">
            <a:spAutoFit/>
          </a:bodyPr>
          <a:lstStyle>
            <a:lvl1pPr>
              <a:defRPr sz="150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pPr defTabSz="457200"/>
            <a:fld id="{A505DBE7-0ACF-E348-BBE2-A615BCE1D797}" type="slidenum">
              <a:rPr lang="en-US" smtClean="0">
                <a:latin typeface="Calibri" panose="020F0502020204030204"/>
              </a:rPr>
              <a:pPr defTabSz="457200"/>
              <a:t>‹#›</a:t>
            </a:fld>
            <a:endParaRPr lang="en-US">
              <a:latin typeface="Calibri" panose="020F0502020204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09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92215"/>
            <a:ext cx="90820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Hong-Yi Li </a:t>
            </a:r>
          </a:p>
          <a:p>
            <a:pPr algn="ctr" defTabSz="457200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Ruby Leung,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Zeli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Tan, Tian Zhou, Gautam Bisht (PNNL) </a:t>
            </a:r>
          </a:p>
          <a:p>
            <a:pPr algn="ctr" defTabSz="457200">
              <a:defRPr/>
            </a:pP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Wandamagegn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Yigzaw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Senlin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Zhu,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Guta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  <a:cs typeface="Arial"/>
              </a:rPr>
              <a:t>Abeshu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 and others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57314" y="1813162"/>
            <a:ext cx="8788537" cy="225292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0" tIns="457200" rIns="0" bIns="457200" rtlCol="0" anchor="ctr">
            <a:sp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575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MOSART related updates </a:t>
            </a:r>
          </a:p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the NGD Land group </a:t>
            </a:r>
          </a:p>
          <a:p>
            <a:pPr algn="ctr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9" y="4575369"/>
            <a:ext cx="8245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br>
              <a:rPr lang="en-US" sz="2200" dirty="0">
                <a:solidFill>
                  <a:prstClr val="black"/>
                </a:solidFill>
              </a:rPr>
            </a:br>
            <a:endParaRPr lang="en-US" sz="22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200" i="1" dirty="0">
                <a:solidFill>
                  <a:prstClr val="black"/>
                </a:solidFill>
                <a:latin typeface="Arial"/>
                <a:cs typeface="Arial"/>
              </a:rPr>
              <a:t>November 20, 2019, E3SM All-Hands meeting</a:t>
            </a:r>
          </a:p>
          <a:p>
            <a:pPr algn="ctr" defTabSz="457200">
              <a:defRPr/>
            </a:pPr>
            <a:endParaRPr lang="en-US" sz="2200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90203"/>
            <a:ext cx="3359449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Outline</a:t>
            </a:r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A232B4E-D9B4-489A-BA3D-5C333A3B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27" y="1510671"/>
            <a:ext cx="8327923" cy="3936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MOSART-heat: stream temperature module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MOSART-sediment: suspended sediment module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MOSART-lake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MOSART-Carbon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549914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MOSART-heat</a:t>
            </a:r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A232B4E-D9B4-489A-BA3D-5C333A3B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28" y="1327791"/>
            <a:ext cx="8682252" cy="51627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Developed in CLM4-MOSART-wm and validated over U.S. </a:t>
            </a:r>
            <a:r>
              <a:rPr lang="da-DK" sz="2800" dirty="0">
                <a:latin typeface="+mj-lt"/>
                <a:cs typeface="Times New Roman" panose="02020603050405020304" pitchFamily="18" charset="0"/>
              </a:rPr>
              <a:t>(Li et al., JAMES, 2015)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Migrated into the E3SM v2 master branch, passed the bit-4-bit tests (intel compiler), PR issued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800" b="1" cap="all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Thanks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to Tian, Jon and Gautam)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Nightly tests failed with GNU compiler. Currently waiting for Cori to work again with GNU then debug the code there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Global validation ongoing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25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908359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MOSART-sediment</a:t>
            </a:r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A232B4E-D9B4-489A-BA3D-5C333A3B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28" y="1327791"/>
            <a:ext cx="8389644" cy="49449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Completed testing/validation over U.S. (presentation tomorrow)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Migrated into the E3SM v2 master branch and passed the bit-4-bit tests (Intel compiler). PR issued, but similar GNU compiler issue expected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Will continue to improve the parameter estimation at regional or global scales, e.g., sediment particle size distribution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908359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MOSART-lake: status</a:t>
            </a:r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A232B4E-D9B4-489A-BA3D-5C333A3B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28" y="1474095"/>
            <a:ext cx="8828556" cy="44329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Developed for better coupling of water and heat balances in deep water bodies like lakes and reservoirs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Multi-layer vertical discretization for thermal stratification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Advective water/heat fluxes from MOSART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New reservoir geometry dataset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Yigzaw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et al., WRR, 2018; JAMES, 2019)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Completed offline testing/validation at over 1,400 reservoirs in U.S. (details see poster A12)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908359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MOSART-lake: offline testing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6156D-747F-445D-B258-F6FF09947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28883"/>
          <a:stretch/>
        </p:blipFill>
        <p:spPr>
          <a:xfrm>
            <a:off x="60407" y="1484618"/>
            <a:ext cx="8864137" cy="5335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F8A644E-B353-42F2-BF0E-5E890C9D1A07}"/>
              </a:ext>
            </a:extLst>
          </p:cNvPr>
          <p:cNvSpPr txBox="1">
            <a:spLocks/>
          </p:cNvSpPr>
          <p:nvPr/>
        </p:nvSpPr>
        <p:spPr>
          <a:xfrm>
            <a:off x="1682496" y="1084508"/>
            <a:ext cx="6748272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062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6124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4186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32248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40310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48372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56434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64496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Vertical temperature profiles - Lake Mead </a:t>
            </a:r>
          </a:p>
        </p:txBody>
      </p:sp>
    </p:spTree>
    <p:extLst>
      <p:ext uri="{BB962C8B-B14F-4D97-AF65-F5344CB8AC3E}">
        <p14:creationId xmlns:p14="http://schemas.microsoft.com/office/powerpoint/2010/main" val="9713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9083593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MOSART-lake: offline testing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A258E-3C39-4667-96B6-F81665C6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7" y="1419921"/>
            <a:ext cx="8900713" cy="4904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8B0113-96DD-4835-8EC6-112ED76E37F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16" y="6324342"/>
            <a:ext cx="4224728" cy="3290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1F926B-01F8-4CDA-86D9-72610DC3C341}"/>
              </a:ext>
            </a:extLst>
          </p:cNvPr>
          <p:cNvSpPr txBox="1">
            <a:spLocks/>
          </p:cNvSpPr>
          <p:nvPr/>
        </p:nvSpPr>
        <p:spPr>
          <a:xfrm>
            <a:off x="2292128" y="1084508"/>
            <a:ext cx="5815584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062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6124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4186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32248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40310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48372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56434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64496" algn="l" defTabSz="2508062" rtl="0" eaLnBrk="1" latinLnBrk="0" hangingPunct="1"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Daily surface temperature - Lake Mead</a:t>
            </a:r>
          </a:p>
        </p:txBody>
      </p:sp>
    </p:spTree>
    <p:extLst>
      <p:ext uri="{BB962C8B-B14F-4D97-AF65-F5344CB8AC3E}">
        <p14:creationId xmlns:p14="http://schemas.microsoft.com/office/powerpoint/2010/main" val="15341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8662969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MOSART-lake: ongoing &amp; future 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2CA8A1-9430-45CF-8293-26E1316A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4292"/>
            <a:ext cx="8662969" cy="40740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Migrated into the E3SM v2 master branch, currently debugging &amp; testing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Will extend to include all major lakes that are currently isolated from rivers </a:t>
            </a:r>
            <a:r>
              <a:rPr lang="en-US" sz="2800" dirty="0">
                <a:cs typeface="Times New Roman" panose="02020603050405020304" pitchFamily="18" charset="0"/>
              </a:rPr>
              <a:t>in ELM/CLM 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Incorporate all major lakes into river networks, i.e., advective water/heat fluxes between lakes and rivers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New single geometry dataset for all lakes/reservoirs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Global evaluation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425" y="6490539"/>
            <a:ext cx="2072575" cy="3290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5DBE7-0ACF-E348-BBE2-A615BCE1D79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60407" y="144456"/>
            <a:ext cx="4913929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FFC000"/>
                </a:solidFill>
              </a:rPr>
              <a:t>MOSART-Carbon</a:t>
            </a:r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A232B4E-D9B4-489A-BA3D-5C333A3B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28" y="1474095"/>
            <a:ext cx="8828556" cy="463409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Riverine governing equations identified for POC, DOC and DIC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Still need inputs from land in terms of lateral fluxes of POC, DOC and DIC fluxes from soils into rivers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Global Nutrient Export to Watersheds (NEWS) model provides long-term estimates at the river-basin scale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Will work with the ELM-BGC team for more temporal dynamics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74"/>
    </mc:Choice>
    <mc:Fallback xmlns="">
      <p:transition spd="slow" advTm="5267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422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lzoo</cp:lastModifiedBy>
  <cp:revision>91</cp:revision>
  <dcterms:created xsi:type="dcterms:W3CDTF">2014-12-04T00:15:55Z</dcterms:created>
  <dcterms:modified xsi:type="dcterms:W3CDTF">2019-11-20T19:27:29Z</dcterms:modified>
</cp:coreProperties>
</file>