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06" r:id="rId2"/>
    <p:sldId id="329" r:id="rId3"/>
    <p:sldId id="257" r:id="rId4"/>
    <p:sldId id="272" r:id="rId5"/>
    <p:sldId id="328" r:id="rId6"/>
    <p:sldId id="260" r:id="rId7"/>
    <p:sldId id="262" r:id="rId8"/>
    <p:sldId id="267" r:id="rId9"/>
    <p:sldId id="268" r:id="rId10"/>
    <p:sldId id="263" r:id="rId11"/>
    <p:sldId id="905" r:id="rId12"/>
    <p:sldId id="903" r:id="rId13"/>
    <p:sldId id="330" r:id="rId14"/>
    <p:sldId id="331" r:id="rId15"/>
    <p:sldId id="332" r:id="rId16"/>
    <p:sldId id="9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7C"/>
    <a:srgbClr val="2538CD"/>
    <a:srgbClr val="AB0A0C"/>
    <a:srgbClr val="EC3027"/>
    <a:srgbClr val="92070F"/>
    <a:srgbClr val="DD8F26"/>
    <a:srgbClr val="E4D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0"/>
    <p:restoredTop sz="95238"/>
  </p:normalViewPr>
  <p:slideViewPr>
    <p:cSldViewPr snapToGrid="0" snapToObjects="1">
      <p:cViewPr varScale="1">
        <p:scale>
          <a:sx n="117" d="100"/>
          <a:sy n="117" d="100"/>
        </p:scale>
        <p:origin x="26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3D208-4EE9-BB47-BB22-C3F7F27CFF10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1946-D4E1-BE47-B73A-D6705C148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5F892-8E0B-744C-87F9-E921507C2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90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430F75-B5EC-044F-A636-30352D0A1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4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103632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103632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1816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45920"/>
            <a:ext cx="51816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51816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31720"/>
            <a:ext cx="51816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45920"/>
            <a:ext cx="51816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331720"/>
            <a:ext cx="51816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42672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822960"/>
            <a:ext cx="64008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34640"/>
            <a:ext cx="42672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109728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85800"/>
            <a:ext cx="109728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12080"/>
            <a:ext cx="109728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109728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7008"/>
            <a:ext cx="18288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1600" y="6504908"/>
            <a:ext cx="18288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(null)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rocs.2017.05.25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572" y="2174201"/>
            <a:ext cx="9252856" cy="1752600"/>
          </a:xfrm>
        </p:spPr>
        <p:txBody>
          <a:bodyPr anchor="ctr"/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Next-Generation Developments</a:t>
            </a:r>
            <a:br>
              <a:rPr lang="en-US" sz="4400" dirty="0">
                <a:solidFill>
                  <a:prstClr val="black"/>
                </a:solidFill>
              </a:rPr>
            </a:br>
            <a:r>
              <a:rPr lang="en-US" sz="4400" dirty="0">
                <a:solidFill>
                  <a:prstClr val="black"/>
                </a:solidFill>
              </a:rPr>
              <a:t>in Software and Algorithms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including some funded by the CMDV Software Modernization Project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685" y="4029073"/>
            <a:ext cx="7750629" cy="1511756"/>
          </a:xfrm>
        </p:spPr>
        <p:txBody>
          <a:bodyPr/>
          <a:lstStyle/>
          <a:p>
            <a:pPr algn="ctr">
              <a:buClr>
                <a:srgbClr val="4F81BD">
                  <a:lumMod val="75000"/>
                </a:srgbClr>
              </a:buClr>
            </a:pPr>
            <a:r>
              <a:rPr lang="en-US" sz="2200" dirty="0">
                <a:solidFill>
                  <a:prstClr val="black"/>
                </a:solidFill>
              </a:rPr>
              <a:t>Andy Salinger (Sub-Project Lead)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Hyun Kang, Salil Mahajan, Andrew Bradley, Andrew Steyer, Hui Wan, Kai Zhang, Jian Sun, Andreas Wilke, Irina </a:t>
            </a:r>
            <a:r>
              <a:rPr lang="en-US" sz="2200" dirty="0" err="1">
                <a:solidFill>
                  <a:prstClr val="black"/>
                </a:solidFill>
              </a:rPr>
              <a:t>Tezaur</a:t>
            </a:r>
            <a:r>
              <a:rPr lang="en-US" sz="2200" dirty="0">
                <a:solidFill>
                  <a:prstClr val="black"/>
                </a:solidFill>
              </a:rPr>
              <a:t>, Josh Fu, Rong-You </a:t>
            </a:r>
            <a:r>
              <a:rPr lang="en-US" sz="2200" dirty="0" err="1">
                <a:solidFill>
                  <a:prstClr val="black"/>
                </a:solidFill>
              </a:rPr>
              <a:t>Chien</a:t>
            </a:r>
            <a:r>
              <a:rPr lang="en-US" sz="2200" dirty="0">
                <a:solidFill>
                  <a:prstClr val="black"/>
                </a:solidFill>
              </a:rPr>
              <a:t>, and others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698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66527"/>
            <a:ext cx="11449050" cy="1005280"/>
          </a:xfrm>
        </p:spPr>
        <p:txBody>
          <a:bodyPr/>
          <a:lstStyle/>
          <a:p>
            <a:r>
              <a:rPr lang="en-US" sz="3200" dirty="0">
                <a:solidFill>
                  <a:srgbClr val="376092"/>
                </a:solidFill>
                <a:ea typeface="DejaVu Sans"/>
              </a:rPr>
              <a:t>Implicit-Explicit (IMEX) and Exponential (ETI) integrators</a:t>
            </a:r>
            <a:br>
              <a:rPr lang="en-US" sz="3200" dirty="0">
                <a:solidFill>
                  <a:srgbClr val="376092"/>
                </a:solidFill>
                <a:ea typeface="DejaVu Sans"/>
              </a:rPr>
            </a:br>
            <a:r>
              <a:rPr lang="en-US" sz="3200" dirty="0">
                <a:solidFill>
                  <a:srgbClr val="376092"/>
                </a:solidFill>
                <a:ea typeface="DejaVu Sans"/>
              </a:rPr>
              <a:t>for Nonhydrostatic Atmosphere Dycore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64CBDD-068C-9E4B-8C2B-E79569ED6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49" y="1433589"/>
            <a:ext cx="5012871" cy="2353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3FFBB-29D6-4242-BD54-4BA1A7E73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172" y="1581736"/>
            <a:ext cx="2950186" cy="12275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B847BF5-3D7E-B94A-9EE4-434A9552B2AE}"/>
              </a:ext>
            </a:extLst>
          </p:cNvPr>
          <p:cNvSpPr/>
          <p:nvPr/>
        </p:nvSpPr>
        <p:spPr>
          <a:xfrm>
            <a:off x="1046505" y="3935606"/>
            <a:ext cx="54992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HEVI splitting isolates terms (boxed) responsible for fast vertical acoustic wave propagation. (</a:t>
            </a:r>
            <a:r>
              <a:rPr lang="en-US" sz="1400" dirty="0"/>
              <a:t>Steyer et al,</a:t>
            </a:r>
            <a:r>
              <a:rPr lang="en-US" sz="1400" b="1" dirty="0"/>
              <a:t> </a:t>
            </a:r>
            <a:r>
              <a:rPr lang="en-US" sz="1400" i="1" dirty="0"/>
              <a:t>Efficient IMEX Runge-Kutta methods for nonhydrostatic dynamics, arxiv:1906.07219).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1EE5EE-627A-5E47-8516-F84D6D9E15FA}"/>
              </a:ext>
            </a:extLst>
          </p:cNvPr>
          <p:cNvGrpSpPr/>
          <p:nvPr/>
        </p:nvGrpSpPr>
        <p:grpSpPr>
          <a:xfrm>
            <a:off x="8299358" y="1693609"/>
            <a:ext cx="3181350" cy="2569596"/>
            <a:chOff x="6379486" y="2496848"/>
            <a:chExt cx="4215787" cy="318813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8A8C3FD-09C8-9143-834A-476EB4B4F66D}"/>
                </a:ext>
              </a:extLst>
            </p:cNvPr>
            <p:cNvSpPr/>
            <p:nvPr/>
          </p:nvSpPr>
          <p:spPr>
            <a:xfrm>
              <a:off x="6558867" y="3635647"/>
              <a:ext cx="4036406" cy="2049338"/>
            </a:xfrm>
            <a:custGeom>
              <a:avLst/>
              <a:gdLst>
                <a:gd name="connsiteX0" fmla="*/ 0 w 2673350"/>
                <a:gd name="connsiteY0" fmla="*/ 1190287 h 1190287"/>
                <a:gd name="connsiteX1" fmla="*/ 1266825 w 2673350"/>
                <a:gd name="connsiteY1" fmla="*/ 507662 h 1190287"/>
                <a:gd name="connsiteX2" fmla="*/ 1724025 w 2673350"/>
                <a:gd name="connsiteY2" fmla="*/ 2837 h 1190287"/>
                <a:gd name="connsiteX3" fmla="*/ 2479675 w 2673350"/>
                <a:gd name="connsiteY3" fmla="*/ 733087 h 1190287"/>
                <a:gd name="connsiteX4" fmla="*/ 2673350 w 2673350"/>
                <a:gd name="connsiteY4" fmla="*/ 1129962 h 119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3350" h="1190287">
                  <a:moveTo>
                    <a:pt x="0" y="1190287"/>
                  </a:moveTo>
                  <a:cubicBezTo>
                    <a:pt x="489744" y="947928"/>
                    <a:pt x="979488" y="705570"/>
                    <a:pt x="1266825" y="507662"/>
                  </a:cubicBezTo>
                  <a:cubicBezTo>
                    <a:pt x="1554162" y="309754"/>
                    <a:pt x="1521883" y="-34734"/>
                    <a:pt x="1724025" y="2837"/>
                  </a:cubicBezTo>
                  <a:cubicBezTo>
                    <a:pt x="1926167" y="40408"/>
                    <a:pt x="2321454" y="545233"/>
                    <a:pt x="2479675" y="733087"/>
                  </a:cubicBezTo>
                  <a:cubicBezTo>
                    <a:pt x="2637896" y="920941"/>
                    <a:pt x="2655623" y="1025451"/>
                    <a:pt x="2673350" y="112996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B02AE45-078E-064F-A786-C29E17EDFC24}"/>
                </a:ext>
              </a:extLst>
            </p:cNvPr>
            <p:cNvSpPr/>
            <p:nvPr/>
          </p:nvSpPr>
          <p:spPr>
            <a:xfrm>
              <a:off x="6819591" y="3100495"/>
              <a:ext cx="3750071" cy="2212881"/>
            </a:xfrm>
            <a:custGeom>
              <a:avLst/>
              <a:gdLst>
                <a:gd name="connsiteX0" fmla="*/ 0 w 2483708"/>
                <a:gd name="connsiteY0" fmla="*/ 1285276 h 1285276"/>
                <a:gd name="connsiteX1" fmla="*/ 1186249 w 2483708"/>
                <a:gd name="connsiteY1" fmla="*/ 655081 h 1285276"/>
                <a:gd name="connsiteX2" fmla="*/ 1742303 w 2483708"/>
                <a:gd name="connsiteY2" fmla="*/ 173 h 1285276"/>
                <a:gd name="connsiteX3" fmla="*/ 2483708 w 2483708"/>
                <a:gd name="connsiteY3" fmla="*/ 716865 h 128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3708" h="1285276">
                  <a:moveTo>
                    <a:pt x="0" y="1285276"/>
                  </a:moveTo>
                  <a:cubicBezTo>
                    <a:pt x="447932" y="1077270"/>
                    <a:pt x="895865" y="869265"/>
                    <a:pt x="1186249" y="655081"/>
                  </a:cubicBezTo>
                  <a:cubicBezTo>
                    <a:pt x="1476633" y="440897"/>
                    <a:pt x="1526060" y="-10124"/>
                    <a:pt x="1742303" y="173"/>
                  </a:cubicBezTo>
                  <a:cubicBezTo>
                    <a:pt x="1958546" y="10470"/>
                    <a:pt x="2261286" y="492384"/>
                    <a:pt x="2483708" y="716865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6836F07-EA3C-AD4A-9BA4-E3CBE158B217}"/>
                </a:ext>
              </a:extLst>
            </p:cNvPr>
            <p:cNvSpPr/>
            <p:nvPr/>
          </p:nvSpPr>
          <p:spPr>
            <a:xfrm>
              <a:off x="6379486" y="3158292"/>
              <a:ext cx="3750071" cy="2212881"/>
            </a:xfrm>
            <a:custGeom>
              <a:avLst/>
              <a:gdLst>
                <a:gd name="connsiteX0" fmla="*/ 0 w 2483708"/>
                <a:gd name="connsiteY0" fmla="*/ 1285276 h 1285276"/>
                <a:gd name="connsiteX1" fmla="*/ 1186249 w 2483708"/>
                <a:gd name="connsiteY1" fmla="*/ 655081 h 1285276"/>
                <a:gd name="connsiteX2" fmla="*/ 1742303 w 2483708"/>
                <a:gd name="connsiteY2" fmla="*/ 173 h 1285276"/>
                <a:gd name="connsiteX3" fmla="*/ 2483708 w 2483708"/>
                <a:gd name="connsiteY3" fmla="*/ 716865 h 128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3708" h="1285276">
                  <a:moveTo>
                    <a:pt x="0" y="1285276"/>
                  </a:moveTo>
                  <a:cubicBezTo>
                    <a:pt x="447932" y="1077270"/>
                    <a:pt x="895865" y="869265"/>
                    <a:pt x="1186249" y="655081"/>
                  </a:cubicBezTo>
                  <a:cubicBezTo>
                    <a:pt x="1476633" y="440897"/>
                    <a:pt x="1526060" y="-10124"/>
                    <a:pt x="1742303" y="173"/>
                  </a:cubicBezTo>
                  <a:cubicBezTo>
                    <a:pt x="1958546" y="10470"/>
                    <a:pt x="2261286" y="492384"/>
                    <a:pt x="2483708" y="716865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81579AF-A4D8-8146-99C9-0FF24F5A4B2C}"/>
                </a:ext>
              </a:extLst>
            </p:cNvPr>
            <p:cNvCxnSpPr>
              <a:cxnSpLocks/>
            </p:cNvCxnSpPr>
            <p:nvPr/>
          </p:nvCxnSpPr>
          <p:spPr>
            <a:xfrm>
              <a:off x="7844951" y="2795198"/>
              <a:ext cx="1699349" cy="74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2DAC89-8111-D442-83DE-B54CA27AD94A}"/>
                </a:ext>
              </a:extLst>
            </p:cNvPr>
            <p:cNvSpPr txBox="1"/>
            <p:nvPr/>
          </p:nvSpPr>
          <p:spPr>
            <a:xfrm>
              <a:off x="7756095" y="2496848"/>
              <a:ext cx="820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wind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48246C-A68C-EC4C-B1CA-BEBEC0C5A9AD}"/>
                </a:ext>
              </a:extLst>
            </p:cNvPr>
            <p:cNvSpPr txBox="1"/>
            <p:nvPr/>
          </p:nvSpPr>
          <p:spPr>
            <a:xfrm>
              <a:off x="8510890" y="5062170"/>
              <a:ext cx="1548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topography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E93850-D9BF-6B40-B5AC-BCC1E1B412A4}"/>
                </a:ext>
              </a:extLst>
            </p:cNvPr>
            <p:cNvSpPr txBox="1"/>
            <p:nvPr/>
          </p:nvSpPr>
          <p:spPr>
            <a:xfrm rot="19824191">
              <a:off x="6449519" y="4604917"/>
              <a:ext cx="1503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geop</a:t>
              </a:r>
              <a:r>
                <a:rPr lang="en-US" sz="1400" dirty="0"/>
                <a:t> initial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EE1BA9-C065-024A-9A44-D13AB74E649F}"/>
                </a:ext>
              </a:extLst>
            </p:cNvPr>
            <p:cNvSpPr txBox="1"/>
            <p:nvPr/>
          </p:nvSpPr>
          <p:spPr>
            <a:xfrm rot="19824191">
              <a:off x="6748244" y="4674909"/>
              <a:ext cx="22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geop</a:t>
              </a:r>
              <a:r>
                <a:rPr lang="en-US" sz="1400" dirty="0"/>
                <a:t> after update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65B89A-03D7-4F42-A3CA-BE7CAEC887CC}"/>
                </a:ext>
              </a:extLst>
            </p:cNvPr>
            <p:cNvSpPr/>
            <p:nvPr/>
          </p:nvSpPr>
          <p:spPr>
            <a:xfrm>
              <a:off x="8727676" y="3679715"/>
              <a:ext cx="328189" cy="322647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F5DB25-ED3A-8F43-B7A9-5340E3CC906C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>
              <a:off x="7447402" y="3635647"/>
              <a:ext cx="1280274" cy="20539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73DFA7-AF86-3049-902A-2617A8A97A22}"/>
                </a:ext>
              </a:extLst>
            </p:cNvPr>
            <p:cNvSpPr txBox="1"/>
            <p:nvPr/>
          </p:nvSpPr>
          <p:spPr>
            <a:xfrm>
              <a:off x="6711747" y="3321836"/>
              <a:ext cx="97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AFDF59-981C-444D-B509-55D1D2FCBA98}"/>
              </a:ext>
            </a:extLst>
          </p:cNvPr>
          <p:cNvSpPr txBox="1"/>
          <p:nvPr/>
        </p:nvSpPr>
        <p:spPr>
          <a:xfrm>
            <a:off x="6772275" y="4513286"/>
            <a:ext cx="506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IMEX Schemes that worked great on test problems were going unstable with steep topography. This issue was recently solved by including additional topography gradient term in implicit treatment.</a:t>
            </a:r>
          </a:p>
        </p:txBody>
      </p:sp>
    </p:spTree>
    <p:extLst>
      <p:ext uri="{BB962C8B-B14F-4D97-AF65-F5344CB8AC3E}">
        <p14:creationId xmlns:p14="http://schemas.microsoft.com/office/powerpoint/2010/main" val="295752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123190"/>
            <a:ext cx="10515600" cy="1325563"/>
          </a:xfrm>
        </p:spPr>
        <p:txBody>
          <a:bodyPr/>
          <a:lstStyle/>
          <a:p>
            <a:r>
              <a:rPr lang="en-US" dirty="0"/>
              <a:t>Improved Atmosphere Chemistry Solver: ROS2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85" y="1446133"/>
            <a:ext cx="5390515" cy="2892706"/>
          </a:xfrm>
        </p:spPr>
        <p:txBody>
          <a:bodyPr>
            <a:normAutofit/>
          </a:bodyPr>
          <a:lstStyle/>
          <a:p>
            <a:r>
              <a:rPr lang="en-US" sz="2000" dirty="0"/>
              <a:t>The ROS2 solver was previously implemented in CESM </a:t>
            </a:r>
          </a:p>
          <a:p>
            <a:r>
              <a:rPr lang="en-US" sz="2000" dirty="0"/>
              <a:t>The improved computational efficiency of the ROS-2 solver is due to the reuse of the Jacobian matrix and lower upper (LU) factorization during its multistage calculation</a:t>
            </a:r>
          </a:p>
          <a:p>
            <a:r>
              <a:rPr lang="en-US" sz="2000" dirty="0"/>
              <a:t>Now implementing in E3SM</a:t>
            </a:r>
          </a:p>
          <a:p>
            <a:pPr lvl="1"/>
            <a:r>
              <a:rPr lang="en-US" sz="1600" dirty="0"/>
              <a:t>Student recently hired and making quick progress</a:t>
            </a:r>
          </a:p>
        </p:txBody>
      </p:sp>
      <p:graphicFrame>
        <p:nvGraphicFramePr>
          <p:cNvPr id="6" name="Google Shape;691;p53"/>
          <p:cNvGraphicFramePr/>
          <p:nvPr/>
        </p:nvGraphicFramePr>
        <p:xfrm>
          <a:off x="6523705" y="1446133"/>
          <a:ext cx="5022500" cy="2256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4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Solver</a:t>
                      </a:r>
                      <a:endParaRPr/>
                    </a:p>
                  </a:txBody>
                  <a:tcPr marL="106875" marR="106875" marT="53450" marB="53450" anchor="ctr" anchorCtr="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Total CPU time for chemistry alone</a:t>
                      </a:r>
                      <a:endParaRPr dirty="0"/>
                    </a:p>
                  </a:txBody>
                  <a:tcPr marL="106875" marR="106875" marT="53450" marB="534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year simulation</a:t>
                      </a:r>
                      <a:endParaRPr dirty="0"/>
                    </a:p>
                  </a:txBody>
                  <a:tcPr marL="106875" marR="106875" marT="53450" marB="5345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D6D0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ORI solver</a:t>
                      </a:r>
                      <a:endParaRPr/>
                    </a:p>
                  </a:txBody>
                  <a:tcPr marL="106875" marR="106875" marT="53450" marB="534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686 hours</a:t>
                      </a:r>
                      <a:endParaRPr sz="2400">
                        <a:solidFill>
                          <a:srgbClr val="FD6D0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875" marR="106875" marT="53450" marB="53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6D08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FD6D0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ROS-2 solver</a:t>
                      </a:r>
                      <a:endParaRPr/>
                    </a:p>
                  </a:txBody>
                  <a:tcPr marL="106875" marR="106875" marT="53450" marB="534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360</a:t>
                      </a:r>
                      <a:r>
                        <a:rPr lang="en-US" sz="2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hours</a:t>
                      </a:r>
                      <a:endParaRPr sz="2400" dirty="0">
                        <a:solidFill>
                          <a:srgbClr val="FD6D0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875" marR="106875" marT="53450" marB="534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hape 692">
            <a:extLst>
              <a:ext uri="{FF2B5EF4-FFF2-40B4-BE49-F238E27FC236}">
                <a16:creationId xmlns:a16="http://schemas.microsoft.com/office/drawing/2014/main" id="{053FF1FD-7BCA-DC44-91D2-C4F7D5AE43BC}"/>
              </a:ext>
            </a:extLst>
          </p:cNvPr>
          <p:cNvSpPr txBox="1"/>
          <p:nvPr/>
        </p:nvSpPr>
        <p:spPr>
          <a:xfrm>
            <a:off x="7956034" y="3904729"/>
            <a:ext cx="33164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Speedup: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1.9×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Saved time: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47%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91424" y="5272521"/>
            <a:ext cx="467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(Sun et al., 2017, doi:10.1002/2016MS000863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Sun et al., 2018, doi:10.1029/2018MS001276)</a:t>
            </a:r>
          </a:p>
        </p:txBody>
      </p:sp>
    </p:spTree>
    <p:extLst>
      <p:ext uri="{BB962C8B-B14F-4D97-AF65-F5344CB8AC3E}">
        <p14:creationId xmlns:p14="http://schemas.microsoft.com/office/powerpoint/2010/main" val="111710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2475"/>
            <a:ext cx="6282267" cy="1706526"/>
          </a:xfrm>
        </p:spPr>
        <p:txBody>
          <a:bodyPr/>
          <a:lstStyle/>
          <a:p>
            <a:r>
              <a:rPr lang="en-US" sz="3200" strike="sngStrike" dirty="0">
                <a:solidFill>
                  <a:srgbClr val="002060"/>
                </a:solidFill>
              </a:rPr>
              <a:t>7 Highlights on 7 Slides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2 Slides of Lists of Future Plans</a:t>
            </a:r>
          </a:p>
        </p:txBody>
      </p:sp>
    </p:spTree>
    <p:extLst>
      <p:ext uri="{BB962C8B-B14F-4D97-AF65-F5344CB8AC3E}">
        <p14:creationId xmlns:p14="http://schemas.microsoft.com/office/powerpoint/2010/main" val="272877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Software and Algorithms NGD </a:t>
            </a:r>
            <a:r>
              <a:rPr lang="en-US" dirty="0"/>
              <a:t>Plans</a:t>
            </a:r>
            <a:br>
              <a:rPr lang="en-US" dirty="0"/>
            </a:br>
            <a:r>
              <a:rPr lang="en-US" sz="3200" dirty="0"/>
              <a:t>1. Short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66" y="1461497"/>
            <a:ext cx="5465659" cy="4301127"/>
          </a:xfrm>
        </p:spPr>
        <p:txBody>
          <a:bodyPr/>
          <a:lstStyle/>
          <a:p>
            <a:r>
              <a:rPr lang="en-US" dirty="0"/>
              <a:t>Finish of ongoing work in:</a:t>
            </a:r>
          </a:p>
          <a:p>
            <a:pPr lvl="1"/>
            <a:r>
              <a:rPr lang="en-US" dirty="0"/>
              <a:t>Barotropic Solve</a:t>
            </a:r>
          </a:p>
          <a:p>
            <a:pPr lvl="1"/>
            <a:r>
              <a:rPr lang="en-US" dirty="0"/>
              <a:t>IMEX Time Integration</a:t>
            </a:r>
          </a:p>
          <a:p>
            <a:pPr lvl="1"/>
            <a:r>
              <a:rPr lang="en-US" dirty="0"/>
              <a:t>Atmosphere Chemistry Solver</a:t>
            </a:r>
          </a:p>
          <a:p>
            <a:pPr lvl="1"/>
            <a:r>
              <a:rPr lang="en-US" dirty="0"/>
              <a:t>Task Placement</a:t>
            </a:r>
          </a:p>
          <a:p>
            <a:pPr lvl="1"/>
            <a:r>
              <a:rPr lang="en-US" dirty="0"/>
              <a:t>Climate Reproducibility Testing</a:t>
            </a:r>
          </a:p>
          <a:p>
            <a:r>
              <a:rPr lang="en-US" dirty="0"/>
              <a:t>”Declare Success” on Verification and Unit Testing</a:t>
            </a:r>
          </a:p>
          <a:p>
            <a:pPr lvl="1"/>
            <a:r>
              <a:rPr lang="en-US" dirty="0"/>
              <a:t>Part of project Code Review process</a:t>
            </a:r>
          </a:p>
          <a:p>
            <a:pPr lvl="1"/>
            <a:r>
              <a:rPr lang="en-US" dirty="0"/>
              <a:t>Actively part of SCREAM, EAGLES, etc.</a:t>
            </a:r>
          </a:p>
          <a:p>
            <a:pPr lvl="1"/>
            <a:r>
              <a:rPr lang="en-US" dirty="0"/>
              <a:t>Will start monthly discussion group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5A563F-412A-ED4A-8EEE-F2736DE3D30A}"/>
              </a:ext>
            </a:extLst>
          </p:cNvPr>
          <p:cNvSpPr txBox="1">
            <a:spLocks/>
          </p:cNvSpPr>
          <p:nvPr/>
        </p:nvSpPr>
        <p:spPr>
          <a:xfrm>
            <a:off x="6581775" y="1461497"/>
            <a:ext cx="5248275" cy="4511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LcPeriod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dirty="0"/>
              <a:t>Continue to fund two star researcher-developers </a:t>
            </a:r>
            <a:endParaRPr lang="en-US" sz="1050" dirty="0"/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i="1" dirty="0"/>
              <a:t>In scope, but funded elsewhere: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/>
              <a:t>Coupling algorithms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/>
              <a:t>Ice sheet algorithms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/>
              <a:t>Asynchronous Multi-Task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/>
              <a:t>Semi-Lagrangian Transport in Ocean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/>
              <a:t>Kokkos work in SCREAM</a:t>
            </a:r>
          </a:p>
          <a:p>
            <a:pPr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7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Software and Algorithms NGD </a:t>
            </a:r>
            <a:r>
              <a:rPr lang="en-US" dirty="0"/>
              <a:t>Plans</a:t>
            </a:r>
            <a:br>
              <a:rPr lang="en-US" dirty="0"/>
            </a:br>
            <a:r>
              <a:rPr lang="en-US" sz="3200" dirty="0"/>
              <a:t>Potential New Epics -- 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1050"/>
            <a:ext cx="10857470" cy="40685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Software infrastructure and diagnostics for </a:t>
            </a:r>
            <a:r>
              <a:rPr lang="en-US" b="1" dirty="0"/>
              <a:t>large ensembles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E.g., 50-1000 concurrent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 scientist to drive and UQ expertise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b="1" dirty="0"/>
              <a:t>Define mathematically the scalar metric used in tuning</a:t>
            </a:r>
            <a:r>
              <a:rPr lang="en-US" dirty="0"/>
              <a:t> the E3SM model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Enable automated tuning with optimization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Reproducible science – explicitly write out the weightings of different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Bayesian UQ – ensembles sampled from distributions of potential tunings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Ability to make quantitative choice of quality vs performance</a:t>
            </a:r>
          </a:p>
          <a:p>
            <a:pPr>
              <a:buFont typeface="+mj-lt"/>
              <a:buAutoNum type="arabicPeriod" startAt="6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Software and Algorithms NGD </a:t>
            </a:r>
            <a:r>
              <a:rPr lang="en-US" dirty="0"/>
              <a:t>Plans</a:t>
            </a:r>
            <a:br>
              <a:rPr lang="en-US" dirty="0"/>
            </a:br>
            <a:r>
              <a:rPr lang="en-US" sz="3200" dirty="0"/>
              <a:t>Potential New Epics --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9571"/>
            <a:ext cx="7763950" cy="47244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Automated </a:t>
            </a:r>
            <a:r>
              <a:rPr lang="en-US" b="1" dirty="0"/>
              <a:t>recovery from instabilities</a:t>
            </a:r>
            <a:r>
              <a:rPr lang="en-US" dirty="0"/>
              <a:t> </a:t>
            </a:r>
            <a:r>
              <a:rPr lang="en-US" sz="2000" dirty="0"/>
              <a:t>(Atmosphere’s “Negative Layer Thickness”)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Back up and use smaller time steps / more frequent remap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throw/catch error handling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/>
              <a:t>Mixed Precision </a:t>
            </a:r>
            <a:r>
              <a:rPr lang="en-US" dirty="0"/>
              <a:t>to get speed of single precision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Rigorous analysis with adjoint-based sensitivities of a metric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Optimal selection of </a:t>
            </a:r>
            <a:r>
              <a:rPr lang="en-US" b="1" dirty="0"/>
              <a:t>vertical level grid spacing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Staffed!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Pilot project to explore </a:t>
            </a:r>
            <a:r>
              <a:rPr lang="en-US" b="1" dirty="0"/>
              <a:t>Julia</a:t>
            </a:r>
            <a:r>
              <a:rPr lang="en-US" dirty="0"/>
              <a:t> programming</a:t>
            </a:r>
            <a:br>
              <a:rPr lang="en-US" dirty="0"/>
            </a:br>
            <a:r>
              <a:rPr lang="en-US" dirty="0"/>
              <a:t>language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Notably </a:t>
            </a:r>
            <a:r>
              <a:rPr lang="en-US" b="1" dirty="0"/>
              <a:t>Missing: Machine Learning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AutoNum type="arabicPeriod" startAt="6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5271D-8242-D34D-A052-2CB314A0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1" y="2873829"/>
            <a:ext cx="3883515" cy="26990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EBA696-FA58-904D-8C92-14551529FE06}"/>
              </a:ext>
            </a:extLst>
          </p:cNvPr>
          <p:cNvCxnSpPr>
            <a:cxnSpLocks/>
          </p:cNvCxnSpPr>
          <p:nvPr/>
        </p:nvCxnSpPr>
        <p:spPr>
          <a:xfrm>
            <a:off x="7609114" y="3984171"/>
            <a:ext cx="9797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A6D5F3-D705-3E40-816F-8F97938C5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1" y="1149628"/>
            <a:ext cx="5029038" cy="4707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046EF-E81E-0441-85FB-A9FF46532B74}"/>
              </a:ext>
            </a:extLst>
          </p:cNvPr>
          <p:cNvSpPr txBox="1"/>
          <p:nvPr/>
        </p:nvSpPr>
        <p:spPr>
          <a:xfrm>
            <a:off x="6643984" y="811771"/>
            <a:ext cx="4874888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3km “Cloud Resolving” Atmosphere Grid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491E0-9A2B-7E4A-955C-8294E8EA79CF}"/>
              </a:ext>
            </a:extLst>
          </p:cNvPr>
          <p:cNvSpPr txBox="1">
            <a:spLocks/>
          </p:cNvSpPr>
          <p:nvPr/>
        </p:nvSpPr>
        <p:spPr>
          <a:xfrm>
            <a:off x="94089" y="207989"/>
            <a:ext cx="12206190" cy="82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i="0" kern="1200" spc="100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sz="3600" b="1" spc="0" dirty="0">
                <a:solidFill>
                  <a:srgbClr val="4F81BD">
                    <a:lumMod val="75000"/>
                  </a:srgbClr>
                </a:solidFill>
                <a:latin typeface="Arial"/>
                <a:ea typeface="+mj-ea"/>
                <a:cs typeface="Arial"/>
              </a:rPr>
              <a:t>HOMMEXX: Performance Portable Atm in C++/Kokkos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D681B3-00E2-0445-A1B5-8EE803A452BE}"/>
              </a:ext>
            </a:extLst>
          </p:cNvPr>
          <p:cNvSpPr/>
          <p:nvPr/>
        </p:nvSpPr>
        <p:spPr>
          <a:xfrm>
            <a:off x="6604348" y="5946384"/>
            <a:ext cx="4863617" cy="616406"/>
          </a:xfrm>
          <a:prstGeom prst="roundRect">
            <a:avLst>
              <a:gd name="adj" fmla="val 2234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Nvidia has chosen to work with us to prepare a Gordon Bell Prize submission using Summit.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0A82C02-2CE9-C542-BFD7-AD4A4774B43F}"/>
              </a:ext>
            </a:extLst>
          </p:cNvPr>
          <p:cNvSpPr/>
          <p:nvPr/>
        </p:nvSpPr>
        <p:spPr>
          <a:xfrm flipH="1">
            <a:off x="9340101" y="2309604"/>
            <a:ext cx="553574" cy="1468949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541498-0CDB-9945-86D7-7DA8EB524960}"/>
              </a:ext>
            </a:extLst>
          </p:cNvPr>
          <p:cNvSpPr txBox="1"/>
          <p:nvPr/>
        </p:nvSpPr>
        <p:spPr>
          <a:xfrm flipH="1">
            <a:off x="8725953" y="2750370"/>
            <a:ext cx="122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10x per Summit Node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C32542-09E6-DD41-AA24-2B0673B34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34" y="939563"/>
            <a:ext cx="5127157" cy="51271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40647E-188E-AE48-80C7-811BD7126C52}"/>
              </a:ext>
            </a:extLst>
          </p:cNvPr>
          <p:cNvSpPr txBox="1"/>
          <p:nvPr/>
        </p:nvSpPr>
        <p:spPr>
          <a:xfrm>
            <a:off x="1525419" y="771408"/>
            <a:ext cx="3798530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Single Node/GPU Performance</a:t>
            </a:r>
          </a:p>
        </p:txBody>
      </p:sp>
    </p:spTree>
    <p:extLst>
      <p:ext uri="{BB962C8B-B14F-4D97-AF65-F5344CB8AC3E}">
        <p14:creationId xmlns:p14="http://schemas.microsoft.com/office/powerpoint/2010/main" val="15237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33390"/>
            <a:ext cx="11141849" cy="1097280"/>
          </a:xfrm>
        </p:spPr>
        <p:txBody>
          <a:bodyPr/>
          <a:lstStyle/>
          <a:p>
            <a:r>
              <a:rPr lang="en-US" dirty="0"/>
              <a:t>How the </a:t>
            </a:r>
            <a:r>
              <a:rPr lang="en-US" dirty="0">
                <a:solidFill>
                  <a:srgbClr val="7030A0"/>
                </a:solidFill>
              </a:rPr>
              <a:t>NGD Software and Algorithms </a:t>
            </a:r>
            <a:r>
              <a:rPr lang="en-US" dirty="0"/>
              <a:t>Sub-Project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/>
              <a:t>Fits in the Larger E3SM Ecosystem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8550B-CBB3-5047-BBBB-B70337FB7AF5}"/>
              </a:ext>
            </a:extLst>
          </p:cNvPr>
          <p:cNvSpPr/>
          <p:nvPr/>
        </p:nvSpPr>
        <p:spPr>
          <a:xfrm>
            <a:off x="643468" y="1545912"/>
            <a:ext cx="2880570" cy="1280966"/>
          </a:xfrm>
          <a:prstGeom prst="rect">
            <a:avLst/>
          </a:prstGeom>
          <a:solidFill>
            <a:srgbClr val="F0E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Infrastructure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Software Eng.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Diagnostics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66DFA-EEC8-6244-AE96-AC45EF3958FB}"/>
              </a:ext>
            </a:extLst>
          </p:cNvPr>
          <p:cNvSpPr/>
          <p:nvPr/>
        </p:nvSpPr>
        <p:spPr>
          <a:xfrm>
            <a:off x="643467" y="3214221"/>
            <a:ext cx="2880570" cy="641145"/>
          </a:xfrm>
          <a:prstGeom prst="rect">
            <a:avLst/>
          </a:prstGeom>
          <a:solidFill>
            <a:srgbClr val="F0E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Performance Core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3354C-18C5-BC4C-A53A-E8CC020C36F3}"/>
              </a:ext>
            </a:extLst>
          </p:cNvPr>
          <p:cNvSpPr/>
          <p:nvPr/>
        </p:nvSpPr>
        <p:spPr>
          <a:xfrm>
            <a:off x="670012" y="4093729"/>
            <a:ext cx="2880570" cy="641145"/>
          </a:xfrm>
          <a:prstGeom prst="rect">
            <a:avLst/>
          </a:prstGeom>
          <a:solidFill>
            <a:srgbClr val="F0EF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Core Science Teams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BEE89-9827-8744-A1F5-FF0ADBC5C265}"/>
              </a:ext>
            </a:extLst>
          </p:cNvPr>
          <p:cNvSpPr/>
          <p:nvPr/>
        </p:nvSpPr>
        <p:spPr>
          <a:xfrm>
            <a:off x="4293742" y="4132643"/>
            <a:ext cx="3493212" cy="934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SCREAM NGD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53563E-76DC-7147-831C-E2DA04CA46B9}"/>
              </a:ext>
            </a:extLst>
          </p:cNvPr>
          <p:cNvSpPr/>
          <p:nvPr/>
        </p:nvSpPr>
        <p:spPr>
          <a:xfrm>
            <a:off x="8445357" y="1569155"/>
            <a:ext cx="3493212" cy="1103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SciDAC BER Applications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SciDAC Institutes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351599-53D6-9F49-A964-D92F02C3F8FA}"/>
              </a:ext>
            </a:extLst>
          </p:cNvPr>
          <p:cNvSpPr/>
          <p:nvPr/>
        </p:nvSpPr>
        <p:spPr>
          <a:xfrm>
            <a:off x="8445357" y="4132643"/>
            <a:ext cx="3493212" cy="602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ECP Cloud-Resolving MMF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F204BA-2131-7B42-A5AF-36F819641512}"/>
              </a:ext>
            </a:extLst>
          </p:cNvPr>
          <p:cNvSpPr/>
          <p:nvPr/>
        </p:nvSpPr>
        <p:spPr>
          <a:xfrm>
            <a:off x="4041171" y="1481652"/>
            <a:ext cx="3998355" cy="21871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NGD Software and Algorithms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8E96C2-AF31-1147-8F67-C86C3CB011AC}"/>
              </a:ext>
            </a:extLst>
          </p:cNvPr>
          <p:cNvSpPr/>
          <p:nvPr/>
        </p:nvSpPr>
        <p:spPr>
          <a:xfrm>
            <a:off x="8445357" y="2855309"/>
            <a:ext cx="3493212" cy="1103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Other DOE Computational Science Investments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B32035-3923-6C4F-A540-55D920B63789}"/>
              </a:ext>
            </a:extLst>
          </p:cNvPr>
          <p:cNvSpPr txBox="1"/>
          <p:nvPr/>
        </p:nvSpPr>
        <p:spPr>
          <a:xfrm>
            <a:off x="1130157" y="5582719"/>
            <a:ext cx="186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0-2 Years (v2)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ED985-419B-0F4B-904A-EF41C63CA485}"/>
              </a:ext>
            </a:extLst>
          </p:cNvPr>
          <p:cNvSpPr txBox="1"/>
          <p:nvPr/>
        </p:nvSpPr>
        <p:spPr>
          <a:xfrm>
            <a:off x="5227364" y="5582719"/>
            <a:ext cx="186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1-3 Years (v3)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13E7E-146D-4341-9828-2FC08C6EE607}"/>
              </a:ext>
            </a:extLst>
          </p:cNvPr>
          <p:cNvSpPr txBox="1"/>
          <p:nvPr/>
        </p:nvSpPr>
        <p:spPr>
          <a:xfrm>
            <a:off x="9324571" y="5564738"/>
            <a:ext cx="20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3-10 Years (v4)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06203-944F-6842-9DA3-EED4436A565E}"/>
              </a:ext>
            </a:extLst>
          </p:cNvPr>
          <p:cNvSpPr txBox="1"/>
          <p:nvPr/>
        </p:nvSpPr>
        <p:spPr>
          <a:xfrm>
            <a:off x="600312" y="5250515"/>
            <a:ext cx="33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Incorporation into E3SM: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472817-0097-8146-9D65-8BE2DDE47C34}"/>
              </a:ext>
            </a:extLst>
          </p:cNvPr>
          <p:cNvCxnSpPr/>
          <p:nvPr/>
        </p:nvCxnSpPr>
        <p:spPr>
          <a:xfrm>
            <a:off x="5883088" y="3795566"/>
            <a:ext cx="0" cy="298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DEB299-2879-0044-A01D-17BB9D60AC7E}"/>
              </a:ext>
            </a:extLst>
          </p:cNvPr>
          <p:cNvCxnSpPr>
            <a:cxnSpLocks/>
          </p:cNvCxnSpPr>
          <p:nvPr/>
        </p:nvCxnSpPr>
        <p:spPr>
          <a:xfrm flipV="1">
            <a:off x="6096000" y="3766628"/>
            <a:ext cx="0" cy="284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B3FC07-3F61-004A-A5DC-40CACC753F2B}"/>
              </a:ext>
            </a:extLst>
          </p:cNvPr>
          <p:cNvCxnSpPr>
            <a:cxnSpLocks/>
          </p:cNvCxnSpPr>
          <p:nvPr/>
        </p:nvCxnSpPr>
        <p:spPr>
          <a:xfrm flipH="1">
            <a:off x="3550582" y="2278153"/>
            <a:ext cx="4657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0573FF-F4F1-874B-B2D6-E63CF5956C04}"/>
              </a:ext>
            </a:extLst>
          </p:cNvPr>
          <p:cNvCxnSpPr>
            <a:cxnSpLocks/>
          </p:cNvCxnSpPr>
          <p:nvPr/>
        </p:nvCxnSpPr>
        <p:spPr>
          <a:xfrm flipH="1">
            <a:off x="3550582" y="2855309"/>
            <a:ext cx="465764" cy="475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ADE61B-F135-F341-AF4F-FD77F44FB274}"/>
              </a:ext>
            </a:extLst>
          </p:cNvPr>
          <p:cNvCxnSpPr>
            <a:cxnSpLocks/>
          </p:cNvCxnSpPr>
          <p:nvPr/>
        </p:nvCxnSpPr>
        <p:spPr>
          <a:xfrm flipH="1">
            <a:off x="3605374" y="3674460"/>
            <a:ext cx="536398" cy="540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03A572-D3EE-284F-B1E4-FE8101C6894B}"/>
              </a:ext>
            </a:extLst>
          </p:cNvPr>
          <p:cNvCxnSpPr>
            <a:cxnSpLocks/>
          </p:cNvCxnSpPr>
          <p:nvPr/>
        </p:nvCxnSpPr>
        <p:spPr>
          <a:xfrm flipH="1" flipV="1">
            <a:off x="8064781" y="3406816"/>
            <a:ext cx="355322" cy="141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803E04-EEEF-CC44-B6F6-6987171A59F2}"/>
              </a:ext>
            </a:extLst>
          </p:cNvPr>
          <p:cNvCxnSpPr>
            <a:cxnSpLocks/>
          </p:cNvCxnSpPr>
          <p:nvPr/>
        </p:nvCxnSpPr>
        <p:spPr>
          <a:xfrm flipH="1">
            <a:off x="8064781" y="2157183"/>
            <a:ext cx="355321" cy="110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2D042D9-0C59-FD42-8BFD-82DBA4C1D90E}"/>
              </a:ext>
            </a:extLst>
          </p:cNvPr>
          <p:cNvCxnSpPr>
            <a:cxnSpLocks/>
          </p:cNvCxnSpPr>
          <p:nvPr/>
        </p:nvCxnSpPr>
        <p:spPr>
          <a:xfrm flipH="1" flipV="1">
            <a:off x="8090035" y="4141463"/>
            <a:ext cx="355322" cy="184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5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Algorithms NGD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517" y="1170887"/>
            <a:ext cx="9325511" cy="339022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Major Themes: Make targeted investments to,</a:t>
            </a:r>
          </a:p>
          <a:p>
            <a:r>
              <a:rPr lang="en-US" sz="2800" dirty="0"/>
              <a:t>Improve model throughput on </a:t>
            </a:r>
            <a:r>
              <a:rPr lang="en-US" sz="2800" dirty="0">
                <a:solidFill>
                  <a:srgbClr val="7030A0"/>
                </a:solidFill>
              </a:rPr>
              <a:t>exascale</a:t>
            </a:r>
            <a:r>
              <a:rPr lang="en-US" sz="2800" dirty="0"/>
              <a:t> machines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Algorithms</a:t>
            </a:r>
            <a:r>
              <a:rPr lang="en-US" sz="2400" dirty="0"/>
              <a:t>, Performance</a:t>
            </a:r>
          </a:p>
          <a:p>
            <a:r>
              <a:rPr lang="en-US" sz="2800" dirty="0"/>
              <a:t>Improve developer </a:t>
            </a:r>
            <a:r>
              <a:rPr lang="en-US" sz="2800" dirty="0">
                <a:solidFill>
                  <a:srgbClr val="7030A0"/>
                </a:solidFill>
              </a:rPr>
              <a:t>productivity</a:t>
            </a:r>
          </a:p>
          <a:p>
            <a:r>
              <a:rPr lang="en-US" sz="2800" dirty="0"/>
              <a:t>Create a culture of </a:t>
            </a:r>
            <a:r>
              <a:rPr lang="en-US" sz="2800" dirty="0">
                <a:solidFill>
                  <a:srgbClr val="7030A0"/>
                </a:solidFill>
              </a:rPr>
              <a:t>verification</a:t>
            </a:r>
          </a:p>
          <a:p>
            <a:r>
              <a:rPr lang="en-US" sz="2800" dirty="0"/>
              <a:t>Leverage </a:t>
            </a:r>
            <a:r>
              <a:rPr lang="en-US" sz="2800" dirty="0">
                <a:solidFill>
                  <a:srgbClr val="7030A0"/>
                </a:solidFill>
              </a:rPr>
              <a:t>DOE Computational Science </a:t>
            </a:r>
            <a:r>
              <a:rPr lang="en-US" sz="2800" dirty="0"/>
              <a:t>investment’s and entrain talented computational scientists into E3SM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4D16A-596F-BB40-854B-35ECF56B3133}"/>
              </a:ext>
            </a:extLst>
          </p:cNvPr>
          <p:cNvSpPr/>
          <p:nvPr/>
        </p:nvSpPr>
        <p:spPr>
          <a:xfrm>
            <a:off x="2090056" y="5031690"/>
            <a:ext cx="8022773" cy="954107"/>
          </a:xfrm>
          <a:prstGeom prst="rect">
            <a:avLst/>
          </a:prstGeom>
          <a:solidFill>
            <a:srgbClr val="FFF67C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/>
              <a:t>Implemented as a portfolio of independent R&amp;D Epics: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/>
              <a:t>Selection of Epics: some push, some pull.</a:t>
            </a:r>
          </a:p>
        </p:txBody>
      </p:sp>
    </p:spTree>
    <p:extLst>
      <p:ext uri="{BB962C8B-B14F-4D97-AF65-F5344CB8AC3E}">
        <p14:creationId xmlns:p14="http://schemas.microsoft.com/office/powerpoint/2010/main" val="280743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2475"/>
            <a:ext cx="6282267" cy="1706526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7 Highlights on 7 Slides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2 Slides of Lists of Future Plans</a:t>
            </a:r>
          </a:p>
        </p:txBody>
      </p:sp>
    </p:spTree>
    <p:extLst>
      <p:ext uri="{BB962C8B-B14F-4D97-AF65-F5344CB8AC3E}">
        <p14:creationId xmlns:p14="http://schemas.microsoft.com/office/powerpoint/2010/main" val="293068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B48EFE-F1D4-5A45-9627-30161C8FFD6C}"/>
              </a:ext>
            </a:extLst>
          </p:cNvPr>
          <p:cNvGrpSpPr/>
          <p:nvPr/>
        </p:nvGrpSpPr>
        <p:grpSpPr>
          <a:xfrm>
            <a:off x="6561238" y="2205124"/>
            <a:ext cx="4682323" cy="4086734"/>
            <a:chOff x="5102137" y="1159617"/>
            <a:chExt cx="3884834" cy="38299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93626E-89F2-5343-9278-498C2504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2137" y="1159617"/>
              <a:ext cx="3884834" cy="382998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80DDF06-1949-8C43-9B67-4770DC644B2C}"/>
                </a:ext>
              </a:extLst>
            </p:cNvPr>
            <p:cNvGrpSpPr/>
            <p:nvPr/>
          </p:nvGrpSpPr>
          <p:grpSpPr>
            <a:xfrm>
              <a:off x="6067782" y="3295625"/>
              <a:ext cx="2596158" cy="1232647"/>
              <a:chOff x="3648275" y="3457232"/>
              <a:chExt cx="2460655" cy="11683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D5036B-97E6-7143-B979-136EE50E1110}"/>
                  </a:ext>
                </a:extLst>
              </p:cNvPr>
              <p:cNvSpPr/>
              <p:nvPr/>
            </p:nvSpPr>
            <p:spPr>
              <a:xfrm>
                <a:off x="5499468" y="4348544"/>
                <a:ext cx="6094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16320</a:t>
                </a:r>
                <a:endParaRPr lang="en-US" sz="12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F86847-5FD6-E24E-885A-45F7AD09204D}"/>
                  </a:ext>
                </a:extLst>
              </p:cNvPr>
              <p:cNvSpPr/>
              <p:nvPr/>
            </p:nvSpPr>
            <p:spPr>
              <a:xfrm>
                <a:off x="3648275" y="3457232"/>
                <a:ext cx="497127" cy="26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2040</a:t>
                </a:r>
                <a:endParaRPr lang="en-US" sz="12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42B4642-8017-5342-ADF0-FD775C57CAB5}"/>
                  </a:ext>
                </a:extLst>
              </p:cNvPr>
              <p:cNvSpPr/>
              <p:nvPr/>
            </p:nvSpPr>
            <p:spPr>
              <a:xfrm>
                <a:off x="4930288" y="4042655"/>
                <a:ext cx="497127" cy="26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8160</a:t>
                </a:r>
                <a:endParaRPr lang="en-US" sz="12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2C52F3-F34C-BA48-AF58-B6E466594893}"/>
                  </a:ext>
                </a:extLst>
              </p:cNvPr>
              <p:cNvSpPr/>
              <p:nvPr/>
            </p:nvSpPr>
            <p:spPr>
              <a:xfrm>
                <a:off x="4324067" y="3800476"/>
                <a:ext cx="497127" cy="26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black"/>
                    </a:solidFill>
                    <a:latin typeface="Arial"/>
                    <a:cs typeface="Arial"/>
                  </a:rPr>
                  <a:t>4080</a:t>
                </a:r>
                <a:endParaRPr lang="en-US" sz="12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320"/>
            <a:ext cx="10026193" cy="1097280"/>
          </a:xfrm>
        </p:spPr>
        <p:txBody>
          <a:bodyPr/>
          <a:lstStyle/>
          <a:p>
            <a:r>
              <a:rPr lang="en-US" dirty="0"/>
              <a:t>MPAS Barotropic Mode Solver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32EA2D-ADDE-A34C-A094-8F6733A36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83" t="17956" b="31911"/>
          <a:stretch/>
        </p:blipFill>
        <p:spPr>
          <a:xfrm>
            <a:off x="720824" y="2667163"/>
            <a:ext cx="4447907" cy="34859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846" y="846808"/>
            <a:ext cx="5679774" cy="5391573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sz="2000" dirty="0"/>
              <a:t>Ocean barotropic mode</a:t>
            </a:r>
          </a:p>
          <a:p>
            <a:pPr lvl="1"/>
            <a:r>
              <a:rPr lang="en-US" sz="1800" dirty="0"/>
              <a:t>Very fast mode (30x), not important for climate</a:t>
            </a:r>
          </a:p>
          <a:p>
            <a:pPr lvl="1"/>
            <a:r>
              <a:rPr lang="en-US" sz="1800" dirty="0"/>
              <a:t>Vertically integrated (2D) mode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Limits scalability in all ocean models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99BCAC5-83AE-D040-AB95-8074C81E7A93}"/>
              </a:ext>
            </a:extLst>
          </p:cNvPr>
          <p:cNvSpPr txBox="1">
            <a:spLocks/>
          </p:cNvSpPr>
          <p:nvPr/>
        </p:nvSpPr>
        <p:spPr>
          <a:xfrm>
            <a:off x="6096000" y="844437"/>
            <a:ext cx="5983111" cy="1607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LcPeriod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en-US" sz="2000" dirty="0"/>
              <a:t>Preconditioners investigated to reduce number of global communications (</a:t>
            </a:r>
            <a:r>
              <a:rPr lang="en-US" sz="2000" dirty="0" err="1"/>
              <a:t>BiCGStab</a:t>
            </a:r>
            <a:r>
              <a:rPr lang="en-US" sz="2000" dirty="0"/>
              <a:t> iterations)</a:t>
            </a:r>
          </a:p>
          <a:p>
            <a:pPr lvl="1"/>
            <a:r>
              <a:rPr lang="en-US" sz="1800" dirty="0"/>
              <a:t>2.9x speedup for barotropic mode solve</a:t>
            </a:r>
          </a:p>
          <a:p>
            <a:pPr lvl="1"/>
            <a:r>
              <a:rPr lang="en-US" sz="1800" dirty="0"/>
              <a:t>1.65x speedup of MPAS-O at scale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6D809-7BE3-4040-A83B-4C4A85D8F1FE}"/>
              </a:ext>
            </a:extLst>
          </p:cNvPr>
          <p:cNvSpPr txBox="1"/>
          <p:nvPr/>
        </p:nvSpPr>
        <p:spPr>
          <a:xfrm>
            <a:off x="7360383" y="5344265"/>
            <a:ext cx="126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MPAS grid:</a:t>
            </a:r>
            <a:br>
              <a:rPr lang="en-US" sz="1400" dirty="0"/>
            </a:br>
            <a:r>
              <a:rPr lang="en-US" sz="1400" dirty="0"/>
              <a:t>30km-to-10km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324EF-AB9E-0940-B5E5-75FF82548EEA}"/>
              </a:ext>
            </a:extLst>
          </p:cNvPr>
          <p:cNvSpPr txBox="1"/>
          <p:nvPr/>
        </p:nvSpPr>
        <p:spPr>
          <a:xfrm>
            <a:off x="1159574" y="2297831"/>
            <a:ext cx="375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Motivation: Split-Explicit (SE) Scheme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A65AA1F-A6E2-7743-BFE4-8F58852ECED2}"/>
              </a:ext>
            </a:extLst>
          </p:cNvPr>
          <p:cNvSpPr/>
          <p:nvPr/>
        </p:nvSpPr>
        <p:spPr>
          <a:xfrm>
            <a:off x="10482063" y="4737109"/>
            <a:ext cx="183552" cy="730892"/>
          </a:xfrm>
          <a:prstGeom prst="rightBrac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0EBB4-8B8C-6444-A438-7A890C44D39F}"/>
              </a:ext>
            </a:extLst>
          </p:cNvPr>
          <p:cNvSpPr txBox="1"/>
          <p:nvPr/>
        </p:nvSpPr>
        <p:spPr>
          <a:xfrm>
            <a:off x="10611707" y="492341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139757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7924794" cy="1097280"/>
          </a:xfrm>
        </p:spPr>
        <p:txBody>
          <a:bodyPr/>
          <a:lstStyle/>
          <a:p>
            <a:r>
              <a:rPr lang="en-US" dirty="0"/>
              <a:t>Semi-Lagrangian Tracer Transport Communication Pattern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8596" y="1467157"/>
            <a:ext cx="6762046" cy="4202432"/>
          </a:xfrm>
        </p:spPr>
        <p:txBody>
          <a:bodyPr/>
          <a:lstStyle/>
          <a:p>
            <a:pPr marL="0" indent="0"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Semi-Lagrangian tracer transport gives substantial Atmosphere Dycore speedup: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</a:rPr>
              <a:t>COMPOSE SciDAC project: 3x speedup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en-US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</a:rPr>
              <a:t>Upwind MPI task: communicate only interpolated points from upwind partitions, not full halo: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7030A0"/>
                </a:solidFill>
              </a:rPr>
              <a:t>NGD Software &amp; Algorithms: Another 2x speedup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Total speedup of Semi-Lagrangian transport in the atmosphere: 6x.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SciDAC project working on ocean next!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94FB8-793B-9441-A491-1AADF10E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78" y="1402389"/>
            <a:ext cx="4267200" cy="42672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68230D-C4B3-7D41-8292-195F6C8A4A08}"/>
              </a:ext>
            </a:extLst>
          </p:cNvPr>
          <p:cNvSpPr/>
          <p:nvPr/>
        </p:nvSpPr>
        <p:spPr>
          <a:xfrm>
            <a:off x="7837710" y="246017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209829-4CA8-4E4A-8468-893D51E5B3F5}"/>
              </a:ext>
            </a:extLst>
          </p:cNvPr>
          <p:cNvSpPr/>
          <p:nvPr/>
        </p:nvSpPr>
        <p:spPr>
          <a:xfrm>
            <a:off x="7837706" y="186145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3BC584-44C6-784A-85F4-2C0EAF5CB76D}"/>
              </a:ext>
            </a:extLst>
          </p:cNvPr>
          <p:cNvSpPr/>
          <p:nvPr/>
        </p:nvSpPr>
        <p:spPr>
          <a:xfrm>
            <a:off x="7837706" y="150222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D84740-ED9A-524C-9866-417148C20F49}"/>
              </a:ext>
            </a:extLst>
          </p:cNvPr>
          <p:cNvSpPr/>
          <p:nvPr/>
        </p:nvSpPr>
        <p:spPr>
          <a:xfrm>
            <a:off x="8196937" y="246016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2382AF-0C31-AC4D-976E-E90A5F253072}"/>
              </a:ext>
            </a:extLst>
          </p:cNvPr>
          <p:cNvSpPr/>
          <p:nvPr/>
        </p:nvSpPr>
        <p:spPr>
          <a:xfrm>
            <a:off x="8196933" y="186144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E2F44F-688D-6041-B5CA-76093A7FF674}"/>
              </a:ext>
            </a:extLst>
          </p:cNvPr>
          <p:cNvSpPr/>
          <p:nvPr/>
        </p:nvSpPr>
        <p:spPr>
          <a:xfrm>
            <a:off x="8196933" y="150221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FCC9E8-1B88-F149-A5F2-D6AA01EC9E24}"/>
              </a:ext>
            </a:extLst>
          </p:cNvPr>
          <p:cNvSpPr/>
          <p:nvPr/>
        </p:nvSpPr>
        <p:spPr>
          <a:xfrm>
            <a:off x="8795652" y="246016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86D0A9-AAD8-004A-B5E3-2AF9BA628E5D}"/>
              </a:ext>
            </a:extLst>
          </p:cNvPr>
          <p:cNvSpPr/>
          <p:nvPr/>
        </p:nvSpPr>
        <p:spPr>
          <a:xfrm>
            <a:off x="8795648" y="1861449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239902-3660-644E-9F8F-03116E0933CC}"/>
              </a:ext>
            </a:extLst>
          </p:cNvPr>
          <p:cNvSpPr/>
          <p:nvPr/>
        </p:nvSpPr>
        <p:spPr>
          <a:xfrm>
            <a:off x="8795648" y="150221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72EB95-841F-CF42-A48A-3B19CF40FDC7}"/>
              </a:ext>
            </a:extLst>
          </p:cNvPr>
          <p:cNvSpPr/>
          <p:nvPr/>
        </p:nvSpPr>
        <p:spPr>
          <a:xfrm>
            <a:off x="11832770" y="246016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AE82E-7913-6F41-A6B3-8CA6590B651D}"/>
              </a:ext>
            </a:extLst>
          </p:cNvPr>
          <p:cNvSpPr/>
          <p:nvPr/>
        </p:nvSpPr>
        <p:spPr>
          <a:xfrm>
            <a:off x="11832766" y="186145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7BFDB-3EC8-2E48-8982-EF0E8A047153}"/>
              </a:ext>
            </a:extLst>
          </p:cNvPr>
          <p:cNvSpPr/>
          <p:nvPr/>
        </p:nvSpPr>
        <p:spPr>
          <a:xfrm>
            <a:off x="11832766" y="150221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A80D36-C711-A341-86CE-8EB188ED09B6}"/>
              </a:ext>
            </a:extLst>
          </p:cNvPr>
          <p:cNvSpPr/>
          <p:nvPr/>
        </p:nvSpPr>
        <p:spPr>
          <a:xfrm>
            <a:off x="9165770" y="246017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3C756E-339A-824A-8D88-5A8BABC98B5D}"/>
              </a:ext>
            </a:extLst>
          </p:cNvPr>
          <p:cNvSpPr/>
          <p:nvPr/>
        </p:nvSpPr>
        <p:spPr>
          <a:xfrm>
            <a:off x="9165766" y="186145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92EA53-48A0-E24E-9B0C-96CDE8EC942F}"/>
              </a:ext>
            </a:extLst>
          </p:cNvPr>
          <p:cNvSpPr/>
          <p:nvPr/>
        </p:nvSpPr>
        <p:spPr>
          <a:xfrm>
            <a:off x="9165766" y="150221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9775CB-F10A-FA41-B654-151BBE77AD42}"/>
              </a:ext>
            </a:extLst>
          </p:cNvPr>
          <p:cNvSpPr/>
          <p:nvPr/>
        </p:nvSpPr>
        <p:spPr>
          <a:xfrm>
            <a:off x="9524997" y="246016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ED6DA9-2D4D-FB4B-8874-60C44FB124F0}"/>
              </a:ext>
            </a:extLst>
          </p:cNvPr>
          <p:cNvSpPr/>
          <p:nvPr/>
        </p:nvSpPr>
        <p:spPr>
          <a:xfrm>
            <a:off x="9524993" y="186144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423120-1BCD-3745-96E9-745609E30762}"/>
              </a:ext>
            </a:extLst>
          </p:cNvPr>
          <p:cNvSpPr/>
          <p:nvPr/>
        </p:nvSpPr>
        <p:spPr>
          <a:xfrm>
            <a:off x="9524993" y="150221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2569F7-926B-8343-A306-1B8E726E39B5}"/>
              </a:ext>
            </a:extLst>
          </p:cNvPr>
          <p:cNvSpPr/>
          <p:nvPr/>
        </p:nvSpPr>
        <p:spPr>
          <a:xfrm>
            <a:off x="10123712" y="246016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ED9032-D683-F943-A3A8-133B730BF8B9}"/>
              </a:ext>
            </a:extLst>
          </p:cNvPr>
          <p:cNvSpPr/>
          <p:nvPr/>
        </p:nvSpPr>
        <p:spPr>
          <a:xfrm>
            <a:off x="10123708" y="1861447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3E0AAD-BDC8-9F47-9C74-AAFDBC018B91}"/>
              </a:ext>
            </a:extLst>
          </p:cNvPr>
          <p:cNvSpPr/>
          <p:nvPr/>
        </p:nvSpPr>
        <p:spPr>
          <a:xfrm>
            <a:off x="10123708" y="150221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F0441E3-D007-BF4B-8ACC-B7567B58D3E8}"/>
              </a:ext>
            </a:extLst>
          </p:cNvPr>
          <p:cNvSpPr/>
          <p:nvPr/>
        </p:nvSpPr>
        <p:spPr>
          <a:xfrm>
            <a:off x="10504710" y="246016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3C4B8F-B3D8-0E45-909E-CFEAAE588206}"/>
              </a:ext>
            </a:extLst>
          </p:cNvPr>
          <p:cNvSpPr/>
          <p:nvPr/>
        </p:nvSpPr>
        <p:spPr>
          <a:xfrm>
            <a:off x="10504706" y="1861451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D614DC-6479-334E-98C0-DD80D2C74920}"/>
              </a:ext>
            </a:extLst>
          </p:cNvPr>
          <p:cNvSpPr/>
          <p:nvPr/>
        </p:nvSpPr>
        <p:spPr>
          <a:xfrm>
            <a:off x="10504706" y="150221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7FC002-B041-DD43-A94B-D685E4D90E51}"/>
              </a:ext>
            </a:extLst>
          </p:cNvPr>
          <p:cNvSpPr/>
          <p:nvPr/>
        </p:nvSpPr>
        <p:spPr>
          <a:xfrm>
            <a:off x="10863937" y="246016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A9674B-9830-594F-800B-BEE297047145}"/>
              </a:ext>
            </a:extLst>
          </p:cNvPr>
          <p:cNvSpPr/>
          <p:nvPr/>
        </p:nvSpPr>
        <p:spPr>
          <a:xfrm>
            <a:off x="10863933" y="186144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E40EA2-2E95-9143-974B-1993DFE7FE86}"/>
              </a:ext>
            </a:extLst>
          </p:cNvPr>
          <p:cNvSpPr/>
          <p:nvPr/>
        </p:nvSpPr>
        <p:spPr>
          <a:xfrm>
            <a:off x="10863933" y="150221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04A8808-E8BF-B54A-BA42-EC3478F847B7}"/>
              </a:ext>
            </a:extLst>
          </p:cNvPr>
          <p:cNvSpPr/>
          <p:nvPr/>
        </p:nvSpPr>
        <p:spPr>
          <a:xfrm>
            <a:off x="11462652" y="246016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F8F522D-0AC1-2942-AA51-008D955BE652}"/>
              </a:ext>
            </a:extLst>
          </p:cNvPr>
          <p:cNvSpPr/>
          <p:nvPr/>
        </p:nvSpPr>
        <p:spPr>
          <a:xfrm>
            <a:off x="11462648" y="1861445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238ECF-3CE2-4843-A2BC-DCE4166E18A3}"/>
              </a:ext>
            </a:extLst>
          </p:cNvPr>
          <p:cNvSpPr/>
          <p:nvPr/>
        </p:nvSpPr>
        <p:spPr>
          <a:xfrm>
            <a:off x="11462648" y="150221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93B306-BF42-2344-9764-4D3A3238EE46}"/>
              </a:ext>
            </a:extLst>
          </p:cNvPr>
          <p:cNvSpPr/>
          <p:nvPr/>
        </p:nvSpPr>
        <p:spPr>
          <a:xfrm>
            <a:off x="11832766" y="373379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434302-00B6-9A45-B787-EEFDF0268A5F}"/>
              </a:ext>
            </a:extLst>
          </p:cNvPr>
          <p:cNvSpPr/>
          <p:nvPr/>
        </p:nvSpPr>
        <p:spPr>
          <a:xfrm>
            <a:off x="11832762" y="322216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3638D5-FA37-2643-8272-F94FC3B0893B}"/>
              </a:ext>
            </a:extLst>
          </p:cNvPr>
          <p:cNvSpPr/>
          <p:nvPr/>
        </p:nvSpPr>
        <p:spPr>
          <a:xfrm>
            <a:off x="11832762" y="284116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C4F20AE-F6F9-A944-8D40-1B375E5551B0}"/>
              </a:ext>
            </a:extLst>
          </p:cNvPr>
          <p:cNvSpPr/>
          <p:nvPr/>
        </p:nvSpPr>
        <p:spPr>
          <a:xfrm>
            <a:off x="10863933" y="373379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29BB94-E684-2B41-AC8D-0DF0AF147EBF}"/>
              </a:ext>
            </a:extLst>
          </p:cNvPr>
          <p:cNvSpPr/>
          <p:nvPr/>
        </p:nvSpPr>
        <p:spPr>
          <a:xfrm>
            <a:off x="10863929" y="322216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04235C-3113-FF4D-90E4-84C26AD62B27}"/>
              </a:ext>
            </a:extLst>
          </p:cNvPr>
          <p:cNvSpPr/>
          <p:nvPr/>
        </p:nvSpPr>
        <p:spPr>
          <a:xfrm>
            <a:off x="10863929" y="284115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4043B08-2C5E-CC4F-9A94-81689BEB3283}"/>
              </a:ext>
            </a:extLst>
          </p:cNvPr>
          <p:cNvSpPr/>
          <p:nvPr/>
        </p:nvSpPr>
        <p:spPr>
          <a:xfrm>
            <a:off x="11462648" y="373379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CCA8C69-86DA-B743-852B-78FBEC1FD021}"/>
              </a:ext>
            </a:extLst>
          </p:cNvPr>
          <p:cNvSpPr/>
          <p:nvPr/>
        </p:nvSpPr>
        <p:spPr>
          <a:xfrm>
            <a:off x="11462644" y="322216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330F2B3-0331-3D48-8FA8-B59E5CEE0EA7}"/>
              </a:ext>
            </a:extLst>
          </p:cNvPr>
          <p:cNvSpPr/>
          <p:nvPr/>
        </p:nvSpPr>
        <p:spPr>
          <a:xfrm>
            <a:off x="11462644" y="284115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E3D38A5-F495-2D41-A8E0-985EBCCB981E}"/>
              </a:ext>
            </a:extLst>
          </p:cNvPr>
          <p:cNvSpPr/>
          <p:nvPr/>
        </p:nvSpPr>
        <p:spPr>
          <a:xfrm>
            <a:off x="11832769" y="512716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E59538-F78D-A344-8AD6-C85FA8F61AA7}"/>
              </a:ext>
            </a:extLst>
          </p:cNvPr>
          <p:cNvSpPr/>
          <p:nvPr/>
        </p:nvSpPr>
        <p:spPr>
          <a:xfrm>
            <a:off x="11832765" y="4528448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F73BC5C-1148-4E4D-B5EA-855A7DE4B654}"/>
              </a:ext>
            </a:extLst>
          </p:cNvPr>
          <p:cNvSpPr/>
          <p:nvPr/>
        </p:nvSpPr>
        <p:spPr>
          <a:xfrm>
            <a:off x="11832765" y="4169216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E4D0CB2-4248-1E4B-96FD-64B2877F7672}"/>
              </a:ext>
            </a:extLst>
          </p:cNvPr>
          <p:cNvSpPr/>
          <p:nvPr/>
        </p:nvSpPr>
        <p:spPr>
          <a:xfrm>
            <a:off x="10863936" y="512716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E714B2-DBE7-5544-92FC-2B03903F1B74}"/>
              </a:ext>
            </a:extLst>
          </p:cNvPr>
          <p:cNvSpPr/>
          <p:nvPr/>
        </p:nvSpPr>
        <p:spPr>
          <a:xfrm>
            <a:off x="10863932" y="452844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864108-3323-EC45-BDE2-CC4A258F7F26}"/>
              </a:ext>
            </a:extLst>
          </p:cNvPr>
          <p:cNvSpPr/>
          <p:nvPr/>
        </p:nvSpPr>
        <p:spPr>
          <a:xfrm>
            <a:off x="10863932" y="416921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E522D5E-8E86-4C48-B09F-28E749390562}"/>
              </a:ext>
            </a:extLst>
          </p:cNvPr>
          <p:cNvSpPr/>
          <p:nvPr/>
        </p:nvSpPr>
        <p:spPr>
          <a:xfrm>
            <a:off x="11462651" y="512716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02DA418-4A67-0342-A47E-FF80AC14EF1D}"/>
              </a:ext>
            </a:extLst>
          </p:cNvPr>
          <p:cNvSpPr/>
          <p:nvPr/>
        </p:nvSpPr>
        <p:spPr>
          <a:xfrm>
            <a:off x="11462647" y="452844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B693BAA-C468-E844-828E-3ADD09031907}"/>
              </a:ext>
            </a:extLst>
          </p:cNvPr>
          <p:cNvSpPr/>
          <p:nvPr/>
        </p:nvSpPr>
        <p:spPr>
          <a:xfrm>
            <a:off x="11462647" y="4169212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00359D-E409-A248-9422-DEBA04867D9D}"/>
              </a:ext>
            </a:extLst>
          </p:cNvPr>
          <p:cNvSpPr/>
          <p:nvPr/>
        </p:nvSpPr>
        <p:spPr>
          <a:xfrm>
            <a:off x="11832762" y="5497274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B76644B-243B-144D-9F8A-813AF6B84410}"/>
              </a:ext>
            </a:extLst>
          </p:cNvPr>
          <p:cNvSpPr/>
          <p:nvPr/>
        </p:nvSpPr>
        <p:spPr>
          <a:xfrm>
            <a:off x="10863929" y="549727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6005116-D13B-C445-9145-A94A26273DDD}"/>
              </a:ext>
            </a:extLst>
          </p:cNvPr>
          <p:cNvSpPr/>
          <p:nvPr/>
        </p:nvSpPr>
        <p:spPr>
          <a:xfrm>
            <a:off x="11462644" y="5497270"/>
            <a:ext cx="73152" cy="73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Task Placement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694266" y="956310"/>
            <a:ext cx="10803467" cy="453009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600" dirty="0"/>
              <a:t>Fast GPUs mean that </a:t>
            </a:r>
            <a:r>
              <a:rPr lang="en-US" sz="2600" dirty="0">
                <a:sym typeface="Wingdings" pitchFamily="2" charset="2"/>
              </a:rPr>
              <a:t>MPI Communication is (still) the scalability bottleneck. 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Task Placement can impact communication time, ~10-20%</a:t>
            </a:r>
            <a:endParaRPr lang="en-US" sz="2600" dirty="0"/>
          </a:p>
          <a:p>
            <a:r>
              <a:rPr lang="en-US" sz="2200" dirty="0"/>
              <a:t>The permutation of MPI ranks to reduce communication distance: </a:t>
            </a:r>
            <a:r>
              <a:rPr lang="en-US" sz="2200" dirty="0">
                <a:solidFill>
                  <a:srgbClr val="7030A0"/>
                </a:solidFill>
              </a:rPr>
              <a:t>uses Zoltan2 library</a:t>
            </a:r>
          </a:p>
          <a:p>
            <a:r>
              <a:rPr lang="en-US" sz="2200" dirty="0"/>
              <a:t>Must be run-time</a:t>
            </a:r>
          </a:p>
          <a:p>
            <a:r>
              <a:rPr lang="en-US" sz="2200" dirty="0"/>
              <a:t>Machine dependent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600" dirty="0"/>
              <a:t>Preliminary Results for HOMME: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Decrease in communication “Hops”</a:t>
            </a:r>
            <a:br>
              <a:rPr lang="en-US" dirty="0"/>
            </a:br>
            <a:r>
              <a:rPr lang="en-US" dirty="0"/>
              <a:t>on Theta at ALCF with Dragonfly network.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600" dirty="0"/>
              <a:t>In Progress: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Zoltan2 Back end for </a:t>
            </a:r>
            <a:r>
              <a:rPr lang="en-US" dirty="0" err="1"/>
              <a:t>FatTree</a:t>
            </a:r>
            <a:r>
              <a:rPr lang="en-US" dirty="0"/>
              <a:t> for Summit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MPI profiling to automate</a:t>
            </a:r>
            <a:br>
              <a:rPr lang="en-US" dirty="0"/>
            </a:br>
            <a:r>
              <a:rPr lang="en-US" dirty="0"/>
              <a:t>assembly of Communication Graph</a:t>
            </a:r>
          </a:p>
        </p:txBody>
      </p:sp>
      <p:pic>
        <p:nvPicPr>
          <p:cNvPr id="6" name="Picture 20" descr="trilinos_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10" y="5478589"/>
            <a:ext cx="1096903" cy="613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79" y="5478589"/>
            <a:ext cx="1469316" cy="523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B5C8C-3B7A-054E-AF58-2609DFE9A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956" y="2362200"/>
            <a:ext cx="5428044" cy="37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2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6073716" cy="1097280"/>
          </a:xfrm>
        </p:spPr>
        <p:txBody>
          <a:bodyPr/>
          <a:lstStyle/>
          <a:p>
            <a:r>
              <a:rPr lang="en-US" dirty="0"/>
              <a:t>Multivariate Tests for</a:t>
            </a:r>
            <a:br>
              <a:rPr lang="en-US" dirty="0"/>
            </a:br>
            <a:r>
              <a:rPr lang="en-US" dirty="0"/>
              <a:t>Climate Reproducibility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6" y="1460407"/>
            <a:ext cx="6292618" cy="225718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Use advanced machine learning multivariate techniques to determine if </a:t>
            </a:r>
            <a:r>
              <a:rPr lang="en-US" sz="2200" b="1" dirty="0"/>
              <a:t>non-b4b</a:t>
            </a:r>
            <a:r>
              <a:rPr lang="en-US" sz="2200" dirty="0"/>
              <a:t> changes significantly impact model climate statistics using short ensembles:</a:t>
            </a:r>
          </a:p>
          <a:p>
            <a:pPr marL="400050">
              <a:buFont typeface="Wingdings" charset="2"/>
              <a:buChar char="Ø"/>
            </a:pPr>
            <a:r>
              <a:rPr lang="en-US" sz="2000" dirty="0"/>
              <a:t>Implemented for Atmosphere</a:t>
            </a:r>
          </a:p>
          <a:p>
            <a:pPr marL="400050">
              <a:buFont typeface="Wingdings" charset="2"/>
              <a:buChar char="Ø"/>
            </a:pPr>
            <a:r>
              <a:rPr lang="en-US" sz="2000" dirty="0"/>
              <a:t>Progress in MPAS Ocean as well!</a:t>
            </a:r>
          </a:p>
        </p:txBody>
      </p:sp>
      <p:pic>
        <p:nvPicPr>
          <p:cNvPr id="1026" name="Picture 2" descr="Growth of differences in temperature between model simulations">
            <a:extLst>
              <a:ext uri="{FF2B5EF4-FFF2-40B4-BE49-F238E27FC236}">
                <a16:creationId xmlns:a16="http://schemas.microsoft.com/office/drawing/2014/main" id="{54E95607-CAD6-2A4D-A453-4B71A722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91" y="274320"/>
            <a:ext cx="4748212" cy="28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E389F9-8426-1742-8380-7445CC6AE4E2}"/>
              </a:ext>
            </a:extLst>
          </p:cNvPr>
          <p:cNvSpPr/>
          <p:nvPr/>
        </p:nvSpPr>
        <p:spPr>
          <a:xfrm>
            <a:off x="6727709" y="3013501"/>
            <a:ext cx="5369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Growth of differences in 850 mb temperature (in Kelvin, using the L1 norm) between each pair of simulations in a 100-member ensemble. Adapted from </a:t>
            </a:r>
            <a:r>
              <a:rPr lang="en-US" sz="1600" dirty="0">
                <a:hlinkClick r:id="rId3"/>
              </a:rPr>
              <a:t>Mahajan et al., 2017 ICCS</a:t>
            </a:r>
            <a:r>
              <a:rPr lang="en-US" sz="1600" dirty="0"/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9DD22F7-7589-A941-AD95-279699B4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52" y="4080501"/>
            <a:ext cx="4800616" cy="20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694D24-A94E-7B4A-9DAD-771A36393B0D}"/>
              </a:ext>
            </a:extLst>
          </p:cNvPr>
          <p:cNvSpPr/>
          <p:nvPr/>
        </p:nvSpPr>
        <p:spPr>
          <a:xfrm>
            <a:off x="803508" y="3844498"/>
            <a:ext cx="5292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Highlight: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Question: Can we switch computers in the middle of a science campaign?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The Verdict: Cori and Edison are Statistically Indistinguishable</a:t>
            </a:r>
          </a:p>
        </p:txBody>
      </p:sp>
    </p:spTree>
    <p:extLst>
      <p:ext uri="{BB962C8B-B14F-4D97-AF65-F5344CB8AC3E}">
        <p14:creationId xmlns:p14="http://schemas.microsoft.com/office/powerpoint/2010/main" val="351256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09" y="194577"/>
            <a:ext cx="8000191" cy="891273"/>
          </a:xfrm>
        </p:spPr>
        <p:txBody>
          <a:bodyPr/>
          <a:lstStyle/>
          <a:p>
            <a:r>
              <a:rPr lang="en-US" dirty="0"/>
              <a:t>Verification:</a:t>
            </a:r>
            <a:br>
              <a:rPr lang="en-US" dirty="0"/>
            </a:br>
            <a:r>
              <a:rPr lang="en-US" dirty="0"/>
              <a:t>Demonstrations and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54" y="1265514"/>
            <a:ext cx="7505296" cy="470725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Goal: Instill a culture of Verification into E3SM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“Climate Models need to demonstrate their trustworthiness at a level commensurate with the decisions that will be made based on their predictions.” [Salinger, 2019]</a:t>
            </a:r>
            <a:endParaRPr lang="en-US" sz="22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200" dirty="0"/>
              <a:t>Mature and deploy verification</a:t>
            </a:r>
            <a:br>
              <a:rPr lang="en-US" sz="2200" dirty="0"/>
            </a:br>
            <a:r>
              <a:rPr lang="en-US" sz="2200" dirty="0"/>
              <a:t>infrastructure:</a:t>
            </a:r>
          </a:p>
          <a:p>
            <a:pPr lvl="1"/>
            <a:r>
              <a:rPr lang="en-US" dirty="0" err="1"/>
              <a:t>Jupyter</a:t>
            </a:r>
            <a:r>
              <a:rPr lang="en-US" dirty="0"/>
              <a:t> notebooks combine equations</a:t>
            </a:r>
            <a:br>
              <a:rPr lang="en-US" dirty="0"/>
            </a:br>
            <a:r>
              <a:rPr lang="en-US" dirty="0"/>
              <a:t>with executable scripts for on-demand</a:t>
            </a:r>
            <a:br>
              <a:rPr lang="en-US" dirty="0"/>
            </a:br>
            <a:r>
              <a:rPr lang="en-US" dirty="0"/>
              <a:t>documentation</a:t>
            </a:r>
          </a:p>
          <a:p>
            <a:pPr lvl="1"/>
            <a:r>
              <a:rPr lang="en-US" dirty="0"/>
              <a:t>Best progress on MAM</a:t>
            </a:r>
          </a:p>
          <a:p>
            <a:pPr lvl="1"/>
            <a:r>
              <a:rPr lang="en-US" dirty="0"/>
              <a:t>Fixes: MG2, P3, MAM, CLUBB, SHOC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AE939B-9317-C84A-B2FB-BDD8BD87A2F9}"/>
              </a:ext>
            </a:extLst>
          </p:cNvPr>
          <p:cNvGrpSpPr/>
          <p:nvPr/>
        </p:nvGrpSpPr>
        <p:grpSpPr>
          <a:xfrm>
            <a:off x="5970617" y="3226592"/>
            <a:ext cx="2062207" cy="2746178"/>
            <a:chOff x="307064" y="1652209"/>
            <a:chExt cx="3635720" cy="47050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E9315E-853E-F447-A381-5089146F94B6}"/>
                </a:ext>
              </a:extLst>
            </p:cNvPr>
            <p:cNvSpPr/>
            <p:nvPr/>
          </p:nvSpPr>
          <p:spPr>
            <a:xfrm>
              <a:off x="307064" y="1652209"/>
              <a:ext cx="3635720" cy="4705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54CA40-66C4-EA41-9688-CD745D41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064" y="1652209"/>
              <a:ext cx="3635720" cy="4705049"/>
            </a:xfrm>
            <a:prstGeom prst="rect">
              <a:avLst/>
            </a:prstGeom>
            <a:ln>
              <a:solidFill>
                <a:schemeClr val="accent1"/>
              </a:solidFill>
            </a:ln>
            <a:effectLst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219163-9CF6-E34F-9540-D3E8CFFDFA2B}"/>
              </a:ext>
            </a:extLst>
          </p:cNvPr>
          <p:cNvGrpSpPr/>
          <p:nvPr/>
        </p:nvGrpSpPr>
        <p:grpSpPr>
          <a:xfrm>
            <a:off x="7792149" y="3258036"/>
            <a:ext cx="2172260" cy="2746179"/>
            <a:chOff x="8216780" y="1651148"/>
            <a:chExt cx="3636293" cy="47061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BE2E13-8BB0-9241-9CE3-539B2B6DCBC5}"/>
                </a:ext>
              </a:extLst>
            </p:cNvPr>
            <p:cNvSpPr/>
            <p:nvPr/>
          </p:nvSpPr>
          <p:spPr>
            <a:xfrm>
              <a:off x="8216780" y="1651148"/>
              <a:ext cx="3635720" cy="4705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4E845B-8A50-0844-839E-D24CB86F2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53" y="1652209"/>
              <a:ext cx="3635720" cy="470504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790BA-159F-5249-982D-B3A369D8FD48}"/>
              </a:ext>
            </a:extLst>
          </p:cNvPr>
          <p:cNvGrpSpPr/>
          <p:nvPr/>
        </p:nvGrpSpPr>
        <p:grpSpPr>
          <a:xfrm>
            <a:off x="9773349" y="3279444"/>
            <a:ext cx="2259050" cy="2755596"/>
            <a:chOff x="4253534" y="1651860"/>
            <a:chExt cx="3635720" cy="47053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8E9685-0C9E-AC4A-B19F-1424C78E6914}"/>
                </a:ext>
              </a:extLst>
            </p:cNvPr>
            <p:cNvSpPr/>
            <p:nvPr/>
          </p:nvSpPr>
          <p:spPr>
            <a:xfrm>
              <a:off x="4253534" y="1651860"/>
              <a:ext cx="3635720" cy="4705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C04237-2CB0-E74F-84E0-D043F76B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883" y="1674659"/>
              <a:ext cx="3618371" cy="468259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45E2A13-7E25-854E-95CF-111B2D29BB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280" y="5236663"/>
            <a:ext cx="662119" cy="7669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8AB999-EF34-254B-BC3B-2C723DC82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462" y="822960"/>
            <a:ext cx="40645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8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37253</TotalTime>
  <Words>1080</Words>
  <Application>Microsoft Macintosh PowerPoint</Application>
  <PresentationFormat>Widescreen</PresentationFormat>
  <Paragraphs>156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Next-Generation Developments in Software and Algorithms including some funded by the CMDV Software Modernization Project</vt:lpstr>
      <vt:lpstr>How the NGD Software and Algorithms Sub-Project Fits in the Larger E3SM Ecosystem</vt:lpstr>
      <vt:lpstr>Software and Algorithms NGD </vt:lpstr>
      <vt:lpstr>Outline </vt:lpstr>
      <vt:lpstr>MPAS Barotropic Mode Solver </vt:lpstr>
      <vt:lpstr>Semi-Lagrangian Tracer Transport Communication Pattern</vt:lpstr>
      <vt:lpstr>Improved Task Placement </vt:lpstr>
      <vt:lpstr>Multivariate Tests for Climate Reproducibility</vt:lpstr>
      <vt:lpstr>Verification: Demonstrations and Infrastructure</vt:lpstr>
      <vt:lpstr>Implicit-Explicit (IMEX) and Exponential (ETI) integrators for Nonhydrostatic Atmosphere Dycore</vt:lpstr>
      <vt:lpstr>Improved Atmosphere Chemistry Solver: ROS2  </vt:lpstr>
      <vt:lpstr>Outline </vt:lpstr>
      <vt:lpstr>Software and Algorithms NGD Plans 1. Short Term</vt:lpstr>
      <vt:lpstr>Software and Algorithms NGD Plans Potential New Epics -- Large</vt:lpstr>
      <vt:lpstr>Software and Algorithms NGD Plans Potential New Epics -- Small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Andy Salinger</cp:lastModifiedBy>
  <cp:revision>638</cp:revision>
  <cp:lastPrinted>2018-05-12T00:59:24Z</cp:lastPrinted>
  <dcterms:created xsi:type="dcterms:W3CDTF">2014-12-04T00:15:55Z</dcterms:created>
  <dcterms:modified xsi:type="dcterms:W3CDTF">2019-11-20T05:17:15Z</dcterms:modified>
</cp:coreProperties>
</file>