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8" r:id="rId2"/>
  </p:sldMasterIdLst>
  <p:notesMasterIdLst>
    <p:notesMasterId r:id="rId24"/>
  </p:notesMasterIdLst>
  <p:sldIdLst>
    <p:sldId id="258" r:id="rId3"/>
    <p:sldId id="257" r:id="rId4"/>
    <p:sldId id="262" r:id="rId5"/>
    <p:sldId id="263" r:id="rId6"/>
    <p:sldId id="264" r:id="rId7"/>
    <p:sldId id="265" r:id="rId8"/>
    <p:sldId id="267" r:id="rId9"/>
    <p:sldId id="268" r:id="rId10"/>
    <p:sldId id="269" r:id="rId11"/>
    <p:sldId id="270" r:id="rId12"/>
    <p:sldId id="272" r:id="rId13"/>
    <p:sldId id="273" r:id="rId14"/>
    <p:sldId id="274" r:id="rId15"/>
    <p:sldId id="271" r:id="rId16"/>
    <p:sldId id="275" r:id="rId17"/>
    <p:sldId id="276" r:id="rId18"/>
    <p:sldId id="277" r:id="rId19"/>
    <p:sldId id="278" r:id="rId20"/>
    <p:sldId id="279" r:id="rId21"/>
    <p:sldId id="280" r:id="rId22"/>
    <p:sldId id="281" r:id="rId2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8989"/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35"/>
    <p:restoredTop sz="94674"/>
  </p:normalViewPr>
  <p:slideViewPr>
    <p:cSldViewPr snapToGrid="0" snapToObjects="1">
      <p:cViewPr varScale="1">
        <p:scale>
          <a:sx n="165" d="100"/>
          <a:sy n="165" d="100"/>
        </p:scale>
        <p:origin x="688" y="1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5C2A71-73AE-6E4A-AD1C-E1923D0ABE28}" type="datetimeFigureOut">
              <a:rPr lang="en-US" smtClean="0"/>
              <a:t>11/6/19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14FBA7-B3FF-4D4C-83E7-8A5A1658D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666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14FBA7-B3FF-4D4C-83E7-8A5A1658D6C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889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14FBA7-B3FF-4D4C-83E7-8A5A1658D6C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01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14FBA7-B3FF-4D4C-83E7-8A5A1658D6C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53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14FBA7-B3FF-4D4C-83E7-8A5A1658D6C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724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07355"/>
            <a:ext cx="7772400" cy="617048"/>
          </a:xfrm>
        </p:spPr>
        <p:txBody>
          <a:bodyPr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257550"/>
            <a:ext cx="7772400" cy="1314450"/>
          </a:xfrm>
        </p:spPr>
        <p:txBody>
          <a:bodyPr/>
          <a:lstStyle>
            <a:lvl1pPr marL="0" indent="0" algn="l">
              <a:buNone/>
              <a:defRPr sz="1500">
                <a:solidFill>
                  <a:srgbClr val="898989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11/4/19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049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D59D3-F6B5-4C4D-82B2-7F6AD6C6C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F55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E5241-1053-F341-B1FE-EC2247ACC68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2F5597"/>
              </a:buClr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F5597"/>
              </a:buCl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F5597"/>
              </a:buCl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2F5597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2F5597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1189D4E-A898-C14C-A486-1256D544DA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75597" y="4670491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652A92-266C-0B43-88D8-4C501FE4E229}" type="datetimeFigureOut">
              <a:rPr lang="en-US" smtClean="0"/>
              <a:pPr/>
              <a:t>11/4/19</a:t>
            </a:fld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5E97741-3355-4647-ADE7-5F49D58E1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75597" y="4846488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1AA07CE-E14B-BB4D-8A04-66B2A22B73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55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AC321-AD92-3F4B-B759-FEAD5ED74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192D4F-7025-664A-93EA-E58421883A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2F5597"/>
              </a:buClr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F5597"/>
              </a:buCl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F5597"/>
              </a:buCl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2F5597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2F5597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3FE143-38B7-6245-BDC0-9271CCD69E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2F5597"/>
              </a:buClr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F5597"/>
              </a:buCl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F5597"/>
              </a:buCl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2F5597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2F5597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CFE4A65-438E-CA4E-83CA-049D596832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75597" y="4670491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652A92-266C-0B43-88D8-4C501FE4E229}" type="datetimeFigureOut">
              <a:rPr lang="en-US" smtClean="0"/>
              <a:pPr/>
              <a:t>11/4/19</a:t>
            </a:fld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0905EFF-C1A1-0E47-8537-0E43799EB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75597" y="4846488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1AA07CE-E14B-BB4D-8A04-66B2A22B73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988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170B0-6463-314C-AD9C-B49D813CE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C3D001-9566-514D-B37B-3DAAD3FCC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88DEFF-3AD6-414D-937C-E6A0F58747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2F5597"/>
              </a:buClr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F5597"/>
              </a:buCl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F5597"/>
              </a:buCl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2F5597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2F5597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E8CC1C-312B-ED4A-8B60-48FCBA90F6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66BBE5-AEC0-634C-9137-FF44580DCB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2F5597"/>
              </a:buClr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F5597"/>
              </a:buCl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F5597"/>
              </a:buCl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2F5597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2F5597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B0A63C2-4D5E-CB4E-9E19-BCF23C40A0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75597" y="4670491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652A92-266C-0B43-88D8-4C501FE4E229}" type="datetimeFigureOut">
              <a:rPr lang="en-US" smtClean="0"/>
              <a:pPr/>
              <a:t>11/4/19</a:t>
            </a:fld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1763422-3F22-F642-BCEB-2A2F98C91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75597" y="4846488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1AA07CE-E14B-BB4D-8A04-66B2A22B73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5427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A0F86-2F15-8241-9C1A-915CE8975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EBA2794-6E86-864A-B28E-33F9D88352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75597" y="4670491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652A92-266C-0B43-88D8-4C501FE4E229}" type="datetimeFigureOut">
              <a:rPr lang="en-US" smtClean="0"/>
              <a:pPr/>
              <a:t>11/4/19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D346274-ECAC-EB41-B528-D249E87B8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75597" y="4846488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1AA07CE-E14B-BB4D-8A04-66B2A22B73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8945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02CD441-6C05-C242-855A-9F8E334926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75597" y="4670491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652A92-266C-0B43-88D8-4C501FE4E229}" type="datetimeFigureOut">
              <a:rPr lang="en-US" smtClean="0"/>
              <a:pPr/>
              <a:t>11/4/19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13475-DE9D-814E-987A-FD103CD5B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75597" y="4846488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1AA07CE-E14B-BB4D-8A04-66B2A22B73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1553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F2178-D592-AC41-9731-F26B69C40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7028721" cy="931797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D0C900-D42C-E340-8363-CDCE685670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C622465-8D92-4645-87AA-C6605ECB15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75597" y="4670491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652A92-266C-0B43-88D8-4C501FE4E229}" type="datetimeFigureOut">
              <a:rPr lang="en-US" smtClean="0"/>
              <a:pPr/>
              <a:t>11/4/19</a:t>
            </a:fld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1E9F95F-3B3F-354E-A15A-74A5BC6A9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75597" y="4846488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1AA07CE-E14B-BB4D-8A04-66B2A22B73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9079922-D088-D84B-B0E8-89B73E2221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89138" y="1543050"/>
            <a:ext cx="3887788" cy="2762250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2F5597"/>
              </a:buClr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F5597"/>
              </a:buCl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F5597"/>
              </a:buCl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2F5597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2F5597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3340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054B2-1FAA-DF42-9740-9FD2E7E18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77" y="3717471"/>
            <a:ext cx="7324354" cy="415519"/>
          </a:xfrm>
          <a:prstGeom prst="rect">
            <a:avLst/>
          </a:prstGeom>
        </p:spPr>
        <p:txBody>
          <a:bodyPr anchor="b"/>
          <a:lstStyle>
            <a:lvl1pPr>
              <a:defRPr sz="1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93CD1-3402-0A40-AED9-EDF932E446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062" y="1489075"/>
            <a:ext cx="7334069" cy="21347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7A0C63-D8A6-3046-A8BD-B32F469A64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8650" y="4226628"/>
            <a:ext cx="7322766" cy="2735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F451CD2-21FB-A941-9ADD-66ECF736EE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75597" y="4670491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652A92-266C-0B43-88D8-4C501FE4E229}" type="datetimeFigureOut">
              <a:rPr lang="en-US" smtClean="0"/>
              <a:pPr/>
              <a:t>11/4/19</a:t>
            </a:fld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F9D4259-3321-3143-92D7-0928104B1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75597" y="4846488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1AA07CE-E14B-BB4D-8A04-66B2A22B73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531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11/4/19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90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34440"/>
            <a:ext cx="3886200" cy="308610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234440"/>
            <a:ext cx="3886200" cy="308610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11/4/19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51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34440"/>
            <a:ext cx="3886200" cy="342900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48790"/>
            <a:ext cx="3886200" cy="257175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234440"/>
            <a:ext cx="3886200" cy="342900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1748790"/>
            <a:ext cx="3886200" cy="257175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11/4/19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619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11/4/19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210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11/4/19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3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7220"/>
            <a:ext cx="3200400" cy="1371600"/>
          </a:xfrm>
        </p:spPr>
        <p:txBody>
          <a:bodyPr anchor="t" anchorCtr="0"/>
          <a:lstStyle>
            <a:lvl1pPr algn="l">
              <a:defRPr sz="27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17220"/>
            <a:ext cx="4800600" cy="370332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25980"/>
            <a:ext cx="3200400" cy="2194560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11/4/19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078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29000"/>
            <a:ext cx="8229600" cy="44577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514350"/>
            <a:ext cx="8229600" cy="27432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09060"/>
            <a:ext cx="8229600" cy="514350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11/4/19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28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7A2FF-7AAC-DC45-B64D-ACC783F388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6107" y="385010"/>
            <a:ext cx="6858000" cy="67952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F74625-449E-6B48-BD08-72CABD761E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6107" y="1553769"/>
            <a:ext cx="6858000" cy="12414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C24FE5-AECB-4844-9CBF-3B384C2E33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75597" y="4670491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652A92-266C-0B43-88D8-4C501FE4E229}" type="datetimeFigureOut">
              <a:rPr lang="en-US" smtClean="0"/>
              <a:pPr/>
              <a:t>11/4/19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6D649-4EBD-4745-9D4E-0A4A11964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75597" y="4846488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1AA07CE-E14B-BB4D-8A04-66B2A22B73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50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740"/>
            <a:ext cx="8229600" cy="82296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34440"/>
            <a:ext cx="8229600" cy="30861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86200" y="4767756"/>
            <a:ext cx="1371600" cy="10287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525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9FFE9975-C960-C441-A95D-E879884DDE4A}" type="datetimeFigureOut">
              <a:rPr lang="en-US" smtClean="0"/>
              <a:pPr/>
              <a:t>11/4/19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86200" y="4878681"/>
            <a:ext cx="1371600" cy="10287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06896CD2-FB3A-5340-99F8-A4C5A2774A8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73BB62-E7BD-394F-AF02-0A171ED3ACC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4287" y="0"/>
            <a:ext cx="91154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64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txStyles>
    <p:titleStyle>
      <a:lvl1pPr algn="l" defTabSz="342900" rtl="0" eaLnBrk="1" latinLnBrk="0" hangingPunct="1">
        <a:spcBef>
          <a:spcPct val="0"/>
        </a:spcBef>
        <a:buNone/>
        <a:defRPr sz="2700" b="1" kern="1200">
          <a:solidFill>
            <a:schemeClr val="accent1">
              <a:lumMod val="75000"/>
            </a:schemeClr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–"/>
        <a:defRPr sz="1500" kern="1200">
          <a:solidFill>
            <a:schemeClr val="tx1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•"/>
        <a:defRPr sz="1350" kern="1200">
          <a:solidFill>
            <a:schemeClr val="tx1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–"/>
        <a:defRPr sz="1200" kern="1200">
          <a:solidFill>
            <a:schemeClr val="tx1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»"/>
        <a:defRPr sz="1200" kern="1200">
          <a:solidFill>
            <a:schemeClr val="tx1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E92CF50-3C3E-9844-9921-66A1A4381CD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12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700" b="1" kern="1200">
          <a:solidFill>
            <a:schemeClr val="accent1">
              <a:lumMod val="7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cme-climate.atlassian.net/wiki/spaces/ED/pages/128585462/Fortran+Performance+Best+Practices" TargetMode="External"/><Relationship Id="rId2" Type="http://schemas.openxmlformats.org/officeDocument/2006/relationships/hyperlink" Target="https://acme-climate.atlassian.net/wiki/spaces/ED/pages/1041499662/Fortran+GPU+Refactoring+Guide+Using+Directive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cme-climate.atlassian.net/wiki/spaces/ED/pages/885522459/C+Programming+Best+Practices+in+Scientific+Computin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7940B-0947-A04B-A687-55D8D6B198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OpenACC</a:t>
            </a:r>
            <a:r>
              <a:rPr lang="en-US" dirty="0"/>
              <a:t> Tutorial</a:t>
            </a:r>
            <a:br>
              <a:rPr lang="en-US" dirty="0"/>
            </a:br>
            <a:r>
              <a:rPr lang="en-US" sz="1600" dirty="0"/>
              <a:t>E3SM 2019 Fall All-Hands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F341C5-9FA2-A445-B2E1-1B1A2BB2F7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6107" y="1951037"/>
            <a:ext cx="7552015" cy="1241425"/>
          </a:xfrm>
        </p:spPr>
        <p:txBody>
          <a:bodyPr/>
          <a:lstStyle/>
          <a:p>
            <a:r>
              <a:rPr lang="en-US" dirty="0"/>
              <a:t>Phil Jones, </a:t>
            </a:r>
            <a:r>
              <a:rPr lang="en-US" dirty="0" err="1"/>
              <a:t>Sarat</a:t>
            </a:r>
            <a:r>
              <a:rPr lang="en-US" dirty="0"/>
              <a:t> </a:t>
            </a:r>
            <a:r>
              <a:rPr lang="en-US" dirty="0" err="1"/>
              <a:t>Sreepathi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526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423A2-D965-B94B-B974-426D3001B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740"/>
            <a:ext cx="8229600" cy="468436"/>
          </a:xfrm>
        </p:spPr>
        <p:txBody>
          <a:bodyPr/>
          <a:lstStyle/>
          <a:p>
            <a:r>
              <a:rPr lang="en-US" dirty="0"/>
              <a:t>Data regions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938E9-5BF4-6B40-AAA9-8387F9518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956" y="783826"/>
            <a:ext cx="8229600" cy="4043895"/>
          </a:xfrm>
        </p:spPr>
        <p:txBody>
          <a:bodyPr/>
          <a:lstStyle/>
          <a:p>
            <a:r>
              <a:rPr lang="en-US" dirty="0"/>
              <a:t>Specific region in routine</a:t>
            </a:r>
          </a:p>
          <a:p>
            <a:pPr lvl="1"/>
            <a:r>
              <a:rPr lang="en-US" dirty="0"/>
              <a:t>!$acc data </a:t>
            </a:r>
            <a:r>
              <a:rPr lang="en-US" i="1" dirty="0"/>
              <a:t>clauses (the same copy, </a:t>
            </a:r>
            <a:r>
              <a:rPr lang="en-US" i="1" dirty="0" err="1"/>
              <a:t>copyin</a:t>
            </a:r>
            <a:r>
              <a:rPr lang="en-US" i="1" dirty="0"/>
              <a:t>, </a:t>
            </a:r>
            <a:r>
              <a:rPr lang="en-US" i="1" dirty="0" err="1"/>
              <a:t>copyout</a:t>
            </a:r>
            <a:r>
              <a:rPr lang="en-US" i="1" dirty="0"/>
              <a:t>, create)</a:t>
            </a:r>
            <a:endParaRPr lang="en-US" dirty="0"/>
          </a:p>
          <a:p>
            <a:pPr lvl="1"/>
            <a:r>
              <a:rPr lang="en-US" dirty="0"/>
              <a:t>!$acc end data</a:t>
            </a:r>
          </a:p>
          <a:p>
            <a:r>
              <a:rPr lang="en-US" dirty="0"/>
              <a:t>Larger data regions spanning routines</a:t>
            </a:r>
          </a:p>
          <a:p>
            <a:pPr lvl="1"/>
            <a:r>
              <a:rPr lang="en-US" dirty="0"/>
              <a:t>!$acc enter data </a:t>
            </a:r>
            <a:r>
              <a:rPr lang="en-US" i="1" dirty="0"/>
              <a:t>clauses</a:t>
            </a:r>
          </a:p>
          <a:p>
            <a:pPr lvl="1"/>
            <a:r>
              <a:rPr lang="en-US" dirty="0"/>
              <a:t>!$acc exit data </a:t>
            </a:r>
            <a:r>
              <a:rPr lang="en-US" i="1" dirty="0"/>
              <a:t>clauses</a:t>
            </a:r>
            <a:endParaRPr lang="en-US" dirty="0"/>
          </a:p>
          <a:p>
            <a:r>
              <a:rPr lang="en-US" dirty="0"/>
              <a:t>Enter data clauses</a:t>
            </a:r>
          </a:p>
          <a:p>
            <a:pPr lvl="1"/>
            <a:r>
              <a:rPr lang="en-US" dirty="0" err="1"/>
              <a:t>copyin</a:t>
            </a:r>
            <a:r>
              <a:rPr lang="en-US" dirty="0"/>
              <a:t>, create as before</a:t>
            </a:r>
          </a:p>
          <a:p>
            <a:pPr lvl="1"/>
            <a:r>
              <a:rPr lang="en-US" dirty="0"/>
              <a:t>async, wait to overlap transfers</a:t>
            </a:r>
          </a:p>
          <a:p>
            <a:r>
              <a:rPr lang="en-US" dirty="0"/>
              <a:t>Exit data clauses</a:t>
            </a:r>
          </a:p>
          <a:p>
            <a:pPr lvl="1"/>
            <a:r>
              <a:rPr lang="en-US" dirty="0" err="1"/>
              <a:t>copyout</a:t>
            </a:r>
            <a:r>
              <a:rPr lang="en-US" dirty="0"/>
              <a:t> as before</a:t>
            </a:r>
          </a:p>
          <a:p>
            <a:pPr lvl="1"/>
            <a:r>
              <a:rPr lang="en-US" dirty="0"/>
              <a:t>delete</a:t>
            </a:r>
          </a:p>
          <a:p>
            <a:pPr lvl="1"/>
            <a:r>
              <a:rPr lang="en-US" dirty="0"/>
              <a:t>async, wait </a:t>
            </a:r>
          </a:p>
          <a:p>
            <a:pPr lvl="1"/>
            <a:r>
              <a:rPr lang="en-US" dirty="0"/>
              <a:t>finalize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86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740"/>
            <a:ext cx="8229600" cy="392370"/>
          </a:xfrm>
        </p:spPr>
        <p:txBody>
          <a:bodyPr/>
          <a:lstStyle/>
          <a:p>
            <a:r>
              <a:rPr lang="en-US" dirty="0"/>
              <a:t>Data regions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D34871-1239-ED4E-953B-4CE94B1A16D4}"/>
              </a:ext>
            </a:extLst>
          </p:cNvPr>
          <p:cNvSpPr/>
          <p:nvPr/>
        </p:nvSpPr>
        <p:spPr>
          <a:xfrm>
            <a:off x="247972" y="644841"/>
            <a:ext cx="3913323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accent2"/>
                </a:solidFill>
                <a:latin typeface="Helvetica" pitchFamily="2" charset="0"/>
              </a:rPr>
              <a:t>!$acc data copy(A), </a:t>
            </a:r>
            <a:r>
              <a:rPr lang="en-US" sz="1100" dirty="0" err="1">
                <a:solidFill>
                  <a:schemeClr val="accent2"/>
                </a:solidFill>
                <a:latin typeface="Helvetica" pitchFamily="2" charset="0"/>
              </a:rPr>
              <a:t>copyin</a:t>
            </a:r>
            <a:r>
              <a:rPr lang="en-US" sz="1100" dirty="0">
                <a:solidFill>
                  <a:schemeClr val="accent2"/>
                </a:solidFill>
                <a:latin typeface="Helvetica" pitchFamily="2" charset="0"/>
              </a:rPr>
              <a:t>(Anew)</a:t>
            </a:r>
          </a:p>
          <a:p>
            <a:r>
              <a:rPr lang="en-US" sz="1100" dirty="0">
                <a:latin typeface="Helvetica" pitchFamily="2" charset="0"/>
              </a:rPr>
              <a:t>do while ( error &gt; </a:t>
            </a:r>
            <a:r>
              <a:rPr lang="en-US" sz="1100" dirty="0" err="1">
                <a:latin typeface="Helvetica" pitchFamily="2" charset="0"/>
              </a:rPr>
              <a:t>tol</a:t>
            </a:r>
            <a:r>
              <a:rPr lang="en-US" sz="1100" dirty="0">
                <a:latin typeface="Helvetica" pitchFamily="2" charset="0"/>
              </a:rPr>
              <a:t> .and. </a:t>
            </a:r>
            <a:r>
              <a:rPr lang="en-US" sz="1100" dirty="0" err="1">
                <a:latin typeface="Helvetica" pitchFamily="2" charset="0"/>
              </a:rPr>
              <a:t>iter</a:t>
            </a:r>
            <a:r>
              <a:rPr lang="en-US" sz="1100" dirty="0">
                <a:latin typeface="Helvetica" pitchFamily="2" charset="0"/>
              </a:rPr>
              <a:t> &lt; </a:t>
            </a:r>
            <a:r>
              <a:rPr lang="en-US" sz="1100" dirty="0" err="1">
                <a:latin typeface="Helvetica" pitchFamily="2" charset="0"/>
              </a:rPr>
              <a:t>iter_max</a:t>
            </a:r>
            <a:r>
              <a:rPr lang="en-US" sz="1100" dirty="0">
                <a:latin typeface="Helvetica" pitchFamily="2" charset="0"/>
              </a:rPr>
              <a:t> )</a:t>
            </a:r>
          </a:p>
          <a:p>
            <a:r>
              <a:rPr lang="en-US" sz="1100" dirty="0">
                <a:latin typeface="Helvetica" pitchFamily="2" charset="0"/>
              </a:rPr>
              <a:t>   error=0.0_fp_kind</a:t>
            </a:r>
          </a:p>
          <a:p>
            <a:endParaRPr lang="en-US" sz="1100" dirty="0">
              <a:latin typeface="Helvetica" pitchFamily="2" charset="0"/>
            </a:endParaRPr>
          </a:p>
          <a:p>
            <a:r>
              <a:rPr lang="en-US" sz="1100" dirty="0">
                <a:latin typeface="Helvetica" pitchFamily="2" charset="0"/>
              </a:rPr>
              <a:t>   </a:t>
            </a:r>
            <a:r>
              <a:rPr lang="en-US" sz="1100" dirty="0">
                <a:solidFill>
                  <a:schemeClr val="accent2"/>
                </a:solidFill>
                <a:latin typeface="Helvetica" pitchFamily="2" charset="0"/>
              </a:rPr>
              <a:t>!$acc parallel loop, collapse(2), reduction(</a:t>
            </a:r>
            <a:r>
              <a:rPr lang="en-US" sz="1100" dirty="0" err="1">
                <a:solidFill>
                  <a:schemeClr val="accent2"/>
                </a:solidFill>
                <a:latin typeface="Helvetica" pitchFamily="2" charset="0"/>
              </a:rPr>
              <a:t>max:err</a:t>
            </a:r>
            <a:r>
              <a:rPr lang="en-US" sz="1100" dirty="0">
                <a:solidFill>
                  <a:schemeClr val="accent2"/>
                </a:solidFill>
                <a:latin typeface="Helvetica" pitchFamily="2" charset="0"/>
              </a:rPr>
              <a:t>)</a:t>
            </a:r>
          </a:p>
          <a:p>
            <a:r>
              <a:rPr lang="en-US" sz="1100" dirty="0">
                <a:latin typeface="Helvetica" pitchFamily="2" charset="0"/>
              </a:rPr>
              <a:t>   do j=1,m-2</a:t>
            </a:r>
          </a:p>
          <a:p>
            <a:r>
              <a:rPr lang="en-US" sz="1100" dirty="0">
                <a:latin typeface="Helvetica" pitchFamily="2" charset="0"/>
              </a:rPr>
              <a:t>   do </a:t>
            </a:r>
            <a:r>
              <a:rPr lang="en-US" sz="1100" dirty="0" err="1">
                <a:latin typeface="Helvetica" pitchFamily="2" charset="0"/>
              </a:rPr>
              <a:t>i</a:t>
            </a:r>
            <a:r>
              <a:rPr lang="en-US" sz="1100" dirty="0">
                <a:latin typeface="Helvetica" pitchFamily="2" charset="0"/>
              </a:rPr>
              <a:t>=1,n-2</a:t>
            </a:r>
          </a:p>
          <a:p>
            <a:r>
              <a:rPr lang="en-US" sz="1100" dirty="0">
                <a:latin typeface="Helvetica" pitchFamily="2" charset="0"/>
              </a:rPr>
              <a:t>      Anew(</a:t>
            </a:r>
            <a:r>
              <a:rPr lang="en-US" sz="1100" dirty="0" err="1">
                <a:latin typeface="Helvetica" pitchFamily="2" charset="0"/>
              </a:rPr>
              <a:t>i,j</a:t>
            </a:r>
            <a:r>
              <a:rPr lang="en-US" sz="1100" dirty="0">
                <a:latin typeface="Helvetica" pitchFamily="2" charset="0"/>
              </a:rPr>
              <a:t>) = 0.25_fp_kind * ( A(i+1,j ) + A(i-1,j ) + &amp;</a:t>
            </a:r>
          </a:p>
          <a:p>
            <a:r>
              <a:rPr lang="en-US" sz="1100" dirty="0">
                <a:latin typeface="Helvetica" pitchFamily="2" charset="0"/>
              </a:rPr>
              <a:t>                                                  A(</a:t>
            </a:r>
            <a:r>
              <a:rPr lang="en-US" sz="1100" dirty="0" err="1">
                <a:latin typeface="Helvetica" pitchFamily="2" charset="0"/>
              </a:rPr>
              <a:t>i</a:t>
            </a:r>
            <a:r>
              <a:rPr lang="en-US" sz="1100" dirty="0">
                <a:latin typeface="Helvetica" pitchFamily="2" charset="0"/>
              </a:rPr>
              <a:t> ,j-1) + A(</a:t>
            </a:r>
            <a:r>
              <a:rPr lang="en-US" sz="1100" dirty="0" err="1">
                <a:latin typeface="Helvetica" pitchFamily="2" charset="0"/>
              </a:rPr>
              <a:t>i</a:t>
            </a:r>
            <a:r>
              <a:rPr lang="en-US" sz="1100" dirty="0">
                <a:latin typeface="Helvetica" pitchFamily="2" charset="0"/>
              </a:rPr>
              <a:t> ,j+1) )</a:t>
            </a:r>
          </a:p>
          <a:p>
            <a:endParaRPr lang="en-US" sz="1100" dirty="0">
              <a:latin typeface="Helvetica" pitchFamily="2" charset="0"/>
            </a:endParaRPr>
          </a:p>
          <a:p>
            <a:r>
              <a:rPr lang="en-US" sz="1100" dirty="0">
                <a:latin typeface="Helvetica" pitchFamily="2" charset="0"/>
              </a:rPr>
              <a:t>      error = max( error, abs(Anew(</a:t>
            </a:r>
            <a:r>
              <a:rPr lang="en-US" sz="1100" dirty="0" err="1">
                <a:latin typeface="Helvetica" pitchFamily="2" charset="0"/>
              </a:rPr>
              <a:t>i,j</a:t>
            </a:r>
            <a:r>
              <a:rPr lang="en-US" sz="1100" dirty="0">
                <a:latin typeface="Helvetica" pitchFamily="2" charset="0"/>
              </a:rPr>
              <a:t>)-A(</a:t>
            </a:r>
            <a:r>
              <a:rPr lang="en-US" sz="1100" dirty="0" err="1">
                <a:latin typeface="Helvetica" pitchFamily="2" charset="0"/>
              </a:rPr>
              <a:t>i,j</a:t>
            </a:r>
            <a:r>
              <a:rPr lang="en-US" sz="1100" dirty="0">
                <a:latin typeface="Helvetica" pitchFamily="2" charset="0"/>
              </a:rPr>
              <a:t>)) )</a:t>
            </a:r>
          </a:p>
          <a:p>
            <a:r>
              <a:rPr lang="en-US" sz="1100" dirty="0">
                <a:latin typeface="Helvetica" pitchFamily="2" charset="0"/>
              </a:rPr>
              <a:t>   end do</a:t>
            </a:r>
          </a:p>
          <a:p>
            <a:r>
              <a:rPr lang="en-US" sz="1100" dirty="0">
                <a:latin typeface="Helvetica" pitchFamily="2" charset="0"/>
              </a:rPr>
              <a:t>   end do</a:t>
            </a:r>
          </a:p>
          <a:p>
            <a:endParaRPr lang="en-US" sz="1100" dirty="0">
              <a:latin typeface="Helvetica" pitchFamily="2" charset="0"/>
            </a:endParaRPr>
          </a:p>
          <a:p>
            <a:r>
              <a:rPr lang="en-US" sz="1100" dirty="0">
                <a:latin typeface="Helvetica" pitchFamily="2" charset="0"/>
              </a:rPr>
              <a:t>   </a:t>
            </a:r>
            <a:r>
              <a:rPr lang="en-US" sz="1100" dirty="0">
                <a:solidFill>
                  <a:schemeClr val="accent2"/>
                </a:solidFill>
                <a:latin typeface="Helvetica" pitchFamily="2" charset="0"/>
              </a:rPr>
              <a:t>!$acc parallel loop, collapse(2)</a:t>
            </a:r>
            <a:endParaRPr lang="en-US" sz="1100" dirty="0">
              <a:latin typeface="Helvetica" pitchFamily="2" charset="0"/>
            </a:endParaRPr>
          </a:p>
          <a:p>
            <a:r>
              <a:rPr lang="en-US" sz="1100" dirty="0">
                <a:latin typeface="Helvetica" pitchFamily="2" charset="0"/>
              </a:rPr>
              <a:t>   do j=1,m-2</a:t>
            </a:r>
          </a:p>
          <a:p>
            <a:r>
              <a:rPr lang="en-US" sz="1100" dirty="0">
                <a:latin typeface="Helvetica" pitchFamily="2" charset="0"/>
              </a:rPr>
              <a:t>   do </a:t>
            </a:r>
            <a:r>
              <a:rPr lang="en-US" sz="1100" dirty="0" err="1">
                <a:latin typeface="Helvetica" pitchFamily="2" charset="0"/>
              </a:rPr>
              <a:t>i</a:t>
            </a:r>
            <a:r>
              <a:rPr lang="en-US" sz="1100" dirty="0">
                <a:latin typeface="Helvetica" pitchFamily="2" charset="0"/>
              </a:rPr>
              <a:t>=1,n-2</a:t>
            </a:r>
          </a:p>
          <a:p>
            <a:r>
              <a:rPr lang="en-US" sz="1100" dirty="0">
                <a:latin typeface="Helvetica" pitchFamily="2" charset="0"/>
              </a:rPr>
              <a:t>      A(</a:t>
            </a:r>
            <a:r>
              <a:rPr lang="en-US" sz="1100" dirty="0" err="1">
                <a:latin typeface="Helvetica" pitchFamily="2" charset="0"/>
              </a:rPr>
              <a:t>i,j</a:t>
            </a:r>
            <a:r>
              <a:rPr lang="en-US" sz="1100" dirty="0">
                <a:latin typeface="Helvetica" pitchFamily="2" charset="0"/>
              </a:rPr>
              <a:t>) = Anew(</a:t>
            </a:r>
            <a:r>
              <a:rPr lang="en-US" sz="1100" dirty="0" err="1">
                <a:latin typeface="Helvetica" pitchFamily="2" charset="0"/>
              </a:rPr>
              <a:t>i,j</a:t>
            </a:r>
            <a:r>
              <a:rPr lang="en-US" sz="1100" dirty="0">
                <a:latin typeface="Helvetica" pitchFamily="2" charset="0"/>
              </a:rPr>
              <a:t>)</a:t>
            </a:r>
          </a:p>
          <a:p>
            <a:r>
              <a:rPr lang="en-US" sz="1100" dirty="0">
                <a:latin typeface="Helvetica" pitchFamily="2" charset="0"/>
              </a:rPr>
              <a:t>   end do</a:t>
            </a:r>
          </a:p>
          <a:p>
            <a:r>
              <a:rPr lang="en-US" sz="1100" dirty="0">
                <a:latin typeface="Helvetica" pitchFamily="2" charset="0"/>
              </a:rPr>
              <a:t>   end do</a:t>
            </a:r>
          </a:p>
          <a:p>
            <a:endParaRPr lang="en-US" sz="1100" dirty="0">
              <a:latin typeface="Helvetica" pitchFamily="2" charset="0"/>
            </a:endParaRPr>
          </a:p>
          <a:p>
            <a:r>
              <a:rPr lang="en-US" sz="1100" dirty="0">
                <a:latin typeface="Helvetica" pitchFamily="2" charset="0"/>
              </a:rPr>
              <a:t>   if (mod(iter,100) == 0 ) write(*,'(i5,f10.6)'), </a:t>
            </a:r>
            <a:r>
              <a:rPr lang="en-US" sz="1100" dirty="0" err="1">
                <a:latin typeface="Helvetica" pitchFamily="2" charset="0"/>
              </a:rPr>
              <a:t>iter</a:t>
            </a:r>
            <a:r>
              <a:rPr lang="en-US" sz="1100" dirty="0">
                <a:latin typeface="Helvetica" pitchFamily="2" charset="0"/>
              </a:rPr>
              <a:t>, error</a:t>
            </a:r>
          </a:p>
          <a:p>
            <a:r>
              <a:rPr lang="en-US" sz="1100" dirty="0">
                <a:latin typeface="Helvetica" pitchFamily="2" charset="0"/>
              </a:rPr>
              <a:t>   </a:t>
            </a:r>
            <a:r>
              <a:rPr lang="en-US" sz="1100" dirty="0" err="1">
                <a:latin typeface="Helvetica" pitchFamily="2" charset="0"/>
              </a:rPr>
              <a:t>iter</a:t>
            </a:r>
            <a:r>
              <a:rPr lang="en-US" sz="1100" dirty="0">
                <a:latin typeface="Helvetica" pitchFamily="2" charset="0"/>
              </a:rPr>
              <a:t> = </a:t>
            </a:r>
            <a:r>
              <a:rPr lang="en-US" sz="1100" dirty="0" err="1">
                <a:latin typeface="Helvetica" pitchFamily="2" charset="0"/>
              </a:rPr>
              <a:t>iter</a:t>
            </a:r>
            <a:r>
              <a:rPr lang="en-US" sz="1100" dirty="0">
                <a:latin typeface="Helvetica" pitchFamily="2" charset="0"/>
              </a:rPr>
              <a:t> + 1</a:t>
            </a:r>
          </a:p>
          <a:p>
            <a:r>
              <a:rPr lang="en-US" sz="1100" dirty="0">
                <a:latin typeface="Helvetica" pitchFamily="2" charset="0"/>
              </a:rPr>
              <a:t>e</a:t>
            </a:r>
            <a:r>
              <a:rPr lang="en-US" sz="1100" dirty="0">
                <a:effectLst/>
                <a:latin typeface="Helvetica" pitchFamily="2" charset="0"/>
              </a:rPr>
              <a:t>nd do</a:t>
            </a:r>
          </a:p>
          <a:p>
            <a:r>
              <a:rPr lang="en-US" sz="1100" dirty="0">
                <a:solidFill>
                  <a:schemeClr val="accent2"/>
                </a:solidFill>
                <a:latin typeface="Helvetica" pitchFamily="2" charset="0"/>
              </a:rPr>
              <a:t>!$acc end data</a:t>
            </a:r>
            <a:endParaRPr lang="en-US" dirty="0">
              <a:solidFill>
                <a:schemeClr val="accent2"/>
              </a:solidFill>
              <a:effectLst/>
              <a:latin typeface="Helvetica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425275-51A0-724C-B512-A8B2F960DA92}"/>
              </a:ext>
            </a:extLst>
          </p:cNvPr>
          <p:cNvSpPr/>
          <p:nvPr/>
        </p:nvSpPr>
        <p:spPr>
          <a:xfrm>
            <a:off x="4269784" y="644841"/>
            <a:ext cx="4572000" cy="449353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>
                <a:solidFill>
                  <a:schemeClr val="accent2"/>
                </a:solidFill>
                <a:latin typeface="Helvetica" pitchFamily="2" charset="0"/>
              </a:rPr>
              <a:t>#pragma acc data </a:t>
            </a:r>
            <a:r>
              <a:rPr lang="en-US" sz="1100" dirty="0" err="1">
                <a:solidFill>
                  <a:schemeClr val="accent2"/>
                </a:solidFill>
                <a:latin typeface="Helvetica" pitchFamily="2" charset="0"/>
              </a:rPr>
              <a:t>copyin</a:t>
            </a:r>
            <a:r>
              <a:rPr lang="en-US" sz="1100" dirty="0">
                <a:solidFill>
                  <a:schemeClr val="accent2"/>
                </a:solidFill>
                <a:latin typeface="Helvetica" pitchFamily="2" charset="0"/>
              </a:rPr>
              <a:t>(A[0:n*m]), </a:t>
            </a:r>
            <a:r>
              <a:rPr lang="en-US" sz="1100" dirty="0" err="1">
                <a:solidFill>
                  <a:schemeClr val="accent2"/>
                </a:solidFill>
                <a:latin typeface="Helvetica" pitchFamily="2" charset="0"/>
              </a:rPr>
              <a:t>copyout</a:t>
            </a:r>
            <a:r>
              <a:rPr lang="en-US" sz="1100" dirty="0">
                <a:solidFill>
                  <a:schemeClr val="accent2"/>
                </a:solidFill>
                <a:latin typeface="Helvetica" pitchFamily="2" charset="0"/>
              </a:rPr>
              <a:t>(Anew[0,n*m])</a:t>
            </a:r>
            <a:endParaRPr lang="en-US" sz="1100" dirty="0">
              <a:latin typeface="Helvetica" pitchFamily="2" charset="0"/>
            </a:endParaRPr>
          </a:p>
          <a:p>
            <a:r>
              <a:rPr lang="en-US" sz="1100" dirty="0">
                <a:latin typeface="Helvetica" pitchFamily="2" charset="0"/>
              </a:rPr>
              <a:t>while ( error &gt; </a:t>
            </a:r>
            <a:r>
              <a:rPr lang="en-US" sz="1100" dirty="0" err="1">
                <a:latin typeface="Helvetica" pitchFamily="2" charset="0"/>
              </a:rPr>
              <a:t>tol</a:t>
            </a:r>
            <a:r>
              <a:rPr lang="en-US" sz="1100" dirty="0">
                <a:latin typeface="Helvetica" pitchFamily="2" charset="0"/>
              </a:rPr>
              <a:t> &amp;&amp; </a:t>
            </a:r>
            <a:r>
              <a:rPr lang="en-US" sz="1100" dirty="0" err="1">
                <a:latin typeface="Helvetica" pitchFamily="2" charset="0"/>
              </a:rPr>
              <a:t>iter</a:t>
            </a:r>
            <a:r>
              <a:rPr lang="en-US" sz="1100" dirty="0">
                <a:latin typeface="Helvetica" pitchFamily="2" charset="0"/>
              </a:rPr>
              <a:t> &lt; </a:t>
            </a:r>
            <a:r>
              <a:rPr lang="en-US" sz="1100" dirty="0" err="1">
                <a:latin typeface="Helvetica" pitchFamily="2" charset="0"/>
              </a:rPr>
              <a:t>iter_max</a:t>
            </a:r>
            <a:r>
              <a:rPr lang="en-US" sz="1100" dirty="0">
                <a:latin typeface="Helvetica" pitchFamily="2" charset="0"/>
              </a:rPr>
              <a:t> )</a:t>
            </a:r>
          </a:p>
          <a:p>
            <a:r>
              <a:rPr lang="en-US" sz="1100" dirty="0">
                <a:latin typeface="Helvetica" pitchFamily="2" charset="0"/>
              </a:rPr>
              <a:t>   {</a:t>
            </a:r>
          </a:p>
          <a:p>
            <a:r>
              <a:rPr lang="en-US" sz="1100" dirty="0">
                <a:latin typeface="Helvetica" pitchFamily="2" charset="0"/>
              </a:rPr>
              <a:t>   error = 0.0;</a:t>
            </a:r>
          </a:p>
          <a:p>
            <a:r>
              <a:rPr lang="en-US" sz="1100" dirty="0">
                <a:solidFill>
                  <a:schemeClr val="accent2"/>
                </a:solidFill>
                <a:latin typeface="Helvetica" pitchFamily="2" charset="0"/>
              </a:rPr>
              <a:t>#pragma acc parallel loop, collapse(2), reduction(</a:t>
            </a:r>
            <a:r>
              <a:rPr lang="en-US" sz="1100" dirty="0" err="1">
                <a:solidFill>
                  <a:schemeClr val="accent2"/>
                </a:solidFill>
                <a:latin typeface="Helvetica" pitchFamily="2" charset="0"/>
              </a:rPr>
              <a:t>max:error</a:t>
            </a:r>
            <a:r>
              <a:rPr lang="en-US" sz="1100" dirty="0">
                <a:solidFill>
                  <a:schemeClr val="accent2"/>
                </a:solidFill>
                <a:latin typeface="Helvetica" pitchFamily="2" charset="0"/>
              </a:rPr>
              <a:t>)</a:t>
            </a:r>
            <a:endParaRPr lang="en-US" sz="1100" dirty="0">
              <a:latin typeface="Helvetica" pitchFamily="2" charset="0"/>
            </a:endParaRPr>
          </a:p>
          <a:p>
            <a:r>
              <a:rPr lang="en-US" sz="1100" dirty="0">
                <a:latin typeface="Helvetica" pitchFamily="2" charset="0"/>
              </a:rPr>
              <a:t>   for( int j = 1; j &lt; n-1; </a:t>
            </a:r>
            <a:r>
              <a:rPr lang="en-US" sz="1100" dirty="0" err="1">
                <a:latin typeface="Helvetica" pitchFamily="2" charset="0"/>
              </a:rPr>
              <a:t>j++</a:t>
            </a:r>
            <a:r>
              <a:rPr lang="en-US" sz="1100" dirty="0">
                <a:latin typeface="Helvetica" pitchFamily="2" charset="0"/>
              </a:rPr>
              <a:t>)</a:t>
            </a:r>
          </a:p>
          <a:p>
            <a:r>
              <a:rPr lang="en-US" sz="1100" dirty="0">
                <a:latin typeface="Helvetica" pitchFamily="2" charset="0"/>
              </a:rPr>
              <a:t>      {</a:t>
            </a:r>
          </a:p>
          <a:p>
            <a:r>
              <a:rPr lang="en-US" sz="1100" dirty="0">
                <a:latin typeface="Helvetica" pitchFamily="2" charset="0"/>
              </a:rPr>
              <a:t>      for( int </a:t>
            </a:r>
            <a:r>
              <a:rPr lang="en-US" sz="1100" dirty="0" err="1">
                <a:latin typeface="Helvetica" pitchFamily="2" charset="0"/>
              </a:rPr>
              <a:t>i</a:t>
            </a:r>
            <a:r>
              <a:rPr lang="en-US" sz="1100" dirty="0">
                <a:latin typeface="Helvetica" pitchFamily="2" charset="0"/>
              </a:rPr>
              <a:t> = 1; </a:t>
            </a:r>
            <a:r>
              <a:rPr lang="en-US" sz="1100" dirty="0" err="1">
                <a:latin typeface="Helvetica" pitchFamily="2" charset="0"/>
              </a:rPr>
              <a:t>i</a:t>
            </a:r>
            <a:r>
              <a:rPr lang="en-US" sz="1100" dirty="0">
                <a:latin typeface="Helvetica" pitchFamily="2" charset="0"/>
              </a:rPr>
              <a:t> &lt; m-1; </a:t>
            </a:r>
            <a:r>
              <a:rPr lang="en-US" sz="1100" dirty="0" err="1">
                <a:latin typeface="Helvetica" pitchFamily="2" charset="0"/>
              </a:rPr>
              <a:t>i</a:t>
            </a:r>
            <a:r>
              <a:rPr lang="en-US" sz="1100" dirty="0">
                <a:latin typeface="Helvetica" pitchFamily="2" charset="0"/>
              </a:rPr>
              <a:t>++ )</a:t>
            </a:r>
          </a:p>
          <a:p>
            <a:r>
              <a:rPr lang="en-US" sz="1100" dirty="0">
                <a:latin typeface="Helvetica" pitchFamily="2" charset="0"/>
              </a:rPr>
              <a:t>         {</a:t>
            </a:r>
          </a:p>
          <a:p>
            <a:r>
              <a:rPr lang="en-US" sz="1100" dirty="0">
                <a:latin typeface="Helvetica" pitchFamily="2" charset="0"/>
              </a:rPr>
              <a:t>         Anew[j][</a:t>
            </a:r>
            <a:r>
              <a:rPr lang="en-US" sz="1100" dirty="0" err="1">
                <a:latin typeface="Helvetica" pitchFamily="2" charset="0"/>
              </a:rPr>
              <a:t>i</a:t>
            </a:r>
            <a:r>
              <a:rPr lang="en-US" sz="1100" dirty="0">
                <a:latin typeface="Helvetica" pitchFamily="2" charset="0"/>
              </a:rPr>
              <a:t>] = 0.25 * ( A[j][i+1] + A[j][i-1]</a:t>
            </a:r>
          </a:p>
          <a:p>
            <a:r>
              <a:rPr lang="en-US" sz="1100" dirty="0">
                <a:latin typeface="Helvetica" pitchFamily="2" charset="0"/>
              </a:rPr>
              <a:t>                                     + A[j-1][</a:t>
            </a:r>
            <a:r>
              <a:rPr lang="en-US" sz="1100" dirty="0" err="1">
                <a:latin typeface="Helvetica" pitchFamily="2" charset="0"/>
              </a:rPr>
              <a:t>i</a:t>
            </a:r>
            <a:r>
              <a:rPr lang="en-US" sz="1100" dirty="0">
                <a:latin typeface="Helvetica" pitchFamily="2" charset="0"/>
              </a:rPr>
              <a:t>] + A[j+1][</a:t>
            </a:r>
            <a:r>
              <a:rPr lang="en-US" sz="1100" dirty="0" err="1">
                <a:latin typeface="Helvetica" pitchFamily="2" charset="0"/>
              </a:rPr>
              <a:t>i</a:t>
            </a:r>
            <a:r>
              <a:rPr lang="en-US" sz="1100" dirty="0">
                <a:latin typeface="Helvetica" pitchFamily="2" charset="0"/>
              </a:rPr>
              <a:t>]);</a:t>
            </a:r>
          </a:p>
          <a:p>
            <a:r>
              <a:rPr lang="en-US" sz="1100" dirty="0">
                <a:latin typeface="Helvetica" pitchFamily="2" charset="0"/>
              </a:rPr>
              <a:t>         error = </a:t>
            </a:r>
            <a:r>
              <a:rPr lang="en-US" sz="1100" dirty="0" err="1">
                <a:latin typeface="Helvetica" pitchFamily="2" charset="0"/>
              </a:rPr>
              <a:t>fmax</a:t>
            </a:r>
            <a:r>
              <a:rPr lang="en-US" sz="1100" dirty="0">
                <a:latin typeface="Helvetica" pitchFamily="2" charset="0"/>
              </a:rPr>
              <a:t>( error, fabs(Anew[j][</a:t>
            </a:r>
            <a:r>
              <a:rPr lang="en-US" sz="1100" dirty="0" err="1">
                <a:latin typeface="Helvetica" pitchFamily="2" charset="0"/>
              </a:rPr>
              <a:t>i</a:t>
            </a:r>
            <a:r>
              <a:rPr lang="en-US" sz="1100" dirty="0">
                <a:latin typeface="Helvetica" pitchFamily="2" charset="0"/>
              </a:rPr>
              <a:t>] - A[j][</a:t>
            </a:r>
            <a:r>
              <a:rPr lang="en-US" sz="1100" dirty="0" err="1">
                <a:latin typeface="Helvetica" pitchFamily="2" charset="0"/>
              </a:rPr>
              <a:t>i</a:t>
            </a:r>
            <a:r>
              <a:rPr lang="en-US" sz="1100" dirty="0">
                <a:latin typeface="Helvetica" pitchFamily="2" charset="0"/>
              </a:rPr>
              <a:t>]));</a:t>
            </a:r>
          </a:p>
          <a:p>
            <a:r>
              <a:rPr lang="en-US" sz="1100" dirty="0">
                <a:latin typeface="Helvetica" pitchFamily="2" charset="0"/>
              </a:rPr>
              <a:t>         }</a:t>
            </a:r>
          </a:p>
          <a:p>
            <a:r>
              <a:rPr lang="en-US" sz="1100" dirty="0">
                <a:latin typeface="Helvetica" pitchFamily="2" charset="0"/>
              </a:rPr>
              <a:t>      }</a:t>
            </a:r>
          </a:p>
          <a:p>
            <a:r>
              <a:rPr lang="en-US" sz="1100" dirty="0">
                <a:solidFill>
                  <a:schemeClr val="accent2"/>
                </a:solidFill>
                <a:latin typeface="Helvetica" pitchFamily="2" charset="0"/>
              </a:rPr>
              <a:t>#pragma acc parallel loop, collapse(2)</a:t>
            </a:r>
            <a:endParaRPr lang="en-US" sz="1100" dirty="0">
              <a:latin typeface="Helvetica" pitchFamily="2" charset="0"/>
            </a:endParaRPr>
          </a:p>
          <a:p>
            <a:r>
              <a:rPr lang="en-US" sz="1100" dirty="0">
                <a:latin typeface="Helvetica" pitchFamily="2" charset="0"/>
              </a:rPr>
              <a:t>   for( int j = 1; j &lt; n-1; </a:t>
            </a:r>
            <a:r>
              <a:rPr lang="en-US" sz="1100" dirty="0" err="1">
                <a:latin typeface="Helvetica" pitchFamily="2" charset="0"/>
              </a:rPr>
              <a:t>j++</a:t>
            </a:r>
            <a:r>
              <a:rPr lang="en-US" sz="1100" dirty="0">
                <a:latin typeface="Helvetica" pitchFamily="2" charset="0"/>
              </a:rPr>
              <a:t>)</a:t>
            </a:r>
          </a:p>
          <a:p>
            <a:r>
              <a:rPr lang="en-US" sz="1100" dirty="0">
                <a:latin typeface="Helvetica" pitchFamily="2" charset="0"/>
              </a:rPr>
              <a:t>      {</a:t>
            </a:r>
          </a:p>
          <a:p>
            <a:r>
              <a:rPr lang="en-US" sz="1100" dirty="0">
                <a:latin typeface="Helvetica" pitchFamily="2" charset="0"/>
              </a:rPr>
              <a:t>      for( int </a:t>
            </a:r>
            <a:r>
              <a:rPr lang="en-US" sz="1100" dirty="0" err="1">
                <a:latin typeface="Helvetica" pitchFamily="2" charset="0"/>
              </a:rPr>
              <a:t>i</a:t>
            </a:r>
            <a:r>
              <a:rPr lang="en-US" sz="1100" dirty="0">
                <a:latin typeface="Helvetica" pitchFamily="2" charset="0"/>
              </a:rPr>
              <a:t> = 1; </a:t>
            </a:r>
            <a:r>
              <a:rPr lang="en-US" sz="1100" dirty="0" err="1">
                <a:latin typeface="Helvetica" pitchFamily="2" charset="0"/>
              </a:rPr>
              <a:t>i</a:t>
            </a:r>
            <a:r>
              <a:rPr lang="en-US" sz="1100" dirty="0">
                <a:latin typeface="Helvetica" pitchFamily="2" charset="0"/>
              </a:rPr>
              <a:t> &lt; m-1; </a:t>
            </a:r>
            <a:r>
              <a:rPr lang="en-US" sz="1100" dirty="0" err="1">
                <a:latin typeface="Helvetica" pitchFamily="2" charset="0"/>
              </a:rPr>
              <a:t>i</a:t>
            </a:r>
            <a:r>
              <a:rPr lang="en-US" sz="1100" dirty="0">
                <a:latin typeface="Helvetica" pitchFamily="2" charset="0"/>
              </a:rPr>
              <a:t>++ )</a:t>
            </a:r>
          </a:p>
          <a:p>
            <a:r>
              <a:rPr lang="en-US" sz="1100" dirty="0">
                <a:latin typeface="Helvetica" pitchFamily="2" charset="0"/>
              </a:rPr>
              <a:t>         {</a:t>
            </a:r>
          </a:p>
          <a:p>
            <a:r>
              <a:rPr lang="en-US" sz="1100" dirty="0">
                <a:latin typeface="Helvetica" pitchFamily="2" charset="0"/>
              </a:rPr>
              <a:t>         A[j][</a:t>
            </a:r>
            <a:r>
              <a:rPr lang="en-US" sz="1100" dirty="0" err="1">
                <a:latin typeface="Helvetica" pitchFamily="2" charset="0"/>
              </a:rPr>
              <a:t>i</a:t>
            </a:r>
            <a:r>
              <a:rPr lang="en-US" sz="1100" dirty="0">
                <a:latin typeface="Helvetica" pitchFamily="2" charset="0"/>
              </a:rPr>
              <a:t>] = Anew[j][</a:t>
            </a:r>
            <a:r>
              <a:rPr lang="en-US" sz="1100" dirty="0" err="1">
                <a:latin typeface="Helvetica" pitchFamily="2" charset="0"/>
              </a:rPr>
              <a:t>i</a:t>
            </a:r>
            <a:r>
              <a:rPr lang="en-US" sz="1100" dirty="0">
                <a:latin typeface="Helvetica" pitchFamily="2" charset="0"/>
              </a:rPr>
              <a:t>];</a:t>
            </a:r>
          </a:p>
          <a:p>
            <a:r>
              <a:rPr lang="en-US" sz="1100" dirty="0">
                <a:latin typeface="Helvetica" pitchFamily="2" charset="0"/>
              </a:rPr>
              <a:t>         }</a:t>
            </a:r>
          </a:p>
          <a:p>
            <a:r>
              <a:rPr lang="en-US" sz="1100" dirty="0">
                <a:latin typeface="Helvetica" pitchFamily="2" charset="0"/>
              </a:rPr>
              <a:t>      }</a:t>
            </a:r>
          </a:p>
          <a:p>
            <a:r>
              <a:rPr lang="en-US" sz="1100" dirty="0">
                <a:latin typeface="Helvetica" pitchFamily="2" charset="0"/>
              </a:rPr>
              <a:t>   if(</a:t>
            </a:r>
            <a:r>
              <a:rPr lang="en-US" sz="1100" dirty="0" err="1">
                <a:latin typeface="Helvetica" pitchFamily="2" charset="0"/>
              </a:rPr>
              <a:t>iter</a:t>
            </a:r>
            <a:r>
              <a:rPr lang="en-US" sz="1100" dirty="0">
                <a:latin typeface="Helvetica" pitchFamily="2" charset="0"/>
              </a:rPr>
              <a:t> % 100 == 0) </a:t>
            </a:r>
            <a:r>
              <a:rPr lang="en-US" sz="1100" dirty="0" err="1">
                <a:latin typeface="Helvetica" pitchFamily="2" charset="0"/>
              </a:rPr>
              <a:t>printf</a:t>
            </a:r>
            <a:r>
              <a:rPr lang="en-US" sz="1100" dirty="0">
                <a:latin typeface="Helvetica" pitchFamily="2" charset="0"/>
              </a:rPr>
              <a:t>("%5d, %0.6f\n", </a:t>
            </a:r>
            <a:r>
              <a:rPr lang="en-US" sz="1100" dirty="0" err="1">
                <a:latin typeface="Helvetica" pitchFamily="2" charset="0"/>
              </a:rPr>
              <a:t>iter</a:t>
            </a:r>
            <a:r>
              <a:rPr lang="en-US" sz="1100" dirty="0">
                <a:latin typeface="Helvetica" pitchFamily="2" charset="0"/>
              </a:rPr>
              <a:t>, error);</a:t>
            </a:r>
          </a:p>
          <a:p>
            <a:r>
              <a:rPr lang="en-US" sz="1100" dirty="0">
                <a:latin typeface="Helvetica" pitchFamily="2" charset="0"/>
              </a:rPr>
              <a:t>   </a:t>
            </a:r>
            <a:r>
              <a:rPr lang="en-US" sz="1100" dirty="0" err="1">
                <a:latin typeface="Helvetica" pitchFamily="2" charset="0"/>
              </a:rPr>
              <a:t>iter</a:t>
            </a:r>
            <a:r>
              <a:rPr lang="en-US" sz="1100" dirty="0">
                <a:latin typeface="Helvetica" pitchFamily="2" charset="0"/>
              </a:rPr>
              <a:t>++;</a:t>
            </a:r>
          </a:p>
          <a:p>
            <a:r>
              <a:rPr lang="en-US" sz="1100" dirty="0">
                <a:latin typeface="Helvetica" pitchFamily="2" charset="0"/>
              </a:rPr>
              <a:t>   }</a:t>
            </a:r>
            <a:r>
              <a:rPr lang="en-US" sz="1100" dirty="0">
                <a:solidFill>
                  <a:schemeClr val="accent2"/>
                </a:solidFill>
                <a:latin typeface="Helvetica" pitchFamily="2" charset="0"/>
              </a:rPr>
              <a:t> </a:t>
            </a:r>
          </a:p>
          <a:p>
            <a:r>
              <a:rPr lang="en-US" sz="1100" dirty="0">
                <a:solidFill>
                  <a:schemeClr val="accent2"/>
                </a:solidFill>
                <a:latin typeface="Helvetica" pitchFamily="2" charset="0"/>
              </a:rPr>
              <a:t>#pragma acc end data</a:t>
            </a:r>
            <a:endParaRPr lang="en-US" sz="11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6232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4BF1F-2441-9C45-80A3-828146F91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740"/>
            <a:ext cx="8229600" cy="483935"/>
          </a:xfrm>
        </p:spPr>
        <p:txBody>
          <a:bodyPr/>
          <a:lstStyle/>
          <a:p>
            <a:r>
              <a:rPr lang="en-US" dirty="0"/>
              <a:t>Other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43BF1-8BDF-994E-91BD-F19F75990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91153"/>
            <a:ext cx="3890075" cy="3851328"/>
          </a:xfrm>
        </p:spPr>
        <p:txBody>
          <a:bodyPr/>
          <a:lstStyle/>
          <a:p>
            <a:r>
              <a:rPr lang="en-US" dirty="0"/>
              <a:t>Data synchronization</a:t>
            </a:r>
          </a:p>
          <a:p>
            <a:pPr lvl="1"/>
            <a:r>
              <a:rPr lang="en-US" dirty="0"/>
              <a:t>Update self (or host), device</a:t>
            </a:r>
          </a:p>
          <a:p>
            <a:pPr lvl="1"/>
            <a:r>
              <a:rPr lang="en-US" dirty="0"/>
              <a:t>!$acc update self (list) </a:t>
            </a:r>
          </a:p>
          <a:p>
            <a:pPr lvl="1"/>
            <a:r>
              <a:rPr lang="en-US" dirty="0"/>
              <a:t>!$acc update device (list)</a:t>
            </a:r>
          </a:p>
          <a:p>
            <a:r>
              <a:rPr lang="en-US" dirty="0"/>
              <a:t>Use of gang, worker, vector</a:t>
            </a:r>
          </a:p>
          <a:p>
            <a:pPr lvl="1"/>
            <a:r>
              <a:rPr lang="en-US" dirty="0"/>
              <a:t>Usually best to collapse and let compiler choose all</a:t>
            </a:r>
          </a:p>
          <a:p>
            <a:pPr lvl="1"/>
            <a:r>
              <a:rPr lang="en-US" dirty="0"/>
              <a:t>Worker rarely used</a:t>
            </a:r>
          </a:p>
          <a:p>
            <a:pPr lvl="1"/>
            <a:r>
              <a:rPr lang="en-US" dirty="0"/>
              <a:t>Best to let compiler choose gangs</a:t>
            </a:r>
          </a:p>
          <a:p>
            <a:pPr lvl="1"/>
            <a:r>
              <a:rPr lang="en-US" dirty="0" err="1"/>
              <a:t>Vector_length</a:t>
            </a:r>
            <a:r>
              <a:rPr lang="en-US" dirty="0"/>
              <a:t> sometimes helpful, so combine collapse/</a:t>
            </a:r>
            <a:r>
              <a:rPr lang="en-US" dirty="0" err="1"/>
              <a:t>vector_length</a:t>
            </a:r>
            <a:endParaRPr lang="en-US" dirty="0"/>
          </a:p>
          <a:p>
            <a:r>
              <a:rPr lang="en-US" dirty="0"/>
              <a:t>Use of !$acc routine</a:t>
            </a:r>
          </a:p>
          <a:p>
            <a:r>
              <a:rPr lang="en-US" dirty="0"/>
              <a:t>Deep copies</a:t>
            </a:r>
          </a:p>
          <a:p>
            <a:pPr lvl="1"/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FDE0AFF-D77B-9640-8791-039AC6D63087}"/>
              </a:ext>
            </a:extLst>
          </p:cNvPr>
          <p:cNvSpPr txBox="1">
            <a:spLocks/>
          </p:cNvSpPr>
          <p:nvPr/>
        </p:nvSpPr>
        <p:spPr>
          <a:xfrm>
            <a:off x="4459637" y="2409986"/>
            <a:ext cx="3815166" cy="25277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•"/>
              <a:defRPr sz="135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»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!$acc parallel </a:t>
            </a:r>
            <a:r>
              <a:rPr lang="en-US" sz="1400" dirty="0" err="1"/>
              <a:t>num_gangs</a:t>
            </a:r>
            <a:r>
              <a:rPr lang="en-US" sz="1400" dirty="0"/>
              <a:t>(2) &amp;</a:t>
            </a:r>
          </a:p>
          <a:p>
            <a:pPr marL="0" indent="0">
              <a:buNone/>
            </a:pPr>
            <a:r>
              <a:rPr lang="en-US" sz="1400" dirty="0"/>
              <a:t>!$acc </a:t>
            </a:r>
            <a:r>
              <a:rPr lang="en-US" sz="1400" dirty="0" err="1"/>
              <a:t>num_workers</a:t>
            </a:r>
            <a:r>
              <a:rPr lang="en-US" sz="1400" dirty="0"/>
              <a:t>(2) </a:t>
            </a:r>
            <a:r>
              <a:rPr lang="en-US" sz="1400" dirty="0" err="1"/>
              <a:t>vector_length</a:t>
            </a:r>
            <a:r>
              <a:rPr lang="en-US" sz="1400" dirty="0"/>
              <a:t>(32)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dirty="0"/>
              <a:t>!$acc loop gang worker</a:t>
            </a:r>
          </a:p>
          <a:p>
            <a:pPr marL="0" indent="0">
              <a:buNone/>
            </a:pPr>
            <a:r>
              <a:rPr lang="en-US" sz="1400" dirty="0"/>
              <a:t>do j = 1,4</a:t>
            </a:r>
          </a:p>
          <a:p>
            <a:pPr marL="0" indent="0">
              <a:buNone/>
            </a:pPr>
            <a:r>
              <a:rPr lang="en-US" sz="1400" dirty="0"/>
              <a:t>   !$acc loop vector</a:t>
            </a:r>
          </a:p>
          <a:p>
            <a:pPr marL="0" indent="0">
              <a:buNone/>
            </a:pPr>
            <a:r>
              <a:rPr lang="en-US" sz="1400" dirty="0"/>
              <a:t>   do </a:t>
            </a:r>
            <a:r>
              <a:rPr lang="en-US" sz="1400" dirty="0" err="1"/>
              <a:t>i</a:t>
            </a:r>
            <a:r>
              <a:rPr lang="en-US" sz="1400" dirty="0"/>
              <a:t>=1,32</a:t>
            </a:r>
          </a:p>
          <a:p>
            <a:pPr marL="0" indent="0">
              <a:buNone/>
            </a:pPr>
            <a:r>
              <a:rPr lang="en-US" sz="1400" dirty="0"/>
              <a:t>      array(</a:t>
            </a:r>
            <a:r>
              <a:rPr lang="en-US" sz="1400" dirty="0" err="1"/>
              <a:t>i,j</a:t>
            </a:r>
            <a:r>
              <a:rPr lang="en-US" sz="1400" dirty="0"/>
              <a:t>) = ….</a:t>
            </a:r>
          </a:p>
          <a:p>
            <a:pPr marL="0" indent="0">
              <a:buNone/>
            </a:pPr>
            <a:r>
              <a:rPr lang="en-US" sz="1400" dirty="0"/>
              <a:t>   end do</a:t>
            </a:r>
          </a:p>
          <a:p>
            <a:pPr marL="0" indent="0">
              <a:buNone/>
            </a:pPr>
            <a:r>
              <a:rPr lang="en-US" sz="1400" dirty="0"/>
              <a:t>end do</a:t>
            </a:r>
          </a:p>
          <a:p>
            <a:pPr marL="42862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E2B38D-3C47-AC4F-9861-16242AB20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2963" y="96084"/>
            <a:ext cx="2940966" cy="214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431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3D662-D03D-7C40-BEA8-94B27D47F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740"/>
            <a:ext cx="8229600" cy="514931"/>
          </a:xfrm>
        </p:spPr>
        <p:txBody>
          <a:bodyPr/>
          <a:lstStyle/>
          <a:p>
            <a:r>
              <a:rPr lang="en-US" dirty="0"/>
              <a:t>Asynchronous execution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92CF75-3D6F-5E42-94B6-4DC0A96F1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32223"/>
            <a:ext cx="3022169" cy="1493262"/>
          </a:xfrm>
        </p:spPr>
        <p:txBody>
          <a:bodyPr/>
          <a:lstStyle/>
          <a:p>
            <a:r>
              <a:rPr lang="en-US" dirty="0"/>
              <a:t>Overlap tasks</a:t>
            </a:r>
          </a:p>
          <a:p>
            <a:pPr lvl="1"/>
            <a:r>
              <a:rPr lang="en-US" dirty="0"/>
              <a:t>Hide data transfers</a:t>
            </a:r>
          </a:p>
          <a:p>
            <a:pPr lvl="1"/>
            <a:r>
              <a:rPr lang="en-US" dirty="0"/>
              <a:t>Hide kernel launch latency</a:t>
            </a:r>
          </a:p>
          <a:p>
            <a:pPr lvl="1"/>
            <a:r>
              <a:rPr lang="en-US" dirty="0"/>
              <a:t>Use both CPU, accelerator</a:t>
            </a:r>
          </a:p>
          <a:p>
            <a:pPr lvl="2"/>
            <a:r>
              <a:rPr lang="en-US" dirty="0"/>
              <a:t>Though better to use GPU?</a:t>
            </a:r>
          </a:p>
          <a:p>
            <a:r>
              <a:rPr lang="en-US" dirty="0"/>
              <a:t>async, wait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3B8DD9-7496-734C-80BE-39EE7242429C}"/>
              </a:ext>
            </a:extLst>
          </p:cNvPr>
          <p:cNvSpPr/>
          <p:nvPr/>
        </p:nvSpPr>
        <p:spPr>
          <a:xfrm>
            <a:off x="395207" y="2718016"/>
            <a:ext cx="318490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!$acc parallel loop async</a:t>
            </a:r>
          </a:p>
          <a:p>
            <a:r>
              <a:rPr lang="en-US" sz="1400" dirty="0">
                <a:latin typeface="Helvetica" pitchFamily="2" charset="0"/>
              </a:rPr>
              <a:t>do </a:t>
            </a:r>
            <a:r>
              <a:rPr lang="en-US" sz="1400" dirty="0" err="1">
                <a:latin typeface="Helvetica" pitchFamily="2" charset="0"/>
              </a:rPr>
              <a:t>i</a:t>
            </a:r>
            <a:r>
              <a:rPr lang="en-US" sz="1400" dirty="0">
                <a:latin typeface="Helvetica" pitchFamily="2" charset="0"/>
              </a:rPr>
              <a:t>=1,N</a:t>
            </a:r>
          </a:p>
          <a:p>
            <a:r>
              <a:rPr lang="en-US" sz="1400" dirty="0">
                <a:latin typeface="Helvetica" pitchFamily="2" charset="0"/>
              </a:rPr>
              <a:t>   c(</a:t>
            </a:r>
            <a:r>
              <a:rPr lang="en-US" sz="1400" dirty="0" err="1">
                <a:latin typeface="Helvetica" pitchFamily="2" charset="0"/>
              </a:rPr>
              <a:t>i</a:t>
            </a:r>
            <a:r>
              <a:rPr lang="en-US" sz="1400" dirty="0">
                <a:latin typeface="Helvetica" pitchFamily="2" charset="0"/>
              </a:rPr>
              <a:t>) = a(</a:t>
            </a:r>
            <a:r>
              <a:rPr lang="en-US" sz="1400" dirty="0" err="1">
                <a:latin typeface="Helvetica" pitchFamily="2" charset="0"/>
              </a:rPr>
              <a:t>i</a:t>
            </a:r>
            <a:r>
              <a:rPr lang="en-US" sz="1400" dirty="0">
                <a:latin typeface="Helvetica" pitchFamily="2" charset="0"/>
              </a:rPr>
              <a:t>) + b(</a:t>
            </a:r>
            <a:r>
              <a:rPr lang="en-US" sz="1400" dirty="0" err="1">
                <a:latin typeface="Helvetica" pitchFamily="2" charset="0"/>
              </a:rPr>
              <a:t>i</a:t>
            </a:r>
            <a:r>
              <a:rPr lang="en-US" sz="1400" dirty="0">
                <a:latin typeface="Helvetica" pitchFamily="2" charset="0"/>
              </a:rPr>
              <a:t>)</a:t>
            </a:r>
          </a:p>
          <a:p>
            <a:r>
              <a:rPr lang="en-US" sz="1400" dirty="0">
                <a:latin typeface="Helvetica" pitchFamily="2" charset="0"/>
              </a:rPr>
              <a:t>end do</a:t>
            </a:r>
          </a:p>
          <a:p>
            <a:r>
              <a:rPr lang="en-US" sz="1400" dirty="0">
                <a:latin typeface="Helvetica" pitchFamily="2" charset="0"/>
              </a:rPr>
              <a:t>!$acc update self(c) async</a:t>
            </a:r>
          </a:p>
          <a:p>
            <a:r>
              <a:rPr lang="en-US" sz="1400" dirty="0">
                <a:latin typeface="Helvetica" pitchFamily="2" charset="0"/>
              </a:rPr>
              <a:t>!$acc wait</a:t>
            </a:r>
            <a:endParaRPr lang="en-US" sz="1400" dirty="0">
              <a:effectLst/>
              <a:latin typeface="Helvetica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FBF92B-4044-924D-B919-E6A2E06EFB39}"/>
              </a:ext>
            </a:extLst>
          </p:cNvPr>
          <p:cNvSpPr/>
          <p:nvPr/>
        </p:nvSpPr>
        <p:spPr>
          <a:xfrm>
            <a:off x="4176793" y="839011"/>
            <a:ext cx="287493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!$acc parallel loop async(1)</a:t>
            </a:r>
          </a:p>
          <a:p>
            <a:r>
              <a:rPr lang="en-US" sz="1400" dirty="0">
                <a:latin typeface="Helvetica" pitchFamily="2" charset="0"/>
              </a:rPr>
              <a:t>do </a:t>
            </a:r>
            <a:r>
              <a:rPr lang="en-US" sz="1400" dirty="0" err="1">
                <a:latin typeface="Helvetica" pitchFamily="2" charset="0"/>
              </a:rPr>
              <a:t>i</a:t>
            </a:r>
            <a:r>
              <a:rPr lang="en-US" sz="1400" dirty="0">
                <a:latin typeface="Helvetica" pitchFamily="2" charset="0"/>
              </a:rPr>
              <a:t>=1,N</a:t>
            </a:r>
          </a:p>
          <a:p>
            <a:r>
              <a:rPr lang="en-US" sz="1400" dirty="0">
                <a:latin typeface="Helvetica" pitchFamily="2" charset="0"/>
              </a:rPr>
              <a:t>   a(</a:t>
            </a:r>
            <a:r>
              <a:rPr lang="en-US" sz="1400" dirty="0" err="1">
                <a:latin typeface="Helvetica" pitchFamily="2" charset="0"/>
              </a:rPr>
              <a:t>i</a:t>
            </a:r>
            <a:r>
              <a:rPr lang="en-US" sz="1400" dirty="0">
                <a:latin typeface="Helvetica" pitchFamily="2" charset="0"/>
              </a:rPr>
              <a:t>) = </a:t>
            </a:r>
            <a:r>
              <a:rPr lang="en-US" sz="1400" dirty="0" err="1">
                <a:latin typeface="Helvetica" pitchFamily="2" charset="0"/>
              </a:rPr>
              <a:t>i</a:t>
            </a:r>
            <a:endParaRPr lang="en-US" sz="1400" dirty="0">
              <a:latin typeface="Helvetica" pitchFamily="2" charset="0"/>
            </a:endParaRPr>
          </a:p>
          <a:p>
            <a:r>
              <a:rPr lang="en-US" sz="1400" dirty="0">
                <a:latin typeface="Helvetica" pitchFamily="2" charset="0"/>
              </a:rPr>
              <a:t>end do</a:t>
            </a:r>
          </a:p>
          <a:p>
            <a:endParaRPr lang="en-US" sz="1400" dirty="0">
              <a:latin typeface="Helvetica" pitchFamily="2" charset="0"/>
            </a:endParaRPr>
          </a:p>
          <a:p>
            <a:r>
              <a:rPr lang="en-US" sz="1400" dirty="0">
                <a:latin typeface="Helvetica" pitchFamily="2" charset="0"/>
              </a:rPr>
              <a:t>!$acc parallel loop async(2)</a:t>
            </a:r>
          </a:p>
          <a:p>
            <a:r>
              <a:rPr lang="en-US" sz="1400" dirty="0">
                <a:latin typeface="Helvetica" pitchFamily="2" charset="0"/>
              </a:rPr>
              <a:t>do </a:t>
            </a:r>
            <a:r>
              <a:rPr lang="en-US" sz="1400" dirty="0" err="1">
                <a:latin typeface="Helvetica" pitchFamily="2" charset="0"/>
              </a:rPr>
              <a:t>i</a:t>
            </a:r>
            <a:r>
              <a:rPr lang="en-US" sz="1400" dirty="0">
                <a:latin typeface="Helvetica" pitchFamily="2" charset="0"/>
              </a:rPr>
              <a:t>=1,N</a:t>
            </a:r>
          </a:p>
          <a:p>
            <a:r>
              <a:rPr lang="en-US" sz="1400" dirty="0">
                <a:latin typeface="Helvetica" pitchFamily="2" charset="0"/>
              </a:rPr>
              <a:t>   b(</a:t>
            </a:r>
            <a:r>
              <a:rPr lang="en-US" sz="1400" dirty="0" err="1">
                <a:latin typeface="Helvetica" pitchFamily="2" charset="0"/>
              </a:rPr>
              <a:t>i</a:t>
            </a:r>
            <a:r>
              <a:rPr lang="en-US" sz="1400" dirty="0">
                <a:latin typeface="Helvetica" pitchFamily="2" charset="0"/>
              </a:rPr>
              <a:t>) = 2.0 * </a:t>
            </a:r>
            <a:r>
              <a:rPr lang="en-US" sz="1400" dirty="0" err="1">
                <a:latin typeface="Helvetica" pitchFamily="2" charset="0"/>
              </a:rPr>
              <a:t>i</a:t>
            </a:r>
            <a:endParaRPr lang="en-US" sz="1400" dirty="0">
              <a:latin typeface="Helvetica" pitchFamily="2" charset="0"/>
            </a:endParaRPr>
          </a:p>
          <a:p>
            <a:r>
              <a:rPr lang="en-US" sz="1400" dirty="0">
                <a:latin typeface="Helvetica" pitchFamily="2" charset="0"/>
              </a:rPr>
              <a:t>end do</a:t>
            </a:r>
          </a:p>
          <a:p>
            <a:endParaRPr lang="en-US" sz="1400" dirty="0">
              <a:latin typeface="Helvetica" pitchFamily="2" charset="0"/>
            </a:endParaRPr>
          </a:p>
          <a:p>
            <a:r>
              <a:rPr lang="en-US" sz="1400" dirty="0">
                <a:latin typeface="Helvetica" pitchFamily="2" charset="0"/>
              </a:rPr>
              <a:t>!$acc wait(1) async(2)</a:t>
            </a:r>
          </a:p>
          <a:p>
            <a:endParaRPr lang="en-US" sz="1400" dirty="0">
              <a:latin typeface="Helvetica" pitchFamily="2" charset="0"/>
            </a:endParaRPr>
          </a:p>
          <a:p>
            <a:r>
              <a:rPr lang="en-US" sz="1400" dirty="0">
                <a:latin typeface="Helvetica" pitchFamily="2" charset="0"/>
              </a:rPr>
              <a:t>!$acc parallel loop async(2)</a:t>
            </a:r>
          </a:p>
          <a:p>
            <a:r>
              <a:rPr lang="en-US" sz="1400" dirty="0">
                <a:latin typeface="Helvetica" pitchFamily="2" charset="0"/>
              </a:rPr>
              <a:t>do </a:t>
            </a:r>
            <a:r>
              <a:rPr lang="en-US" sz="1400" dirty="0" err="1">
                <a:latin typeface="Helvetica" pitchFamily="2" charset="0"/>
              </a:rPr>
              <a:t>i</a:t>
            </a:r>
            <a:r>
              <a:rPr lang="en-US" sz="1400" dirty="0">
                <a:latin typeface="Helvetica" pitchFamily="2" charset="0"/>
              </a:rPr>
              <a:t>=1,N</a:t>
            </a:r>
          </a:p>
          <a:p>
            <a:r>
              <a:rPr lang="en-US" sz="1400" dirty="0">
                <a:latin typeface="Helvetica" pitchFamily="2" charset="0"/>
              </a:rPr>
              <a:t>   c(</a:t>
            </a:r>
            <a:r>
              <a:rPr lang="en-US" sz="1400" dirty="0" err="1">
                <a:latin typeface="Helvetica" pitchFamily="2" charset="0"/>
              </a:rPr>
              <a:t>i</a:t>
            </a:r>
            <a:r>
              <a:rPr lang="en-US" sz="1400" dirty="0">
                <a:latin typeface="Helvetica" pitchFamily="2" charset="0"/>
              </a:rPr>
              <a:t>) = a(</a:t>
            </a:r>
            <a:r>
              <a:rPr lang="en-US" sz="1400" dirty="0" err="1">
                <a:latin typeface="Helvetica" pitchFamily="2" charset="0"/>
              </a:rPr>
              <a:t>i</a:t>
            </a:r>
            <a:r>
              <a:rPr lang="en-US" sz="1400" dirty="0">
                <a:latin typeface="Helvetica" pitchFamily="2" charset="0"/>
              </a:rPr>
              <a:t>) + b(</a:t>
            </a:r>
            <a:r>
              <a:rPr lang="en-US" sz="1400" dirty="0" err="1">
                <a:latin typeface="Helvetica" pitchFamily="2" charset="0"/>
              </a:rPr>
              <a:t>i</a:t>
            </a:r>
            <a:r>
              <a:rPr lang="en-US" sz="1400" dirty="0">
                <a:latin typeface="Helvetica" pitchFamily="2" charset="0"/>
              </a:rPr>
              <a:t>)</a:t>
            </a:r>
          </a:p>
          <a:p>
            <a:r>
              <a:rPr lang="en-US" sz="1400" dirty="0">
                <a:latin typeface="Helvetica" pitchFamily="2" charset="0"/>
              </a:rPr>
              <a:t>end do</a:t>
            </a:r>
          </a:p>
          <a:p>
            <a:r>
              <a:rPr lang="en-US" sz="1400" dirty="0">
                <a:latin typeface="Helvetica" pitchFamily="2" charset="0"/>
              </a:rPr>
              <a:t>!$acc update self(c) async(2)</a:t>
            </a:r>
          </a:p>
          <a:p>
            <a:r>
              <a:rPr lang="en-US" sz="1400" dirty="0">
                <a:latin typeface="Helvetica" pitchFamily="2" charset="0"/>
              </a:rPr>
              <a:t>!$acc wait</a:t>
            </a:r>
            <a:endParaRPr lang="en-US" sz="1400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832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B0CA5-405A-B142-A6DC-E032C5027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Needed refactoring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D7C04-B4F6-4042-BCFF-6B8B052DEC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Mostly copied from Matt Norman’s page:</a:t>
            </a:r>
          </a:p>
          <a:p>
            <a:pPr lvl="1"/>
            <a:r>
              <a:rPr lang="en-US" sz="1100" dirty="0">
                <a:hlinkClick r:id="rId2"/>
              </a:rPr>
              <a:t>https://acme-climate.atlassian.net/wiki/spaces/ED/pages/1041499662/Fortran+GPU+Refactoring+Guide+Using+Directives</a:t>
            </a:r>
            <a:endParaRPr lang="en-US" sz="1100" dirty="0"/>
          </a:p>
          <a:p>
            <a:r>
              <a:rPr lang="en-US" dirty="0"/>
              <a:t>Also Fortran and C++ best practices</a:t>
            </a:r>
          </a:p>
          <a:p>
            <a:pPr lvl="1"/>
            <a:r>
              <a:rPr lang="en-US" sz="1200" dirty="0">
                <a:hlinkClick r:id="rId3"/>
              </a:rPr>
              <a:t>https://acme-climate.atlassian.net/wiki/spaces/ED/pages/128585462/Fortran+Performance+Best+Practices</a:t>
            </a:r>
            <a:endParaRPr lang="en-US" sz="1200" dirty="0"/>
          </a:p>
          <a:p>
            <a:pPr lvl="1"/>
            <a:r>
              <a:rPr lang="en-US" sz="1050" dirty="0">
                <a:hlinkClick r:id="rId4"/>
              </a:rPr>
              <a:t>https://acme-climate.atlassian.net/wiki/spaces/ED/pages/885522459/C+Programming+Best+Practices+in+Scientific+Computing</a:t>
            </a:r>
            <a:endParaRPr lang="en-US" sz="1050" dirty="0"/>
          </a:p>
          <a:p>
            <a:r>
              <a:rPr lang="en-US" dirty="0"/>
              <a:t>General rules</a:t>
            </a:r>
          </a:p>
          <a:p>
            <a:pPr lvl="1"/>
            <a:r>
              <a:rPr lang="en-US" dirty="0"/>
              <a:t>Minimize data transfers</a:t>
            </a:r>
          </a:p>
          <a:p>
            <a:pPr lvl="1"/>
            <a:r>
              <a:rPr lang="en-US" dirty="0"/>
              <a:t>Maximize work</a:t>
            </a:r>
          </a:p>
          <a:p>
            <a:pPr lvl="1"/>
            <a:r>
              <a:rPr lang="en-US" dirty="0"/>
              <a:t>Test as you go</a:t>
            </a:r>
          </a:p>
        </p:txBody>
      </p:sp>
    </p:spTree>
    <p:extLst>
      <p:ext uri="{BB962C8B-B14F-4D97-AF65-F5344CB8AC3E}">
        <p14:creationId xmlns:p14="http://schemas.microsoft.com/office/powerpoint/2010/main" val="2290498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B88F0-D93E-1A4D-8F57-8C5C78A23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Tightly Nested Loops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F55EA0-E446-E54E-8465-76053504D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34440"/>
            <a:ext cx="3882325" cy="3086100"/>
          </a:xfrm>
        </p:spPr>
        <p:txBody>
          <a:bodyPr/>
          <a:lstStyle/>
          <a:p>
            <a:r>
              <a:rPr lang="en-US" dirty="0"/>
              <a:t>Generally want tightly nested loops</a:t>
            </a:r>
          </a:p>
          <a:p>
            <a:pPr lvl="1"/>
            <a:r>
              <a:rPr lang="en-US" dirty="0"/>
              <a:t>Maximize number of threads</a:t>
            </a:r>
          </a:p>
          <a:p>
            <a:r>
              <a:rPr lang="en-US" dirty="0"/>
              <a:t>Conditionals</a:t>
            </a:r>
          </a:p>
          <a:p>
            <a:pPr lvl="1"/>
            <a:r>
              <a:rPr lang="en-US" dirty="0"/>
              <a:t>Can be handled, but best on innermost</a:t>
            </a:r>
          </a:p>
          <a:p>
            <a:pPr lvl="1"/>
            <a:r>
              <a:rPr lang="en-US" dirty="0"/>
              <a:t>But…disrupts vectorization</a:t>
            </a:r>
          </a:p>
          <a:p>
            <a:pPr lvl="1"/>
            <a:r>
              <a:rPr lang="en-US" dirty="0" err="1"/>
              <a:t>Mult</a:t>
            </a:r>
            <a:r>
              <a:rPr lang="en-US" dirty="0"/>
              <a:t> mask might still be preferred?</a:t>
            </a:r>
          </a:p>
          <a:p>
            <a:r>
              <a:rPr lang="en-US" dirty="0"/>
              <a:t>Do not loop over column or point-wise function calls</a:t>
            </a:r>
          </a:p>
          <a:p>
            <a:pPr lvl="1"/>
            <a:r>
              <a:rPr lang="en-US" dirty="0"/>
              <a:t>Push loops into routines instead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C26569F-0375-7647-A6D0-078EFF5594CF}"/>
              </a:ext>
            </a:extLst>
          </p:cNvPr>
          <p:cNvSpPr/>
          <p:nvPr/>
        </p:nvSpPr>
        <p:spPr>
          <a:xfrm>
            <a:off x="4448014" y="105668"/>
            <a:ext cx="457200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!This is NOT tightly nested</a:t>
            </a:r>
          </a:p>
          <a:p>
            <a:pPr fontAlgn="base"/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do k = 1 , </a:t>
            </a:r>
            <a:r>
              <a:rPr lang="en-US" sz="1400" dirty="0" err="1">
                <a:solidFill>
                  <a:srgbClr val="333333"/>
                </a:solidFill>
                <a:latin typeface="Consolas" panose="020B0609020204030204" pitchFamily="49" charset="0"/>
              </a:rPr>
              <a:t>nlev</a:t>
            </a:r>
            <a:endParaRPr lang="en-US" sz="14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pPr fontAlgn="base"/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  if (</a:t>
            </a:r>
            <a:r>
              <a:rPr lang="en-US" sz="1400" dirty="0" err="1">
                <a:solidFill>
                  <a:srgbClr val="333333"/>
                </a:solidFill>
                <a:latin typeface="Consolas" panose="020B0609020204030204" pitchFamily="49" charset="0"/>
              </a:rPr>
              <a:t>levelActive</a:t>
            </a:r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(k)) then</a:t>
            </a:r>
          </a:p>
          <a:p>
            <a:pPr fontAlgn="base"/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    do j = 1 , </a:t>
            </a:r>
            <a:r>
              <a:rPr lang="en-US" sz="1400" dirty="0" err="1">
                <a:solidFill>
                  <a:srgbClr val="333333"/>
                </a:solidFill>
                <a:latin typeface="Consolas" panose="020B0609020204030204" pitchFamily="49" charset="0"/>
              </a:rPr>
              <a:t>ny</a:t>
            </a:r>
            <a:endParaRPr lang="en-US" sz="14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pPr fontAlgn="base"/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      do </a:t>
            </a:r>
            <a:r>
              <a:rPr lang="en-US" sz="1400" dirty="0" err="1">
                <a:solidFill>
                  <a:srgbClr val="333333"/>
                </a:solidFill>
                <a:latin typeface="Consolas" panose="020B0609020204030204" pitchFamily="49" charset="0"/>
              </a:rPr>
              <a:t>i</a:t>
            </a:r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 = 1 , </a:t>
            </a:r>
            <a:r>
              <a:rPr lang="en-US" sz="1400" dirty="0" err="1">
                <a:solidFill>
                  <a:srgbClr val="333333"/>
                </a:solidFill>
                <a:latin typeface="Consolas" panose="020B0609020204030204" pitchFamily="49" charset="0"/>
              </a:rPr>
              <a:t>nx</a:t>
            </a:r>
            <a:endParaRPr lang="en-US" sz="14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pPr fontAlgn="base"/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      </a:t>
            </a:r>
            <a:r>
              <a:rPr lang="en-US" sz="1400" dirty="0" err="1">
                <a:solidFill>
                  <a:srgbClr val="333333"/>
                </a:solidFill>
                <a:latin typeface="Consolas" panose="020B0609020204030204" pitchFamily="49" charset="0"/>
              </a:rPr>
              <a:t>enddo</a:t>
            </a:r>
            <a:endParaRPr lang="en-US" sz="14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pPr fontAlgn="base"/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    </a:t>
            </a:r>
            <a:r>
              <a:rPr lang="en-US" sz="1400" dirty="0" err="1">
                <a:solidFill>
                  <a:srgbClr val="333333"/>
                </a:solidFill>
                <a:latin typeface="Consolas" panose="020B0609020204030204" pitchFamily="49" charset="0"/>
              </a:rPr>
              <a:t>enddo</a:t>
            </a:r>
            <a:endParaRPr lang="en-US" sz="14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pPr fontAlgn="base"/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  endif</a:t>
            </a:r>
          </a:p>
          <a:p>
            <a:pPr fontAlgn="base"/>
            <a:r>
              <a:rPr lang="en-US" sz="1400" dirty="0" err="1">
                <a:solidFill>
                  <a:srgbClr val="333333"/>
                </a:solidFill>
                <a:latin typeface="Consolas" panose="020B0609020204030204" pitchFamily="49" charset="0"/>
              </a:rPr>
              <a:t>enddo</a:t>
            </a:r>
            <a:endParaRPr lang="en-US" sz="14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pPr fontAlgn="base"/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 </a:t>
            </a:r>
          </a:p>
          <a:p>
            <a:pPr fontAlgn="base"/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 </a:t>
            </a:r>
          </a:p>
          <a:p>
            <a:pPr fontAlgn="base"/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!This IS tightly nested</a:t>
            </a:r>
          </a:p>
          <a:p>
            <a:pPr fontAlgn="base"/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!$acc parallel loop collapse(3)</a:t>
            </a:r>
          </a:p>
          <a:p>
            <a:pPr fontAlgn="base"/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do k = 1 , </a:t>
            </a:r>
            <a:r>
              <a:rPr lang="en-US" sz="1400" dirty="0" err="1">
                <a:solidFill>
                  <a:srgbClr val="333333"/>
                </a:solidFill>
                <a:latin typeface="Consolas" panose="020B0609020204030204" pitchFamily="49" charset="0"/>
              </a:rPr>
              <a:t>nlev</a:t>
            </a:r>
            <a:endParaRPr lang="en-US" sz="14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pPr fontAlgn="base"/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  do j = 1 , </a:t>
            </a:r>
            <a:r>
              <a:rPr lang="en-US" sz="1400" dirty="0" err="1">
                <a:solidFill>
                  <a:srgbClr val="333333"/>
                </a:solidFill>
                <a:latin typeface="Consolas" panose="020B0609020204030204" pitchFamily="49" charset="0"/>
              </a:rPr>
              <a:t>ny</a:t>
            </a:r>
            <a:endParaRPr lang="en-US" sz="14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pPr fontAlgn="base"/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    do </a:t>
            </a:r>
            <a:r>
              <a:rPr lang="en-US" sz="1400" dirty="0" err="1">
                <a:solidFill>
                  <a:srgbClr val="333333"/>
                </a:solidFill>
                <a:latin typeface="Consolas" panose="020B0609020204030204" pitchFamily="49" charset="0"/>
              </a:rPr>
              <a:t>i</a:t>
            </a:r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 = 1 , </a:t>
            </a:r>
            <a:r>
              <a:rPr lang="en-US" sz="1400" dirty="0" err="1">
                <a:solidFill>
                  <a:srgbClr val="333333"/>
                </a:solidFill>
                <a:latin typeface="Consolas" panose="020B0609020204030204" pitchFamily="49" charset="0"/>
              </a:rPr>
              <a:t>nx</a:t>
            </a:r>
            <a:endParaRPr lang="en-US" sz="14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pPr fontAlgn="base"/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      if (</a:t>
            </a:r>
            <a:r>
              <a:rPr lang="en-US" sz="1400" dirty="0" err="1">
                <a:solidFill>
                  <a:srgbClr val="333333"/>
                </a:solidFill>
                <a:latin typeface="Consolas" panose="020B0609020204030204" pitchFamily="49" charset="0"/>
              </a:rPr>
              <a:t>levelActive</a:t>
            </a:r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(k)) then</a:t>
            </a:r>
          </a:p>
          <a:p>
            <a:pPr fontAlgn="base"/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        ...</a:t>
            </a:r>
          </a:p>
          <a:p>
            <a:pPr fontAlgn="base"/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      endif</a:t>
            </a:r>
          </a:p>
          <a:p>
            <a:pPr fontAlgn="base"/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    </a:t>
            </a:r>
            <a:r>
              <a:rPr lang="en-US" sz="1400" dirty="0" err="1">
                <a:solidFill>
                  <a:srgbClr val="333333"/>
                </a:solidFill>
                <a:latin typeface="Consolas" panose="020B0609020204030204" pitchFamily="49" charset="0"/>
              </a:rPr>
              <a:t>enddo</a:t>
            </a:r>
            <a:endParaRPr lang="en-US" sz="14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pPr fontAlgn="base"/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  </a:t>
            </a:r>
            <a:r>
              <a:rPr lang="en-US" sz="1400" dirty="0" err="1">
                <a:solidFill>
                  <a:srgbClr val="333333"/>
                </a:solidFill>
                <a:latin typeface="Consolas" panose="020B0609020204030204" pitchFamily="49" charset="0"/>
              </a:rPr>
              <a:t>enddo</a:t>
            </a:r>
            <a:endParaRPr lang="en-US" sz="14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pPr fontAlgn="base"/>
            <a:r>
              <a:rPr lang="en-US" sz="1400" dirty="0" err="1">
                <a:solidFill>
                  <a:srgbClr val="333333"/>
                </a:solidFill>
                <a:latin typeface="Consolas" panose="020B0609020204030204" pitchFamily="49" charset="0"/>
              </a:rPr>
              <a:t>enddo</a:t>
            </a:r>
            <a:endParaRPr lang="en-US" b="0" i="0" u="none" strike="noStrike" dirty="0">
              <a:solidFill>
                <a:srgbClr val="333333"/>
              </a:solidFill>
              <a:effectLst/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764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D4D4D-D9FF-304F-9925-AB47D6C48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Declare private vars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14F64-09D8-BE46-B70B-2DF6E49AA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34440"/>
            <a:ext cx="3549112" cy="3086100"/>
          </a:xfrm>
        </p:spPr>
        <p:txBody>
          <a:bodyPr/>
          <a:lstStyle/>
          <a:p>
            <a:r>
              <a:rPr lang="en-US" dirty="0"/>
              <a:t>Loop scalars private by default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8DE4E5-8898-5644-948F-9928BC81E94C}"/>
              </a:ext>
            </a:extLst>
          </p:cNvPr>
          <p:cNvSpPr/>
          <p:nvPr/>
        </p:nvSpPr>
        <p:spPr>
          <a:xfrm>
            <a:off x="2580468" y="1663958"/>
            <a:ext cx="61838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dirty="0">
                <a:solidFill>
                  <a:srgbClr val="333333"/>
                </a:solidFill>
                <a:latin typeface="Consolas" panose="020B0609020204030204" pitchFamily="49" charset="0"/>
              </a:rPr>
              <a:t>!$acc parallel loop collapse(3) private(</a:t>
            </a:r>
            <a:r>
              <a:rPr lang="en-US" dirty="0" err="1">
                <a:solidFill>
                  <a:srgbClr val="333333"/>
                </a:solidFill>
                <a:latin typeface="Consolas" panose="020B0609020204030204" pitchFamily="49" charset="0"/>
              </a:rPr>
              <a:t>tmp</a:t>
            </a:r>
            <a:r>
              <a:rPr lang="en-US" dirty="0">
                <a:solidFill>
                  <a:srgbClr val="333333"/>
                </a:solidFill>
                <a:latin typeface="Consolas" panose="020B0609020204030204" pitchFamily="49" charset="0"/>
              </a:rPr>
              <a:t>)</a:t>
            </a:r>
          </a:p>
          <a:p>
            <a:pPr fontAlgn="base"/>
            <a:r>
              <a:rPr lang="en-US" dirty="0">
                <a:solidFill>
                  <a:srgbClr val="333333"/>
                </a:solidFill>
                <a:latin typeface="Consolas" panose="020B0609020204030204" pitchFamily="49" charset="0"/>
              </a:rPr>
              <a:t>do k = 1 , </a:t>
            </a:r>
            <a:r>
              <a:rPr lang="en-US" dirty="0" err="1">
                <a:solidFill>
                  <a:srgbClr val="333333"/>
                </a:solidFill>
                <a:latin typeface="Consolas" panose="020B0609020204030204" pitchFamily="49" charset="0"/>
              </a:rPr>
              <a:t>nlev</a:t>
            </a:r>
            <a:endParaRPr lang="en-US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pPr fontAlgn="base"/>
            <a:r>
              <a:rPr lang="en-US" dirty="0">
                <a:solidFill>
                  <a:srgbClr val="333333"/>
                </a:solidFill>
                <a:latin typeface="Consolas" panose="020B0609020204030204" pitchFamily="49" charset="0"/>
              </a:rPr>
              <a:t>  do j = 1 , </a:t>
            </a:r>
            <a:r>
              <a:rPr lang="en-US" dirty="0" err="1">
                <a:solidFill>
                  <a:srgbClr val="333333"/>
                </a:solidFill>
                <a:latin typeface="Consolas" panose="020B0609020204030204" pitchFamily="49" charset="0"/>
              </a:rPr>
              <a:t>ny</a:t>
            </a:r>
            <a:endParaRPr lang="en-US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pPr fontAlgn="base"/>
            <a:r>
              <a:rPr lang="en-US" dirty="0">
                <a:solidFill>
                  <a:srgbClr val="333333"/>
                </a:solidFill>
                <a:latin typeface="Consolas" panose="020B0609020204030204" pitchFamily="49" charset="0"/>
              </a:rPr>
              <a:t>    do </a:t>
            </a:r>
            <a:r>
              <a:rPr lang="en-US" dirty="0" err="1">
                <a:solidFill>
                  <a:srgbClr val="333333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333333"/>
                </a:solidFill>
                <a:latin typeface="Consolas" panose="020B0609020204030204" pitchFamily="49" charset="0"/>
              </a:rPr>
              <a:t> = 1 , </a:t>
            </a:r>
            <a:r>
              <a:rPr lang="en-US" dirty="0" err="1">
                <a:solidFill>
                  <a:srgbClr val="333333"/>
                </a:solidFill>
                <a:latin typeface="Consolas" panose="020B0609020204030204" pitchFamily="49" charset="0"/>
              </a:rPr>
              <a:t>nx</a:t>
            </a:r>
            <a:endParaRPr lang="en-US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pPr fontAlgn="base"/>
            <a:r>
              <a:rPr lang="en-US" dirty="0">
                <a:solidFill>
                  <a:srgbClr val="333333"/>
                </a:solidFill>
                <a:latin typeface="Consolas" panose="020B0609020204030204" pitchFamily="49" charset="0"/>
              </a:rPr>
              <a:t>      </a:t>
            </a:r>
            <a:r>
              <a:rPr lang="en-US" dirty="0" err="1">
                <a:solidFill>
                  <a:srgbClr val="333333"/>
                </a:solidFill>
                <a:latin typeface="Consolas" panose="020B0609020204030204" pitchFamily="49" charset="0"/>
              </a:rPr>
              <a:t>tmp</a:t>
            </a:r>
            <a:r>
              <a:rPr lang="en-US" dirty="0">
                <a:solidFill>
                  <a:srgbClr val="333333"/>
                </a:solidFill>
                <a:latin typeface="Consolas" panose="020B0609020204030204" pitchFamily="49" charset="0"/>
              </a:rPr>
              <a:t>(1) = a(i,j,k,1)*b(i,j,k,1)*c(1)</a:t>
            </a:r>
          </a:p>
          <a:p>
            <a:pPr fontAlgn="base"/>
            <a:r>
              <a:rPr lang="en-US" dirty="0">
                <a:solidFill>
                  <a:srgbClr val="333333"/>
                </a:solidFill>
                <a:latin typeface="Consolas" panose="020B0609020204030204" pitchFamily="49" charset="0"/>
              </a:rPr>
              <a:t>      </a:t>
            </a:r>
            <a:r>
              <a:rPr lang="en-US" dirty="0" err="1">
                <a:solidFill>
                  <a:srgbClr val="333333"/>
                </a:solidFill>
                <a:latin typeface="Consolas" panose="020B0609020204030204" pitchFamily="49" charset="0"/>
              </a:rPr>
              <a:t>tmp</a:t>
            </a:r>
            <a:r>
              <a:rPr lang="en-US" dirty="0">
                <a:solidFill>
                  <a:srgbClr val="333333"/>
                </a:solidFill>
                <a:latin typeface="Consolas" panose="020B0609020204030204" pitchFamily="49" charset="0"/>
              </a:rPr>
              <a:t>(2) = a(i,j,k,2)*b(i,j,k,2)*c(2)</a:t>
            </a:r>
          </a:p>
          <a:p>
            <a:pPr fontAlgn="base"/>
            <a:r>
              <a:rPr lang="en-US" dirty="0">
                <a:solidFill>
                  <a:srgbClr val="333333"/>
                </a:solidFill>
                <a:latin typeface="Consolas" panose="020B0609020204030204" pitchFamily="49" charset="0"/>
              </a:rPr>
              <a:t>      d(</a:t>
            </a:r>
            <a:r>
              <a:rPr lang="en-US" dirty="0" err="1">
                <a:solidFill>
                  <a:srgbClr val="333333"/>
                </a:solidFill>
                <a:latin typeface="Consolas" panose="020B0609020204030204" pitchFamily="49" charset="0"/>
              </a:rPr>
              <a:t>i,j,k</a:t>
            </a:r>
            <a:r>
              <a:rPr lang="en-US" dirty="0">
                <a:solidFill>
                  <a:srgbClr val="333333"/>
                </a:solidFill>
                <a:latin typeface="Consolas" panose="020B0609020204030204" pitchFamily="49" charset="0"/>
              </a:rPr>
              <a:t>) = </a:t>
            </a:r>
            <a:r>
              <a:rPr lang="en-US" dirty="0" err="1">
                <a:solidFill>
                  <a:srgbClr val="333333"/>
                </a:solidFill>
                <a:latin typeface="Consolas" panose="020B0609020204030204" pitchFamily="49" charset="0"/>
              </a:rPr>
              <a:t>tmp</a:t>
            </a:r>
            <a:r>
              <a:rPr lang="en-US" dirty="0">
                <a:solidFill>
                  <a:srgbClr val="333333"/>
                </a:solidFill>
                <a:latin typeface="Consolas" panose="020B0609020204030204" pitchFamily="49" charset="0"/>
              </a:rPr>
              <a:t>(1) + </a:t>
            </a:r>
            <a:r>
              <a:rPr lang="en-US" dirty="0" err="1">
                <a:solidFill>
                  <a:srgbClr val="333333"/>
                </a:solidFill>
                <a:latin typeface="Consolas" panose="020B0609020204030204" pitchFamily="49" charset="0"/>
              </a:rPr>
              <a:t>tmp</a:t>
            </a:r>
            <a:r>
              <a:rPr lang="en-US" dirty="0">
                <a:solidFill>
                  <a:srgbClr val="333333"/>
                </a:solidFill>
                <a:latin typeface="Consolas" panose="020B0609020204030204" pitchFamily="49" charset="0"/>
              </a:rPr>
              <a:t>(2)</a:t>
            </a:r>
          </a:p>
          <a:p>
            <a:pPr fontAlgn="base"/>
            <a:r>
              <a:rPr lang="en-US" dirty="0">
                <a:solidFill>
                  <a:srgbClr val="333333"/>
                </a:solidFill>
                <a:latin typeface="Consolas" panose="020B0609020204030204" pitchFamily="49" charset="0"/>
              </a:rPr>
              <a:t>    </a:t>
            </a:r>
            <a:r>
              <a:rPr lang="en-US" dirty="0" err="1">
                <a:solidFill>
                  <a:srgbClr val="333333"/>
                </a:solidFill>
                <a:latin typeface="Consolas" panose="020B0609020204030204" pitchFamily="49" charset="0"/>
              </a:rPr>
              <a:t>enddo</a:t>
            </a:r>
            <a:endParaRPr lang="en-US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pPr fontAlgn="base"/>
            <a:r>
              <a:rPr lang="en-US" dirty="0">
                <a:solidFill>
                  <a:srgbClr val="333333"/>
                </a:solidFill>
                <a:latin typeface="Consolas" panose="020B0609020204030204" pitchFamily="49" charset="0"/>
              </a:rPr>
              <a:t>  </a:t>
            </a:r>
            <a:r>
              <a:rPr lang="en-US" dirty="0" err="1">
                <a:solidFill>
                  <a:srgbClr val="333333"/>
                </a:solidFill>
                <a:latin typeface="Consolas" panose="020B0609020204030204" pitchFamily="49" charset="0"/>
              </a:rPr>
              <a:t>enddo</a:t>
            </a:r>
            <a:endParaRPr lang="en-US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pPr fontAlgn="base"/>
            <a:r>
              <a:rPr lang="en-US" dirty="0" err="1">
                <a:solidFill>
                  <a:srgbClr val="333333"/>
                </a:solidFill>
                <a:latin typeface="Consolas" panose="020B0609020204030204" pitchFamily="49" charset="0"/>
              </a:rPr>
              <a:t>enddo</a:t>
            </a:r>
            <a:endParaRPr lang="en-US" b="0" i="0" u="none" strike="noStrike" dirty="0">
              <a:solidFill>
                <a:srgbClr val="333333"/>
              </a:solidFill>
              <a:effectLst/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3616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F8766-6792-8F41-959A-6CCACCB52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740"/>
            <a:ext cx="8229600" cy="561426"/>
          </a:xfrm>
        </p:spPr>
        <p:txBody>
          <a:bodyPr/>
          <a:lstStyle/>
          <a:p>
            <a:r>
              <a:rPr lang="en-US" dirty="0"/>
              <a:t>Race conditions - reductions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DD3DEA-8306-E245-8E53-0D9D3F2FF863}"/>
              </a:ext>
            </a:extLst>
          </p:cNvPr>
          <p:cNvSpPr/>
          <p:nvPr/>
        </p:nvSpPr>
        <p:spPr>
          <a:xfrm>
            <a:off x="4517756" y="791425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! You handle this in </a:t>
            </a:r>
            <a:r>
              <a:rPr lang="en-US" sz="1400" dirty="0" err="1">
                <a:solidFill>
                  <a:srgbClr val="333333"/>
                </a:solidFill>
                <a:latin typeface="Consolas" panose="020B0609020204030204" pitchFamily="49" charset="0"/>
              </a:rPr>
              <a:t>OpenACC</a:t>
            </a:r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 and OpenMP with</a:t>
            </a:r>
          </a:p>
          <a:p>
            <a:pPr fontAlgn="base"/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! the reduction clause</a:t>
            </a:r>
          </a:p>
          <a:p>
            <a:pPr fontAlgn="base"/>
            <a:endParaRPr lang="en-US" sz="14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pPr fontAlgn="base"/>
            <a:r>
              <a:rPr lang="en-US" sz="1400" dirty="0" err="1">
                <a:solidFill>
                  <a:srgbClr val="333333"/>
                </a:solidFill>
                <a:latin typeface="Consolas" panose="020B0609020204030204" pitchFamily="49" charset="0"/>
              </a:rPr>
              <a:t>max_wave</a:t>
            </a:r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 = 0</a:t>
            </a:r>
          </a:p>
          <a:p>
            <a:pPr fontAlgn="base"/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!$acc parallel loop collapse(3) &amp; </a:t>
            </a:r>
          </a:p>
          <a:p>
            <a:pPr fontAlgn="base"/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!$acc   reduction(</a:t>
            </a:r>
            <a:r>
              <a:rPr lang="en-US" sz="1400" dirty="0" err="1">
                <a:solidFill>
                  <a:srgbClr val="333333"/>
                </a:solidFill>
                <a:latin typeface="Consolas" panose="020B0609020204030204" pitchFamily="49" charset="0"/>
              </a:rPr>
              <a:t>max:max_wave</a:t>
            </a:r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) &amp;</a:t>
            </a:r>
          </a:p>
          <a:p>
            <a:pPr fontAlgn="base"/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!$acc   private(</a:t>
            </a:r>
            <a:r>
              <a:rPr lang="en-US" sz="1400" dirty="0" err="1">
                <a:solidFill>
                  <a:srgbClr val="333333"/>
                </a:solidFill>
                <a:latin typeface="Consolas" panose="020B0609020204030204" pitchFamily="49" charset="0"/>
              </a:rPr>
              <a:t>cs,max_wave_loc</a:t>
            </a:r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)</a:t>
            </a:r>
          </a:p>
          <a:p>
            <a:pPr fontAlgn="base"/>
            <a:r>
              <a:rPr lang="en-US" sz="1400" dirty="0" err="1">
                <a:solidFill>
                  <a:srgbClr val="333333"/>
                </a:solidFill>
                <a:latin typeface="Consolas" panose="020B0609020204030204" pitchFamily="49" charset="0"/>
              </a:rPr>
              <a:t>max_wave</a:t>
            </a:r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 = 0</a:t>
            </a:r>
          </a:p>
          <a:p>
            <a:pPr fontAlgn="base"/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do k = 1 , </a:t>
            </a:r>
            <a:r>
              <a:rPr lang="en-US" sz="1400" dirty="0" err="1">
                <a:solidFill>
                  <a:srgbClr val="333333"/>
                </a:solidFill>
                <a:latin typeface="Consolas" panose="020B0609020204030204" pitchFamily="49" charset="0"/>
              </a:rPr>
              <a:t>nlev</a:t>
            </a:r>
            <a:endParaRPr lang="en-US" sz="14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pPr fontAlgn="base"/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  do j = 1 , </a:t>
            </a:r>
            <a:r>
              <a:rPr lang="en-US" sz="1400" dirty="0" err="1">
                <a:solidFill>
                  <a:srgbClr val="333333"/>
                </a:solidFill>
                <a:latin typeface="Consolas" panose="020B0609020204030204" pitchFamily="49" charset="0"/>
              </a:rPr>
              <a:t>ny</a:t>
            </a:r>
            <a:endParaRPr lang="en-US" sz="14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pPr fontAlgn="base"/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    do </a:t>
            </a:r>
            <a:r>
              <a:rPr lang="en-US" sz="1400" dirty="0" err="1">
                <a:solidFill>
                  <a:srgbClr val="333333"/>
                </a:solidFill>
                <a:latin typeface="Consolas" panose="020B0609020204030204" pitchFamily="49" charset="0"/>
              </a:rPr>
              <a:t>i</a:t>
            </a:r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 = 1 , </a:t>
            </a:r>
            <a:r>
              <a:rPr lang="en-US" sz="1400" dirty="0" err="1">
                <a:solidFill>
                  <a:srgbClr val="333333"/>
                </a:solidFill>
                <a:latin typeface="Consolas" panose="020B0609020204030204" pitchFamily="49" charset="0"/>
              </a:rPr>
              <a:t>nx</a:t>
            </a:r>
            <a:endParaRPr lang="en-US" sz="14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pPr fontAlgn="base"/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      cs = sqrt(gamma*p(</a:t>
            </a:r>
            <a:r>
              <a:rPr lang="en-US" sz="1400" dirty="0" err="1">
                <a:solidFill>
                  <a:srgbClr val="333333"/>
                </a:solidFill>
                <a:latin typeface="Consolas" panose="020B0609020204030204" pitchFamily="49" charset="0"/>
              </a:rPr>
              <a:t>i,j,k</a:t>
            </a:r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)/rho(</a:t>
            </a:r>
            <a:r>
              <a:rPr lang="en-US" sz="1400" dirty="0" err="1">
                <a:solidFill>
                  <a:srgbClr val="333333"/>
                </a:solidFill>
                <a:latin typeface="Consolas" panose="020B0609020204030204" pitchFamily="49" charset="0"/>
              </a:rPr>
              <a:t>i,j,k</a:t>
            </a:r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))</a:t>
            </a:r>
          </a:p>
          <a:p>
            <a:pPr fontAlgn="base"/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      </a:t>
            </a:r>
            <a:r>
              <a:rPr lang="en-US" sz="1400" dirty="0" err="1">
                <a:solidFill>
                  <a:srgbClr val="333333"/>
                </a:solidFill>
                <a:latin typeface="Consolas" panose="020B0609020204030204" pitchFamily="49" charset="0"/>
              </a:rPr>
              <a:t>max_wave_loc</a:t>
            </a:r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 = max(abs(u(</a:t>
            </a:r>
            <a:r>
              <a:rPr lang="en-US" sz="1400" dirty="0" err="1">
                <a:solidFill>
                  <a:srgbClr val="333333"/>
                </a:solidFill>
                <a:latin typeface="Consolas" panose="020B0609020204030204" pitchFamily="49" charset="0"/>
              </a:rPr>
              <a:t>i,j,k</a:t>
            </a:r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)), &amp;</a:t>
            </a:r>
          </a:p>
          <a:p>
            <a:pPr fontAlgn="base"/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                         abs(v(</a:t>
            </a:r>
            <a:r>
              <a:rPr lang="en-US" sz="1400" dirty="0" err="1">
                <a:solidFill>
                  <a:srgbClr val="333333"/>
                </a:solidFill>
                <a:latin typeface="Consolas" panose="020B0609020204030204" pitchFamily="49" charset="0"/>
              </a:rPr>
              <a:t>i,j,k</a:t>
            </a:r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)), &amp;</a:t>
            </a:r>
          </a:p>
          <a:p>
            <a:pPr fontAlgn="base"/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                         abs(w(</a:t>
            </a:r>
            <a:r>
              <a:rPr lang="en-US" sz="1400" dirty="0" err="1">
                <a:solidFill>
                  <a:srgbClr val="333333"/>
                </a:solidFill>
                <a:latin typeface="Consolas" panose="020B0609020204030204" pitchFamily="49" charset="0"/>
              </a:rPr>
              <a:t>i,j,k</a:t>
            </a:r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))) + cs</a:t>
            </a:r>
          </a:p>
          <a:p>
            <a:pPr fontAlgn="base"/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      </a:t>
            </a:r>
            <a:r>
              <a:rPr lang="en-US" sz="1400" dirty="0" err="1">
                <a:solidFill>
                  <a:srgbClr val="333333"/>
                </a:solidFill>
                <a:latin typeface="Consolas" panose="020B0609020204030204" pitchFamily="49" charset="0"/>
              </a:rPr>
              <a:t>max_wave</a:t>
            </a:r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 = max( </a:t>
            </a:r>
            <a:r>
              <a:rPr lang="en-US" sz="1400" dirty="0" err="1">
                <a:solidFill>
                  <a:srgbClr val="333333"/>
                </a:solidFill>
                <a:latin typeface="Consolas" panose="020B0609020204030204" pitchFamily="49" charset="0"/>
              </a:rPr>
              <a:t>max_wave</a:t>
            </a:r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 ,&amp; </a:t>
            </a:r>
          </a:p>
          <a:p>
            <a:pPr fontAlgn="base"/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                      </a:t>
            </a:r>
            <a:r>
              <a:rPr lang="en-US" sz="1400" dirty="0" err="1">
                <a:solidFill>
                  <a:srgbClr val="333333"/>
                </a:solidFill>
                <a:latin typeface="Consolas" panose="020B0609020204030204" pitchFamily="49" charset="0"/>
              </a:rPr>
              <a:t>max_wave_loc</a:t>
            </a:r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 )</a:t>
            </a:r>
          </a:p>
          <a:p>
            <a:pPr fontAlgn="base"/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    </a:t>
            </a:r>
            <a:r>
              <a:rPr lang="en-US" sz="1400" dirty="0" err="1">
                <a:solidFill>
                  <a:srgbClr val="333333"/>
                </a:solidFill>
                <a:latin typeface="Consolas" panose="020B0609020204030204" pitchFamily="49" charset="0"/>
              </a:rPr>
              <a:t>enddo</a:t>
            </a:r>
            <a:endParaRPr lang="en-US" sz="14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pPr fontAlgn="base"/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  </a:t>
            </a:r>
            <a:r>
              <a:rPr lang="en-US" sz="1400" dirty="0" err="1">
                <a:solidFill>
                  <a:srgbClr val="333333"/>
                </a:solidFill>
                <a:latin typeface="Consolas" panose="020B0609020204030204" pitchFamily="49" charset="0"/>
              </a:rPr>
              <a:t>enddo</a:t>
            </a:r>
            <a:endParaRPr lang="en-US" sz="14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pPr fontAlgn="base"/>
            <a:r>
              <a:rPr lang="en-US" sz="1400" dirty="0" err="1">
                <a:solidFill>
                  <a:srgbClr val="333333"/>
                </a:solidFill>
                <a:latin typeface="Consolas" panose="020B0609020204030204" pitchFamily="49" charset="0"/>
              </a:rPr>
              <a:t>enddo</a:t>
            </a:r>
            <a:endParaRPr lang="en-US" sz="1400" b="0" i="0" u="none" strike="noStrike" dirty="0">
              <a:solidFill>
                <a:srgbClr val="333333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11AC7F-BFF2-9B43-BD46-D0A5225E19D4}"/>
              </a:ext>
            </a:extLst>
          </p:cNvPr>
          <p:cNvSpPr/>
          <p:nvPr/>
        </p:nvSpPr>
        <p:spPr>
          <a:xfrm>
            <a:off x="201478" y="791425"/>
            <a:ext cx="437052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! A reduction is most easily handled</a:t>
            </a:r>
          </a:p>
          <a:p>
            <a:pPr fontAlgn="base"/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! when it is done across all dimensions</a:t>
            </a:r>
          </a:p>
          <a:p>
            <a:pPr fontAlgn="base"/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! of the loops</a:t>
            </a:r>
          </a:p>
          <a:p>
            <a:pPr fontAlgn="base"/>
            <a:endParaRPr lang="en-US" sz="14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pPr fontAlgn="base"/>
            <a:r>
              <a:rPr lang="en-US" sz="1400" dirty="0" err="1">
                <a:solidFill>
                  <a:srgbClr val="333333"/>
                </a:solidFill>
                <a:latin typeface="Consolas" panose="020B0609020204030204" pitchFamily="49" charset="0"/>
              </a:rPr>
              <a:t>max_wave</a:t>
            </a:r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 = 0</a:t>
            </a:r>
          </a:p>
          <a:p>
            <a:pPr fontAlgn="base"/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do k = 1 , </a:t>
            </a:r>
            <a:r>
              <a:rPr lang="en-US" sz="1400" dirty="0" err="1">
                <a:solidFill>
                  <a:srgbClr val="333333"/>
                </a:solidFill>
                <a:latin typeface="Consolas" panose="020B0609020204030204" pitchFamily="49" charset="0"/>
              </a:rPr>
              <a:t>nlev</a:t>
            </a:r>
            <a:endParaRPr lang="en-US" sz="14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pPr fontAlgn="base"/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  do j = 1 , </a:t>
            </a:r>
            <a:r>
              <a:rPr lang="en-US" sz="1400" dirty="0" err="1">
                <a:solidFill>
                  <a:srgbClr val="333333"/>
                </a:solidFill>
                <a:latin typeface="Consolas" panose="020B0609020204030204" pitchFamily="49" charset="0"/>
              </a:rPr>
              <a:t>ny</a:t>
            </a:r>
            <a:endParaRPr lang="en-US" sz="14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pPr fontAlgn="base"/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    do </a:t>
            </a:r>
            <a:r>
              <a:rPr lang="en-US" sz="1400" dirty="0" err="1">
                <a:solidFill>
                  <a:srgbClr val="333333"/>
                </a:solidFill>
                <a:latin typeface="Consolas" panose="020B0609020204030204" pitchFamily="49" charset="0"/>
              </a:rPr>
              <a:t>i</a:t>
            </a:r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 = 1 , </a:t>
            </a:r>
            <a:r>
              <a:rPr lang="en-US" sz="1400" dirty="0" err="1">
                <a:solidFill>
                  <a:srgbClr val="333333"/>
                </a:solidFill>
                <a:latin typeface="Consolas" panose="020B0609020204030204" pitchFamily="49" charset="0"/>
              </a:rPr>
              <a:t>nx</a:t>
            </a:r>
            <a:endParaRPr lang="en-US" sz="14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pPr fontAlgn="base"/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      cs=sqrt(gamma*p(</a:t>
            </a:r>
            <a:r>
              <a:rPr lang="en-US" sz="1400" dirty="0" err="1">
                <a:solidFill>
                  <a:srgbClr val="333333"/>
                </a:solidFill>
                <a:latin typeface="Consolas" panose="020B0609020204030204" pitchFamily="49" charset="0"/>
              </a:rPr>
              <a:t>i,j,k</a:t>
            </a:r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)/rho(</a:t>
            </a:r>
            <a:r>
              <a:rPr lang="en-US" sz="1400" dirty="0" err="1">
                <a:solidFill>
                  <a:srgbClr val="333333"/>
                </a:solidFill>
                <a:latin typeface="Consolas" panose="020B0609020204030204" pitchFamily="49" charset="0"/>
              </a:rPr>
              <a:t>i,j,k</a:t>
            </a:r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))</a:t>
            </a:r>
          </a:p>
          <a:p>
            <a:pPr fontAlgn="base"/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      </a:t>
            </a:r>
            <a:r>
              <a:rPr lang="en-US" sz="1400" dirty="0" err="1">
                <a:solidFill>
                  <a:srgbClr val="333333"/>
                </a:solidFill>
                <a:latin typeface="Consolas" panose="020B0609020204030204" pitchFamily="49" charset="0"/>
              </a:rPr>
              <a:t>max_wave_loc</a:t>
            </a:r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 = max(abs(u(</a:t>
            </a:r>
            <a:r>
              <a:rPr lang="en-US" sz="1400" dirty="0" err="1">
                <a:solidFill>
                  <a:srgbClr val="333333"/>
                </a:solidFill>
                <a:latin typeface="Consolas" panose="020B0609020204030204" pitchFamily="49" charset="0"/>
              </a:rPr>
              <a:t>i,j,k</a:t>
            </a:r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)), &amp;</a:t>
            </a:r>
          </a:p>
          <a:p>
            <a:pPr fontAlgn="base"/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                         abs(v(</a:t>
            </a:r>
            <a:r>
              <a:rPr lang="en-US" sz="1400" dirty="0" err="1">
                <a:solidFill>
                  <a:srgbClr val="333333"/>
                </a:solidFill>
                <a:latin typeface="Consolas" panose="020B0609020204030204" pitchFamily="49" charset="0"/>
              </a:rPr>
              <a:t>i,j,k</a:t>
            </a:r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)), &amp;</a:t>
            </a:r>
          </a:p>
          <a:p>
            <a:pPr fontAlgn="base"/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                     abs(w(</a:t>
            </a:r>
            <a:r>
              <a:rPr lang="en-US" sz="1400" dirty="0" err="1">
                <a:solidFill>
                  <a:srgbClr val="333333"/>
                </a:solidFill>
                <a:latin typeface="Consolas" panose="020B0609020204030204" pitchFamily="49" charset="0"/>
              </a:rPr>
              <a:t>i,j,k</a:t>
            </a:r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)) ) + cs</a:t>
            </a:r>
          </a:p>
          <a:p>
            <a:pPr fontAlgn="base"/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      </a:t>
            </a:r>
            <a:r>
              <a:rPr lang="en-US" sz="1400" dirty="0" err="1">
                <a:solidFill>
                  <a:srgbClr val="333333"/>
                </a:solidFill>
                <a:latin typeface="Consolas" panose="020B0609020204030204" pitchFamily="49" charset="0"/>
              </a:rPr>
              <a:t>max_wave</a:t>
            </a:r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 = max( </a:t>
            </a:r>
            <a:r>
              <a:rPr lang="en-US" sz="1400" dirty="0" err="1">
                <a:solidFill>
                  <a:srgbClr val="333333"/>
                </a:solidFill>
                <a:latin typeface="Consolas" panose="020B0609020204030204" pitchFamily="49" charset="0"/>
              </a:rPr>
              <a:t>max_wave</a:t>
            </a:r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 ,&amp;</a:t>
            </a:r>
          </a:p>
          <a:p>
            <a:pPr fontAlgn="base"/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                      </a:t>
            </a:r>
            <a:r>
              <a:rPr lang="en-US" sz="1400" dirty="0" err="1">
                <a:solidFill>
                  <a:srgbClr val="333333"/>
                </a:solidFill>
                <a:latin typeface="Consolas" panose="020B0609020204030204" pitchFamily="49" charset="0"/>
              </a:rPr>
              <a:t>max_wave_loc</a:t>
            </a:r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 )</a:t>
            </a:r>
          </a:p>
          <a:p>
            <a:pPr fontAlgn="base"/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    </a:t>
            </a:r>
            <a:r>
              <a:rPr lang="en-US" sz="1400" dirty="0" err="1">
                <a:solidFill>
                  <a:srgbClr val="333333"/>
                </a:solidFill>
                <a:latin typeface="Consolas" panose="020B0609020204030204" pitchFamily="49" charset="0"/>
              </a:rPr>
              <a:t>enddo</a:t>
            </a:r>
            <a:endParaRPr lang="en-US" sz="14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pPr fontAlgn="base"/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  </a:t>
            </a:r>
            <a:r>
              <a:rPr lang="en-US" sz="1400" dirty="0" err="1">
                <a:solidFill>
                  <a:srgbClr val="333333"/>
                </a:solidFill>
                <a:latin typeface="Consolas" panose="020B0609020204030204" pitchFamily="49" charset="0"/>
              </a:rPr>
              <a:t>enddo</a:t>
            </a:r>
            <a:endParaRPr lang="en-US" sz="14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pPr fontAlgn="base"/>
            <a:r>
              <a:rPr lang="en-US" sz="1400" dirty="0" err="1">
                <a:solidFill>
                  <a:srgbClr val="333333"/>
                </a:solidFill>
                <a:latin typeface="Consolas" panose="020B0609020204030204" pitchFamily="49" charset="0"/>
              </a:rPr>
              <a:t>enddo</a:t>
            </a:r>
            <a:endParaRPr lang="en-US" sz="14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pPr fontAlgn="base"/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 </a:t>
            </a:r>
            <a:endParaRPr lang="en-US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pPr fontAlgn="base"/>
            <a:r>
              <a:rPr lang="en-US" dirty="0">
                <a:solidFill>
                  <a:srgbClr val="333333"/>
                </a:solidFill>
                <a:latin typeface="Consolas" panose="020B0609020204030204" pitchFamily="49" charset="0"/>
              </a:rPr>
              <a:t> </a:t>
            </a:r>
          </a:p>
          <a:p>
            <a:pPr fontAlgn="base"/>
            <a:r>
              <a:rPr lang="en-US" dirty="0">
                <a:solidFill>
                  <a:srgbClr val="333333"/>
                </a:solidFill>
                <a:latin typeface="Consolas" panose="020B0609020204030204" pitchFamily="49" charset="0"/>
              </a:rPr>
              <a:t> </a:t>
            </a:r>
          </a:p>
          <a:p>
            <a:pPr fontAlgn="base"/>
            <a:r>
              <a:rPr lang="en-US" dirty="0">
                <a:solidFill>
                  <a:srgbClr val="333333"/>
                </a:solidFill>
                <a:latin typeface="Consolas" panose="020B0609020204030204" pitchFamily="49" charset="0"/>
              </a:rPr>
              <a:t> </a:t>
            </a:r>
          </a:p>
          <a:p>
            <a:pPr fontAlgn="base"/>
            <a:endParaRPr lang="en-US" b="0" i="0" u="none" strike="noStrike" dirty="0">
              <a:solidFill>
                <a:srgbClr val="333333"/>
              </a:solidFill>
              <a:effectLst/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697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8A8C6-1D75-DF46-98CA-3290F84B6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740"/>
            <a:ext cx="8229600" cy="538179"/>
          </a:xfrm>
        </p:spPr>
        <p:txBody>
          <a:bodyPr/>
          <a:lstStyle/>
          <a:p>
            <a:r>
              <a:rPr lang="en-US" dirty="0"/>
              <a:t>Race conditions - atomics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86E270-F4AF-264F-8541-95FB49CB7E5E}"/>
              </a:ext>
            </a:extLst>
          </p:cNvPr>
          <p:cNvSpPr/>
          <p:nvPr/>
        </p:nvSpPr>
        <p:spPr>
          <a:xfrm>
            <a:off x="4068305" y="743919"/>
            <a:ext cx="4812223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!$acc parallel loop</a:t>
            </a:r>
          </a:p>
          <a:p>
            <a:pPr fontAlgn="base"/>
            <a:r>
              <a:rPr 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do k = 1 , </a:t>
            </a:r>
            <a:r>
              <a:rPr lang="en-US" sz="1200" dirty="0" err="1">
                <a:solidFill>
                  <a:srgbClr val="333333"/>
                </a:solidFill>
                <a:latin typeface="Consolas" panose="020B0609020204030204" pitchFamily="49" charset="0"/>
              </a:rPr>
              <a:t>nlev</a:t>
            </a:r>
            <a:endParaRPr lang="en-US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pPr fontAlgn="base"/>
            <a:r>
              <a:rPr 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  </a:t>
            </a:r>
            <a:r>
              <a:rPr lang="en-US" sz="1200" dirty="0" err="1">
                <a:solidFill>
                  <a:srgbClr val="333333"/>
                </a:solidFill>
                <a:latin typeface="Consolas" panose="020B0609020204030204" pitchFamily="49" charset="0"/>
              </a:rPr>
              <a:t>u_column</a:t>
            </a:r>
            <a:r>
              <a:rPr 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(k) = 0</a:t>
            </a:r>
          </a:p>
          <a:p>
            <a:pPr fontAlgn="base"/>
            <a:r>
              <a:rPr lang="en-US" sz="1200" dirty="0" err="1">
                <a:solidFill>
                  <a:srgbClr val="333333"/>
                </a:solidFill>
                <a:latin typeface="Consolas" panose="020B0609020204030204" pitchFamily="49" charset="0"/>
              </a:rPr>
              <a:t>enddo</a:t>
            </a:r>
            <a:endParaRPr lang="en-US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pPr fontAlgn="base"/>
            <a:r>
              <a:rPr 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!$acc parallel loop collapse(3) private(</a:t>
            </a:r>
            <a:r>
              <a:rPr lang="en-US" sz="1200" dirty="0" err="1">
                <a:solidFill>
                  <a:srgbClr val="333333"/>
                </a:solidFill>
                <a:latin typeface="Consolas" panose="020B0609020204030204" pitchFamily="49" charset="0"/>
              </a:rPr>
              <a:t>tmp</a:t>
            </a:r>
            <a:r>
              <a:rPr 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)</a:t>
            </a:r>
          </a:p>
          <a:p>
            <a:pPr fontAlgn="base"/>
            <a:r>
              <a:rPr 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do k = 1 , </a:t>
            </a:r>
            <a:r>
              <a:rPr lang="en-US" sz="1200" dirty="0" err="1">
                <a:solidFill>
                  <a:srgbClr val="333333"/>
                </a:solidFill>
                <a:latin typeface="Consolas" panose="020B0609020204030204" pitchFamily="49" charset="0"/>
              </a:rPr>
              <a:t>nlev</a:t>
            </a:r>
            <a:endParaRPr lang="en-US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pPr fontAlgn="base"/>
            <a:r>
              <a:rPr 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  do j = 1 , </a:t>
            </a:r>
            <a:r>
              <a:rPr lang="en-US" sz="1200" dirty="0" err="1">
                <a:solidFill>
                  <a:srgbClr val="333333"/>
                </a:solidFill>
                <a:latin typeface="Consolas" panose="020B0609020204030204" pitchFamily="49" charset="0"/>
              </a:rPr>
              <a:t>ny</a:t>
            </a:r>
            <a:endParaRPr lang="en-US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pPr fontAlgn="base"/>
            <a:r>
              <a:rPr 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    do </a:t>
            </a:r>
            <a:r>
              <a:rPr lang="en-US" sz="1200" dirty="0" err="1">
                <a:solidFill>
                  <a:srgbClr val="333333"/>
                </a:solidFill>
                <a:latin typeface="Consolas" panose="020B0609020204030204" pitchFamily="49" charset="0"/>
              </a:rPr>
              <a:t>i</a:t>
            </a:r>
            <a:r>
              <a:rPr 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 = 1 , </a:t>
            </a:r>
            <a:r>
              <a:rPr lang="en-US" sz="1200" dirty="0" err="1">
                <a:solidFill>
                  <a:srgbClr val="333333"/>
                </a:solidFill>
                <a:latin typeface="Consolas" panose="020B0609020204030204" pitchFamily="49" charset="0"/>
              </a:rPr>
              <a:t>nx</a:t>
            </a:r>
            <a:endParaRPr lang="en-US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pPr fontAlgn="base"/>
            <a:r>
              <a:rPr 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      !You can only apply an atomic statement that</a:t>
            </a:r>
          </a:p>
          <a:p>
            <a:pPr fontAlgn="base"/>
            <a:r>
              <a:rPr 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      ! looks like: a=</a:t>
            </a:r>
            <a:r>
              <a:rPr lang="en-US" sz="1200" dirty="0" err="1">
                <a:solidFill>
                  <a:srgbClr val="333333"/>
                </a:solidFill>
                <a:latin typeface="Consolas" panose="020B0609020204030204" pitchFamily="49" charset="0"/>
              </a:rPr>
              <a:t>a+b</a:t>
            </a:r>
            <a:endParaRPr lang="en-US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pPr fontAlgn="base"/>
            <a:r>
              <a:rPr 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      !Therefore, you need to precompute the RHS of the</a:t>
            </a:r>
          </a:p>
          <a:p>
            <a:pPr fontAlgn="base"/>
            <a:r>
              <a:rPr 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      ! update before doing the atomic statement</a:t>
            </a:r>
          </a:p>
          <a:p>
            <a:pPr fontAlgn="base"/>
            <a:r>
              <a:rPr 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      </a:t>
            </a:r>
            <a:r>
              <a:rPr lang="en-US" sz="1200" dirty="0" err="1">
                <a:solidFill>
                  <a:srgbClr val="333333"/>
                </a:solidFill>
                <a:latin typeface="Consolas" panose="020B0609020204030204" pitchFamily="49" charset="0"/>
              </a:rPr>
              <a:t>tmp</a:t>
            </a:r>
            <a:r>
              <a:rPr 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 = (u(</a:t>
            </a:r>
            <a:r>
              <a:rPr lang="en-US" sz="1200" dirty="0" err="1">
                <a:solidFill>
                  <a:srgbClr val="333333"/>
                </a:solidFill>
                <a:latin typeface="Consolas" panose="020B0609020204030204" pitchFamily="49" charset="0"/>
              </a:rPr>
              <a:t>i,j,k</a:t>
            </a:r>
            <a:r>
              <a:rPr 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) - u0(k))*</a:t>
            </a:r>
            <a:r>
              <a:rPr lang="en-US" sz="1200" dirty="0" err="1">
                <a:solidFill>
                  <a:srgbClr val="333333"/>
                </a:solidFill>
                <a:latin typeface="Consolas" panose="020B0609020204030204" pitchFamily="49" charset="0"/>
              </a:rPr>
              <a:t>factor_xy</a:t>
            </a:r>
            <a:endParaRPr lang="en-US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pPr fontAlgn="base"/>
            <a:r>
              <a:rPr 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      !Now, you can apply the atomic directive</a:t>
            </a:r>
          </a:p>
          <a:p>
            <a:pPr fontAlgn="base"/>
            <a:r>
              <a:rPr 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      !$acc atomic update</a:t>
            </a:r>
          </a:p>
          <a:p>
            <a:pPr fontAlgn="base"/>
            <a:r>
              <a:rPr 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      </a:t>
            </a:r>
            <a:r>
              <a:rPr lang="en-US" sz="1200" dirty="0" err="1">
                <a:solidFill>
                  <a:srgbClr val="333333"/>
                </a:solidFill>
                <a:latin typeface="Consolas" panose="020B0609020204030204" pitchFamily="49" charset="0"/>
              </a:rPr>
              <a:t>u_column</a:t>
            </a:r>
            <a:r>
              <a:rPr 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(k) = </a:t>
            </a:r>
            <a:r>
              <a:rPr lang="en-US" sz="1200" dirty="0" err="1">
                <a:solidFill>
                  <a:srgbClr val="333333"/>
                </a:solidFill>
                <a:latin typeface="Consolas" panose="020B0609020204030204" pitchFamily="49" charset="0"/>
              </a:rPr>
              <a:t>u_column</a:t>
            </a:r>
            <a:r>
              <a:rPr 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(k) + </a:t>
            </a:r>
            <a:r>
              <a:rPr lang="en-US" sz="1200" dirty="0" err="1">
                <a:solidFill>
                  <a:srgbClr val="333333"/>
                </a:solidFill>
                <a:latin typeface="Consolas" panose="020B0609020204030204" pitchFamily="49" charset="0"/>
              </a:rPr>
              <a:t>tmp</a:t>
            </a:r>
            <a:endParaRPr lang="en-US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pPr fontAlgn="base"/>
            <a:r>
              <a:rPr 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    </a:t>
            </a:r>
            <a:r>
              <a:rPr lang="en-US" sz="1200" dirty="0" err="1">
                <a:solidFill>
                  <a:srgbClr val="333333"/>
                </a:solidFill>
                <a:latin typeface="Consolas" panose="020B0609020204030204" pitchFamily="49" charset="0"/>
              </a:rPr>
              <a:t>enddo</a:t>
            </a:r>
            <a:endParaRPr lang="en-US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pPr fontAlgn="base"/>
            <a:r>
              <a:rPr 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  </a:t>
            </a:r>
            <a:r>
              <a:rPr lang="en-US" sz="1200" dirty="0" err="1">
                <a:solidFill>
                  <a:srgbClr val="333333"/>
                </a:solidFill>
                <a:latin typeface="Consolas" panose="020B0609020204030204" pitchFamily="49" charset="0"/>
              </a:rPr>
              <a:t>enddo</a:t>
            </a:r>
            <a:endParaRPr lang="en-US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pPr fontAlgn="base"/>
            <a:r>
              <a:rPr lang="en-US" sz="1200" dirty="0" err="1">
                <a:solidFill>
                  <a:srgbClr val="333333"/>
                </a:solidFill>
                <a:latin typeface="Consolas" panose="020B0609020204030204" pitchFamily="49" charset="0"/>
              </a:rPr>
              <a:t>enddo</a:t>
            </a:r>
            <a:endParaRPr lang="en-US" sz="1200" b="0" i="0" u="none" strike="noStrike" dirty="0">
              <a:solidFill>
                <a:srgbClr val="333333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90151C-6226-464F-A7AD-D043BD5C2A30}"/>
              </a:ext>
            </a:extLst>
          </p:cNvPr>
          <p:cNvSpPr/>
          <p:nvPr/>
        </p:nvSpPr>
        <p:spPr>
          <a:xfrm>
            <a:off x="263472" y="936820"/>
            <a:ext cx="372734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dirty="0">
                <a:solidFill>
                  <a:srgbClr val="333333"/>
                </a:solidFill>
                <a:latin typeface="Consolas" panose="020B0609020204030204" pitchFamily="49" charset="0"/>
              </a:rPr>
              <a:t>do k = 1 , </a:t>
            </a:r>
            <a:r>
              <a:rPr lang="en-US" dirty="0" err="1">
                <a:solidFill>
                  <a:srgbClr val="333333"/>
                </a:solidFill>
                <a:latin typeface="Consolas" panose="020B0609020204030204" pitchFamily="49" charset="0"/>
              </a:rPr>
              <a:t>nlev</a:t>
            </a:r>
            <a:endParaRPr lang="en-US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pPr fontAlgn="base"/>
            <a:r>
              <a:rPr lang="en-US" dirty="0">
                <a:solidFill>
                  <a:srgbClr val="333333"/>
                </a:solidFill>
                <a:latin typeface="Consolas" panose="020B0609020204030204" pitchFamily="49" charset="0"/>
              </a:rPr>
              <a:t>  </a:t>
            </a:r>
            <a:r>
              <a:rPr lang="en-US" dirty="0" err="1">
                <a:solidFill>
                  <a:srgbClr val="333333"/>
                </a:solidFill>
                <a:latin typeface="Consolas" panose="020B0609020204030204" pitchFamily="49" charset="0"/>
              </a:rPr>
              <a:t>u_column</a:t>
            </a:r>
            <a:r>
              <a:rPr lang="en-US" dirty="0">
                <a:solidFill>
                  <a:srgbClr val="333333"/>
                </a:solidFill>
                <a:latin typeface="Consolas" panose="020B0609020204030204" pitchFamily="49" charset="0"/>
              </a:rPr>
              <a:t>(k) = 0</a:t>
            </a:r>
          </a:p>
          <a:p>
            <a:pPr fontAlgn="base"/>
            <a:r>
              <a:rPr lang="en-US" dirty="0" err="1">
                <a:solidFill>
                  <a:srgbClr val="333333"/>
                </a:solidFill>
                <a:latin typeface="Consolas" panose="020B0609020204030204" pitchFamily="49" charset="0"/>
              </a:rPr>
              <a:t>enddo</a:t>
            </a:r>
            <a:endParaRPr lang="en-US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pPr fontAlgn="base"/>
            <a:r>
              <a:rPr lang="en-US" dirty="0">
                <a:solidFill>
                  <a:srgbClr val="333333"/>
                </a:solidFill>
                <a:latin typeface="Consolas" panose="020B0609020204030204" pitchFamily="49" charset="0"/>
              </a:rPr>
              <a:t>do k = 1 , </a:t>
            </a:r>
            <a:r>
              <a:rPr lang="en-US" dirty="0" err="1">
                <a:solidFill>
                  <a:srgbClr val="333333"/>
                </a:solidFill>
                <a:latin typeface="Consolas" panose="020B0609020204030204" pitchFamily="49" charset="0"/>
              </a:rPr>
              <a:t>nlev</a:t>
            </a:r>
            <a:endParaRPr lang="en-US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pPr fontAlgn="base"/>
            <a:r>
              <a:rPr lang="en-US" dirty="0">
                <a:solidFill>
                  <a:srgbClr val="333333"/>
                </a:solidFill>
                <a:latin typeface="Consolas" panose="020B0609020204030204" pitchFamily="49" charset="0"/>
              </a:rPr>
              <a:t>  do j = 1 , </a:t>
            </a:r>
            <a:r>
              <a:rPr lang="en-US" dirty="0" err="1">
                <a:solidFill>
                  <a:srgbClr val="333333"/>
                </a:solidFill>
                <a:latin typeface="Consolas" panose="020B0609020204030204" pitchFamily="49" charset="0"/>
              </a:rPr>
              <a:t>ny</a:t>
            </a:r>
            <a:endParaRPr lang="en-US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pPr fontAlgn="base"/>
            <a:r>
              <a:rPr lang="en-US" dirty="0">
                <a:solidFill>
                  <a:srgbClr val="333333"/>
                </a:solidFill>
                <a:latin typeface="Consolas" panose="020B0609020204030204" pitchFamily="49" charset="0"/>
              </a:rPr>
              <a:t>    do </a:t>
            </a:r>
            <a:r>
              <a:rPr lang="en-US" dirty="0" err="1">
                <a:solidFill>
                  <a:srgbClr val="333333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333333"/>
                </a:solidFill>
                <a:latin typeface="Consolas" panose="020B0609020204030204" pitchFamily="49" charset="0"/>
              </a:rPr>
              <a:t> = 1 , </a:t>
            </a:r>
            <a:r>
              <a:rPr lang="en-US" dirty="0" err="1">
                <a:solidFill>
                  <a:srgbClr val="333333"/>
                </a:solidFill>
                <a:latin typeface="Consolas" panose="020B0609020204030204" pitchFamily="49" charset="0"/>
              </a:rPr>
              <a:t>nx</a:t>
            </a:r>
            <a:endParaRPr lang="en-US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pPr fontAlgn="base"/>
            <a:r>
              <a:rPr lang="en-US" dirty="0">
                <a:solidFill>
                  <a:srgbClr val="333333"/>
                </a:solidFill>
                <a:latin typeface="Consolas" panose="020B0609020204030204" pitchFamily="49" charset="0"/>
              </a:rPr>
              <a:t>      </a:t>
            </a:r>
            <a:r>
              <a:rPr lang="en-US" dirty="0" err="1">
                <a:solidFill>
                  <a:srgbClr val="333333"/>
                </a:solidFill>
                <a:latin typeface="Consolas" panose="020B0609020204030204" pitchFamily="49" charset="0"/>
              </a:rPr>
              <a:t>u_column</a:t>
            </a:r>
            <a:r>
              <a:rPr lang="en-US" dirty="0">
                <a:solidFill>
                  <a:srgbClr val="333333"/>
                </a:solidFill>
                <a:latin typeface="Consolas" panose="020B0609020204030204" pitchFamily="49" charset="0"/>
              </a:rPr>
              <a:t>(k) = &amp;</a:t>
            </a:r>
          </a:p>
          <a:p>
            <a:pPr fontAlgn="base"/>
            <a:r>
              <a:rPr lang="en-US" dirty="0">
                <a:solidFill>
                  <a:srgbClr val="333333"/>
                </a:solidFill>
                <a:latin typeface="Consolas" panose="020B0609020204030204" pitchFamily="49" charset="0"/>
              </a:rPr>
              <a:t>      </a:t>
            </a:r>
            <a:r>
              <a:rPr lang="en-US" dirty="0" err="1">
                <a:solidFill>
                  <a:srgbClr val="333333"/>
                </a:solidFill>
                <a:latin typeface="Consolas" panose="020B0609020204030204" pitchFamily="49" charset="0"/>
              </a:rPr>
              <a:t>u_column</a:t>
            </a:r>
            <a:r>
              <a:rPr lang="en-US" dirty="0">
                <a:solidFill>
                  <a:srgbClr val="333333"/>
                </a:solidFill>
                <a:latin typeface="Consolas" panose="020B0609020204030204" pitchFamily="49" charset="0"/>
              </a:rPr>
              <a:t>(k) + u(</a:t>
            </a:r>
            <a:r>
              <a:rPr lang="en-US" dirty="0" err="1">
                <a:solidFill>
                  <a:srgbClr val="333333"/>
                </a:solidFill>
                <a:latin typeface="Consolas" panose="020B0609020204030204" pitchFamily="49" charset="0"/>
              </a:rPr>
              <a:t>i,j,k</a:t>
            </a:r>
            <a:r>
              <a:rPr lang="en-US" dirty="0">
                <a:solidFill>
                  <a:srgbClr val="333333"/>
                </a:solidFill>
                <a:latin typeface="Consolas" panose="020B0609020204030204" pitchFamily="49" charset="0"/>
              </a:rPr>
              <a:t>)</a:t>
            </a:r>
          </a:p>
          <a:p>
            <a:pPr fontAlgn="base"/>
            <a:r>
              <a:rPr lang="en-US" dirty="0">
                <a:solidFill>
                  <a:srgbClr val="333333"/>
                </a:solidFill>
                <a:latin typeface="Consolas" panose="020B0609020204030204" pitchFamily="49" charset="0"/>
              </a:rPr>
              <a:t>    </a:t>
            </a:r>
            <a:r>
              <a:rPr lang="en-US" dirty="0" err="1">
                <a:solidFill>
                  <a:srgbClr val="333333"/>
                </a:solidFill>
                <a:latin typeface="Consolas" panose="020B0609020204030204" pitchFamily="49" charset="0"/>
              </a:rPr>
              <a:t>enddo</a:t>
            </a:r>
            <a:endParaRPr lang="en-US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pPr fontAlgn="base"/>
            <a:r>
              <a:rPr lang="en-US" dirty="0">
                <a:solidFill>
                  <a:srgbClr val="333333"/>
                </a:solidFill>
                <a:latin typeface="Consolas" panose="020B0609020204030204" pitchFamily="49" charset="0"/>
              </a:rPr>
              <a:t>  </a:t>
            </a:r>
            <a:r>
              <a:rPr lang="en-US" dirty="0" err="1">
                <a:solidFill>
                  <a:srgbClr val="333333"/>
                </a:solidFill>
                <a:latin typeface="Consolas" panose="020B0609020204030204" pitchFamily="49" charset="0"/>
              </a:rPr>
              <a:t>enddo</a:t>
            </a:r>
            <a:endParaRPr lang="en-US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pPr fontAlgn="base"/>
            <a:r>
              <a:rPr lang="en-US" dirty="0" err="1">
                <a:solidFill>
                  <a:srgbClr val="333333"/>
                </a:solidFill>
                <a:latin typeface="Consolas" panose="020B0609020204030204" pitchFamily="49" charset="0"/>
              </a:rPr>
              <a:t>enddo</a:t>
            </a:r>
            <a:endParaRPr lang="en-US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pPr fontAlgn="base"/>
            <a:r>
              <a:rPr lang="en-US" dirty="0">
                <a:solidFill>
                  <a:srgbClr val="333333"/>
                </a:solidFill>
                <a:latin typeface="Consolas" panose="020B0609020204030204" pitchFamily="49" charset="0"/>
              </a:rPr>
              <a:t> </a:t>
            </a:r>
          </a:p>
          <a:p>
            <a:pPr fontAlgn="base"/>
            <a:r>
              <a:rPr lang="en-US" dirty="0">
                <a:solidFill>
                  <a:srgbClr val="333333"/>
                </a:solidFill>
                <a:latin typeface="Consolas" panose="020B0609020204030204" pitchFamily="49" charset="0"/>
              </a:rPr>
              <a:t> </a:t>
            </a:r>
          </a:p>
          <a:p>
            <a:pPr fontAlgn="base"/>
            <a:r>
              <a:rPr lang="en-US" dirty="0">
                <a:solidFill>
                  <a:srgbClr val="333333"/>
                </a:solidFill>
                <a:latin typeface="Consolas" panose="020B0609020204030204" pitchFamily="49" charset="0"/>
              </a:rPr>
              <a:t> </a:t>
            </a:r>
          </a:p>
          <a:p>
            <a:pPr fontAlgn="base"/>
            <a:endParaRPr lang="en-US" b="0" i="0" u="none" strike="noStrike" dirty="0">
              <a:solidFill>
                <a:srgbClr val="333333"/>
              </a:solidFill>
              <a:effectLst/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4665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7C08E-3DFD-3F45-A46A-431D6A66B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740"/>
            <a:ext cx="8229600" cy="538179"/>
          </a:xfrm>
        </p:spPr>
        <p:txBody>
          <a:bodyPr/>
          <a:lstStyle/>
          <a:p>
            <a:r>
              <a:rPr lang="en-US" dirty="0"/>
              <a:t>Prefix sums or scans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A7FEAF-C334-B642-84E6-46922E589B87}"/>
              </a:ext>
            </a:extLst>
          </p:cNvPr>
          <p:cNvSpPr/>
          <p:nvPr/>
        </p:nvSpPr>
        <p:spPr>
          <a:xfrm>
            <a:off x="4114800" y="408175"/>
            <a:ext cx="4572000" cy="4385816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sz="900" dirty="0">
                <a:solidFill>
                  <a:srgbClr val="333333"/>
                </a:solidFill>
                <a:latin typeface="Consolas" panose="020B0609020204030204" pitchFamily="49" charset="0"/>
              </a:rPr>
              <a:t>!First, we compute the arithmetic completely in parallel</a:t>
            </a:r>
          </a:p>
          <a:p>
            <a:pPr fontAlgn="base"/>
            <a:r>
              <a:rPr lang="en-US" sz="900" dirty="0">
                <a:solidFill>
                  <a:srgbClr val="333333"/>
                </a:solidFill>
                <a:latin typeface="Consolas" panose="020B0609020204030204" pitchFamily="49" charset="0"/>
              </a:rPr>
              <a:t>!$acc parallel loop collapse(3)</a:t>
            </a:r>
          </a:p>
          <a:p>
            <a:pPr fontAlgn="base"/>
            <a:r>
              <a:rPr lang="en-US" sz="900" dirty="0">
                <a:solidFill>
                  <a:srgbClr val="333333"/>
                </a:solidFill>
                <a:latin typeface="Consolas" panose="020B0609020204030204" pitchFamily="49" charset="0"/>
              </a:rPr>
              <a:t>do k = 1 , </a:t>
            </a:r>
            <a:r>
              <a:rPr lang="en-US" sz="900" dirty="0" err="1">
                <a:solidFill>
                  <a:srgbClr val="333333"/>
                </a:solidFill>
                <a:latin typeface="Consolas" panose="020B0609020204030204" pitchFamily="49" charset="0"/>
              </a:rPr>
              <a:t>nlev</a:t>
            </a:r>
            <a:endParaRPr lang="en-US" sz="9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pPr fontAlgn="base"/>
            <a:r>
              <a:rPr lang="en-US" sz="900" dirty="0">
                <a:solidFill>
                  <a:srgbClr val="333333"/>
                </a:solidFill>
                <a:latin typeface="Consolas" panose="020B0609020204030204" pitchFamily="49" charset="0"/>
              </a:rPr>
              <a:t>  do j = 1 , </a:t>
            </a:r>
            <a:r>
              <a:rPr lang="en-US" sz="900" dirty="0" err="1">
                <a:solidFill>
                  <a:srgbClr val="333333"/>
                </a:solidFill>
                <a:latin typeface="Consolas" panose="020B0609020204030204" pitchFamily="49" charset="0"/>
              </a:rPr>
              <a:t>ny</a:t>
            </a:r>
            <a:endParaRPr lang="en-US" sz="9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pPr fontAlgn="base"/>
            <a:r>
              <a:rPr lang="en-US" sz="900" dirty="0">
                <a:solidFill>
                  <a:srgbClr val="333333"/>
                </a:solidFill>
                <a:latin typeface="Consolas" panose="020B0609020204030204" pitchFamily="49" charset="0"/>
              </a:rPr>
              <a:t>    do </a:t>
            </a:r>
            <a:r>
              <a:rPr lang="en-US" sz="900" dirty="0" err="1">
                <a:solidFill>
                  <a:srgbClr val="333333"/>
                </a:solidFill>
                <a:latin typeface="Consolas" panose="020B0609020204030204" pitchFamily="49" charset="0"/>
              </a:rPr>
              <a:t>i</a:t>
            </a:r>
            <a:r>
              <a:rPr lang="en-US" sz="900" dirty="0">
                <a:solidFill>
                  <a:srgbClr val="333333"/>
                </a:solidFill>
                <a:latin typeface="Consolas" panose="020B0609020204030204" pitchFamily="49" charset="0"/>
              </a:rPr>
              <a:t> = 1 , </a:t>
            </a:r>
            <a:r>
              <a:rPr lang="en-US" sz="900" dirty="0" err="1">
                <a:solidFill>
                  <a:srgbClr val="333333"/>
                </a:solidFill>
                <a:latin typeface="Consolas" panose="020B0609020204030204" pitchFamily="49" charset="0"/>
              </a:rPr>
              <a:t>nx</a:t>
            </a:r>
            <a:endParaRPr lang="en-US" sz="9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pPr fontAlgn="base"/>
            <a:r>
              <a:rPr lang="en-US" sz="900" dirty="0">
                <a:solidFill>
                  <a:srgbClr val="333333"/>
                </a:solidFill>
                <a:latin typeface="Consolas" panose="020B0609020204030204" pitchFamily="49" charset="0"/>
              </a:rPr>
              <a:t>      </a:t>
            </a:r>
            <a:r>
              <a:rPr lang="en-US" sz="900" dirty="0" err="1">
                <a:solidFill>
                  <a:srgbClr val="333333"/>
                </a:solidFill>
                <a:latin typeface="Consolas" panose="020B0609020204030204" pitchFamily="49" charset="0"/>
              </a:rPr>
              <a:t>hy_temp</a:t>
            </a:r>
            <a:r>
              <a:rPr lang="en-US" sz="900" dirty="0">
                <a:solidFill>
                  <a:srgbClr val="333333"/>
                </a:solidFill>
                <a:latin typeface="Consolas" panose="020B0609020204030204" pitchFamily="49" charset="0"/>
              </a:rPr>
              <a:t>(</a:t>
            </a:r>
            <a:r>
              <a:rPr lang="en-US" sz="900" dirty="0" err="1">
                <a:solidFill>
                  <a:srgbClr val="333333"/>
                </a:solidFill>
                <a:latin typeface="Consolas" panose="020B0609020204030204" pitchFamily="49" charset="0"/>
              </a:rPr>
              <a:t>i,j,k</a:t>
            </a:r>
            <a:r>
              <a:rPr lang="en-US" sz="900" dirty="0">
                <a:solidFill>
                  <a:srgbClr val="333333"/>
                </a:solidFill>
                <a:latin typeface="Consolas" panose="020B0609020204030204" pitchFamily="49" charset="0"/>
              </a:rPr>
              <a:t>) = [lots of arithmetic]</a:t>
            </a:r>
          </a:p>
          <a:p>
            <a:pPr fontAlgn="base"/>
            <a:r>
              <a:rPr lang="en-US" sz="900" dirty="0">
                <a:solidFill>
                  <a:srgbClr val="333333"/>
                </a:solidFill>
                <a:latin typeface="Consolas" panose="020B0609020204030204" pitchFamily="49" charset="0"/>
              </a:rPr>
              <a:t>      if (k == </a:t>
            </a:r>
            <a:r>
              <a:rPr lang="en-US" sz="900" dirty="0" err="1">
                <a:solidFill>
                  <a:srgbClr val="333333"/>
                </a:solidFill>
                <a:latin typeface="Consolas" panose="020B0609020204030204" pitchFamily="49" charset="0"/>
              </a:rPr>
              <a:t>nlev</a:t>
            </a:r>
            <a:r>
              <a:rPr lang="en-US" sz="900" dirty="0">
                <a:solidFill>
                  <a:srgbClr val="333333"/>
                </a:solidFill>
                <a:latin typeface="Consolas" panose="020B0609020204030204" pitchFamily="49" charset="0"/>
              </a:rPr>
              <a:t>) </a:t>
            </a:r>
            <a:r>
              <a:rPr lang="en-US" sz="900" dirty="0" err="1">
                <a:solidFill>
                  <a:srgbClr val="333333"/>
                </a:solidFill>
                <a:latin typeface="Consolas" panose="020B0609020204030204" pitchFamily="49" charset="0"/>
              </a:rPr>
              <a:t>hy_press</a:t>
            </a:r>
            <a:r>
              <a:rPr lang="en-US" sz="900" dirty="0">
                <a:solidFill>
                  <a:srgbClr val="333333"/>
                </a:solidFill>
                <a:latin typeface="Consolas" panose="020B0609020204030204" pitchFamily="49" charset="0"/>
              </a:rPr>
              <a:t>(</a:t>
            </a:r>
            <a:r>
              <a:rPr lang="en-US" sz="900" dirty="0" err="1">
                <a:solidFill>
                  <a:srgbClr val="333333"/>
                </a:solidFill>
                <a:latin typeface="Consolas" panose="020B0609020204030204" pitchFamily="49" charset="0"/>
              </a:rPr>
              <a:t>i,j,nlev</a:t>
            </a:r>
            <a:r>
              <a:rPr lang="en-US" sz="900" dirty="0">
                <a:solidFill>
                  <a:srgbClr val="333333"/>
                </a:solidFill>
                <a:latin typeface="Consolas" panose="020B0609020204030204" pitchFamily="49" charset="0"/>
              </a:rPr>
              <a:t>) = 0</a:t>
            </a:r>
          </a:p>
          <a:p>
            <a:pPr fontAlgn="base"/>
            <a:r>
              <a:rPr lang="en-US" sz="900" dirty="0">
                <a:solidFill>
                  <a:srgbClr val="333333"/>
                </a:solidFill>
                <a:latin typeface="Consolas" panose="020B0609020204030204" pitchFamily="49" charset="0"/>
              </a:rPr>
              <a:t>    </a:t>
            </a:r>
            <a:r>
              <a:rPr lang="en-US" sz="900" dirty="0" err="1">
                <a:solidFill>
                  <a:srgbClr val="333333"/>
                </a:solidFill>
                <a:latin typeface="Consolas" panose="020B0609020204030204" pitchFamily="49" charset="0"/>
              </a:rPr>
              <a:t>enddo</a:t>
            </a:r>
            <a:endParaRPr lang="en-US" sz="9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pPr fontAlgn="base"/>
            <a:r>
              <a:rPr lang="en-US" sz="900" dirty="0">
                <a:solidFill>
                  <a:srgbClr val="333333"/>
                </a:solidFill>
                <a:latin typeface="Consolas" panose="020B0609020204030204" pitchFamily="49" charset="0"/>
              </a:rPr>
              <a:t>  </a:t>
            </a:r>
            <a:r>
              <a:rPr lang="en-US" sz="900" dirty="0" err="1">
                <a:solidFill>
                  <a:srgbClr val="333333"/>
                </a:solidFill>
                <a:latin typeface="Consolas" panose="020B0609020204030204" pitchFamily="49" charset="0"/>
              </a:rPr>
              <a:t>enddo</a:t>
            </a:r>
            <a:endParaRPr lang="en-US" sz="9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pPr fontAlgn="base"/>
            <a:r>
              <a:rPr lang="en-US" sz="900" dirty="0" err="1">
                <a:solidFill>
                  <a:srgbClr val="333333"/>
                </a:solidFill>
                <a:latin typeface="Consolas" panose="020B0609020204030204" pitchFamily="49" charset="0"/>
              </a:rPr>
              <a:t>enddo</a:t>
            </a:r>
            <a:endParaRPr lang="en-US" sz="9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pPr fontAlgn="base"/>
            <a:r>
              <a:rPr lang="en-US" sz="900" dirty="0">
                <a:solidFill>
                  <a:srgbClr val="333333"/>
                </a:solidFill>
                <a:latin typeface="Consolas" panose="020B0609020204030204" pitchFamily="49" charset="0"/>
              </a:rPr>
              <a:t>!Next, we do the prefix sum serially in the dimension summed</a:t>
            </a:r>
          </a:p>
          <a:p>
            <a:pPr fontAlgn="base"/>
            <a:r>
              <a:rPr lang="en-US" sz="900" dirty="0">
                <a:solidFill>
                  <a:srgbClr val="333333"/>
                </a:solidFill>
                <a:latin typeface="Consolas" panose="020B0609020204030204" pitchFamily="49" charset="0"/>
              </a:rPr>
              <a:t>!minimizing the amount of serial work</a:t>
            </a:r>
          </a:p>
          <a:p>
            <a:pPr fontAlgn="base"/>
            <a:r>
              <a:rPr lang="en-US" sz="900" dirty="0">
                <a:solidFill>
                  <a:srgbClr val="333333"/>
                </a:solidFill>
                <a:latin typeface="Consolas" panose="020B0609020204030204" pitchFamily="49" charset="0"/>
              </a:rPr>
              <a:t>!$acc parallel loop collapse(2)</a:t>
            </a:r>
          </a:p>
          <a:p>
            <a:pPr fontAlgn="base"/>
            <a:r>
              <a:rPr lang="en-US" sz="900" dirty="0">
                <a:solidFill>
                  <a:srgbClr val="333333"/>
                </a:solidFill>
                <a:latin typeface="Consolas" panose="020B0609020204030204" pitchFamily="49" charset="0"/>
              </a:rPr>
              <a:t>do j = 1 , </a:t>
            </a:r>
            <a:r>
              <a:rPr lang="en-US" sz="900" dirty="0" err="1">
                <a:solidFill>
                  <a:srgbClr val="333333"/>
                </a:solidFill>
                <a:latin typeface="Consolas" panose="020B0609020204030204" pitchFamily="49" charset="0"/>
              </a:rPr>
              <a:t>ny</a:t>
            </a:r>
            <a:endParaRPr lang="en-US" sz="9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pPr fontAlgn="base"/>
            <a:r>
              <a:rPr lang="en-US" sz="900" dirty="0">
                <a:solidFill>
                  <a:srgbClr val="333333"/>
                </a:solidFill>
                <a:latin typeface="Consolas" panose="020B0609020204030204" pitchFamily="49" charset="0"/>
              </a:rPr>
              <a:t>  do </a:t>
            </a:r>
            <a:r>
              <a:rPr lang="en-US" sz="900" dirty="0" err="1">
                <a:solidFill>
                  <a:srgbClr val="333333"/>
                </a:solidFill>
                <a:latin typeface="Consolas" panose="020B0609020204030204" pitchFamily="49" charset="0"/>
              </a:rPr>
              <a:t>i</a:t>
            </a:r>
            <a:r>
              <a:rPr lang="en-US" sz="900" dirty="0">
                <a:solidFill>
                  <a:srgbClr val="333333"/>
                </a:solidFill>
                <a:latin typeface="Consolas" panose="020B0609020204030204" pitchFamily="49" charset="0"/>
              </a:rPr>
              <a:t> = 1 , </a:t>
            </a:r>
            <a:r>
              <a:rPr lang="en-US" sz="900" dirty="0" err="1">
                <a:solidFill>
                  <a:srgbClr val="333333"/>
                </a:solidFill>
                <a:latin typeface="Consolas" panose="020B0609020204030204" pitchFamily="49" charset="0"/>
              </a:rPr>
              <a:t>nx</a:t>
            </a:r>
            <a:endParaRPr lang="en-US" sz="9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pPr fontAlgn="base"/>
            <a:r>
              <a:rPr lang="en-US" sz="900" dirty="0">
                <a:solidFill>
                  <a:srgbClr val="333333"/>
                </a:solidFill>
                <a:latin typeface="Consolas" panose="020B0609020204030204" pitchFamily="49" charset="0"/>
              </a:rPr>
              <a:t>    !$acc loop seq</a:t>
            </a:r>
          </a:p>
          <a:p>
            <a:pPr fontAlgn="base"/>
            <a:r>
              <a:rPr lang="en-US" sz="900" dirty="0">
                <a:solidFill>
                  <a:srgbClr val="333333"/>
                </a:solidFill>
                <a:latin typeface="Consolas" panose="020B0609020204030204" pitchFamily="49" charset="0"/>
              </a:rPr>
              <a:t>    do k = nlev-1 , 1 , -1</a:t>
            </a:r>
          </a:p>
          <a:p>
            <a:pPr fontAlgn="base"/>
            <a:r>
              <a:rPr lang="en-US" sz="900" dirty="0">
                <a:solidFill>
                  <a:srgbClr val="333333"/>
                </a:solidFill>
                <a:latin typeface="Consolas" panose="020B0609020204030204" pitchFamily="49" charset="0"/>
              </a:rPr>
              <a:t>      </a:t>
            </a:r>
            <a:r>
              <a:rPr lang="en-US" sz="900" dirty="0" err="1">
                <a:solidFill>
                  <a:srgbClr val="333333"/>
                </a:solidFill>
                <a:latin typeface="Consolas" panose="020B0609020204030204" pitchFamily="49" charset="0"/>
              </a:rPr>
              <a:t>hy_press</a:t>
            </a:r>
            <a:r>
              <a:rPr lang="en-US" sz="900" dirty="0">
                <a:solidFill>
                  <a:srgbClr val="333333"/>
                </a:solidFill>
                <a:latin typeface="Consolas" panose="020B0609020204030204" pitchFamily="49" charset="0"/>
              </a:rPr>
              <a:t>(</a:t>
            </a:r>
            <a:r>
              <a:rPr lang="en-US" sz="900" dirty="0" err="1">
                <a:solidFill>
                  <a:srgbClr val="333333"/>
                </a:solidFill>
                <a:latin typeface="Consolas" panose="020B0609020204030204" pitchFamily="49" charset="0"/>
              </a:rPr>
              <a:t>i,j,k</a:t>
            </a:r>
            <a:r>
              <a:rPr lang="en-US" sz="900" dirty="0">
                <a:solidFill>
                  <a:srgbClr val="333333"/>
                </a:solidFill>
                <a:latin typeface="Consolas" panose="020B0609020204030204" pitchFamily="49" charset="0"/>
              </a:rPr>
              <a:t>) = </a:t>
            </a:r>
            <a:r>
              <a:rPr lang="en-US" sz="900" dirty="0" err="1">
                <a:solidFill>
                  <a:srgbClr val="333333"/>
                </a:solidFill>
                <a:latin typeface="Consolas" panose="020B0609020204030204" pitchFamily="49" charset="0"/>
              </a:rPr>
              <a:t>hy_press</a:t>
            </a:r>
            <a:r>
              <a:rPr lang="en-US" sz="900" dirty="0">
                <a:solidFill>
                  <a:srgbClr val="333333"/>
                </a:solidFill>
                <a:latin typeface="Consolas" panose="020B0609020204030204" pitchFamily="49" charset="0"/>
              </a:rPr>
              <a:t>(i,j,k+1) + </a:t>
            </a:r>
            <a:r>
              <a:rPr lang="en-US" sz="900" dirty="0" err="1">
                <a:solidFill>
                  <a:srgbClr val="333333"/>
                </a:solidFill>
                <a:latin typeface="Consolas" panose="020B0609020204030204" pitchFamily="49" charset="0"/>
              </a:rPr>
              <a:t>hy_temp</a:t>
            </a:r>
            <a:r>
              <a:rPr lang="en-US" sz="900" dirty="0">
                <a:solidFill>
                  <a:srgbClr val="333333"/>
                </a:solidFill>
                <a:latin typeface="Consolas" panose="020B0609020204030204" pitchFamily="49" charset="0"/>
              </a:rPr>
              <a:t>(</a:t>
            </a:r>
            <a:r>
              <a:rPr lang="en-US" sz="900" dirty="0" err="1">
                <a:solidFill>
                  <a:srgbClr val="333333"/>
                </a:solidFill>
                <a:latin typeface="Consolas" panose="020B0609020204030204" pitchFamily="49" charset="0"/>
              </a:rPr>
              <a:t>i,j,k</a:t>
            </a:r>
            <a:r>
              <a:rPr lang="en-US" sz="900" dirty="0">
                <a:solidFill>
                  <a:srgbClr val="333333"/>
                </a:solidFill>
                <a:latin typeface="Consolas" panose="020B0609020204030204" pitchFamily="49" charset="0"/>
              </a:rPr>
              <a:t>)</a:t>
            </a:r>
          </a:p>
          <a:p>
            <a:pPr fontAlgn="base"/>
            <a:r>
              <a:rPr lang="en-US" sz="900" dirty="0">
                <a:solidFill>
                  <a:srgbClr val="333333"/>
                </a:solidFill>
                <a:latin typeface="Consolas" panose="020B0609020204030204" pitchFamily="49" charset="0"/>
              </a:rPr>
              <a:t>    </a:t>
            </a:r>
            <a:r>
              <a:rPr lang="en-US" sz="900" dirty="0" err="1">
                <a:solidFill>
                  <a:srgbClr val="333333"/>
                </a:solidFill>
                <a:latin typeface="Consolas" panose="020B0609020204030204" pitchFamily="49" charset="0"/>
              </a:rPr>
              <a:t>enddo</a:t>
            </a:r>
            <a:endParaRPr lang="en-US" sz="9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pPr fontAlgn="base"/>
            <a:r>
              <a:rPr lang="en-US" sz="900" dirty="0">
                <a:solidFill>
                  <a:srgbClr val="333333"/>
                </a:solidFill>
                <a:latin typeface="Consolas" panose="020B0609020204030204" pitchFamily="49" charset="0"/>
              </a:rPr>
              <a:t>  </a:t>
            </a:r>
            <a:r>
              <a:rPr lang="en-US" sz="900" dirty="0" err="1">
                <a:solidFill>
                  <a:srgbClr val="333333"/>
                </a:solidFill>
                <a:latin typeface="Consolas" panose="020B0609020204030204" pitchFamily="49" charset="0"/>
              </a:rPr>
              <a:t>enddo</a:t>
            </a:r>
            <a:endParaRPr lang="en-US" sz="9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pPr fontAlgn="base"/>
            <a:r>
              <a:rPr lang="en-US" sz="900" dirty="0" err="1">
                <a:solidFill>
                  <a:srgbClr val="333333"/>
                </a:solidFill>
                <a:latin typeface="Consolas" panose="020B0609020204030204" pitchFamily="49" charset="0"/>
              </a:rPr>
              <a:t>enddo</a:t>
            </a:r>
            <a:endParaRPr lang="en-US" sz="9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pPr fontAlgn="base"/>
            <a:r>
              <a:rPr lang="en-US" sz="900" dirty="0">
                <a:solidFill>
                  <a:srgbClr val="333333"/>
                </a:solidFill>
                <a:latin typeface="Consolas" panose="020B0609020204030204" pitchFamily="49" charset="0"/>
              </a:rPr>
              <a:t>!Finally, we return to full parallelism for the rest of the work</a:t>
            </a:r>
          </a:p>
          <a:p>
            <a:pPr fontAlgn="base"/>
            <a:r>
              <a:rPr lang="en-US" sz="900" dirty="0">
                <a:solidFill>
                  <a:srgbClr val="333333"/>
                </a:solidFill>
                <a:latin typeface="Consolas" panose="020B0609020204030204" pitchFamily="49" charset="0"/>
              </a:rPr>
              <a:t>!$acc parallel loop collapse(3)</a:t>
            </a:r>
          </a:p>
          <a:p>
            <a:pPr fontAlgn="base"/>
            <a:r>
              <a:rPr lang="en-US" sz="900" dirty="0">
                <a:solidFill>
                  <a:srgbClr val="333333"/>
                </a:solidFill>
                <a:latin typeface="Consolas" panose="020B0609020204030204" pitchFamily="49" charset="0"/>
              </a:rPr>
              <a:t>do k = 1 , </a:t>
            </a:r>
            <a:r>
              <a:rPr lang="en-US" sz="900" dirty="0" err="1">
                <a:solidFill>
                  <a:srgbClr val="333333"/>
                </a:solidFill>
                <a:latin typeface="Consolas" panose="020B0609020204030204" pitchFamily="49" charset="0"/>
              </a:rPr>
              <a:t>nlev</a:t>
            </a:r>
            <a:endParaRPr lang="en-US" sz="9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pPr fontAlgn="base"/>
            <a:r>
              <a:rPr lang="en-US" sz="900" dirty="0">
                <a:solidFill>
                  <a:srgbClr val="333333"/>
                </a:solidFill>
                <a:latin typeface="Consolas" panose="020B0609020204030204" pitchFamily="49" charset="0"/>
              </a:rPr>
              <a:t>  do j = 1 , </a:t>
            </a:r>
            <a:r>
              <a:rPr lang="en-US" sz="900" dirty="0" err="1">
                <a:solidFill>
                  <a:srgbClr val="333333"/>
                </a:solidFill>
                <a:latin typeface="Consolas" panose="020B0609020204030204" pitchFamily="49" charset="0"/>
              </a:rPr>
              <a:t>ny</a:t>
            </a:r>
            <a:endParaRPr lang="en-US" sz="9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pPr fontAlgn="base"/>
            <a:r>
              <a:rPr lang="en-US" sz="900" dirty="0">
                <a:solidFill>
                  <a:srgbClr val="333333"/>
                </a:solidFill>
                <a:latin typeface="Consolas" panose="020B0609020204030204" pitchFamily="49" charset="0"/>
              </a:rPr>
              <a:t>    do </a:t>
            </a:r>
            <a:r>
              <a:rPr lang="en-US" sz="900" dirty="0" err="1">
                <a:solidFill>
                  <a:srgbClr val="333333"/>
                </a:solidFill>
                <a:latin typeface="Consolas" panose="020B0609020204030204" pitchFamily="49" charset="0"/>
              </a:rPr>
              <a:t>i</a:t>
            </a:r>
            <a:r>
              <a:rPr lang="en-US" sz="900" dirty="0">
                <a:solidFill>
                  <a:srgbClr val="333333"/>
                </a:solidFill>
                <a:latin typeface="Consolas" panose="020B0609020204030204" pitchFamily="49" charset="0"/>
              </a:rPr>
              <a:t> = 1 , </a:t>
            </a:r>
            <a:r>
              <a:rPr lang="en-US" sz="900" dirty="0" err="1">
                <a:solidFill>
                  <a:srgbClr val="333333"/>
                </a:solidFill>
                <a:latin typeface="Consolas" panose="020B0609020204030204" pitchFamily="49" charset="0"/>
              </a:rPr>
              <a:t>nx</a:t>
            </a:r>
            <a:endParaRPr lang="en-US" sz="9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pPr fontAlgn="base"/>
            <a:r>
              <a:rPr lang="en-US" sz="900" dirty="0">
                <a:solidFill>
                  <a:srgbClr val="333333"/>
                </a:solidFill>
                <a:latin typeface="Consolas" panose="020B0609020204030204" pitchFamily="49" charset="0"/>
              </a:rPr>
              <a:t>      </a:t>
            </a:r>
            <a:r>
              <a:rPr lang="en-US" sz="900" dirty="0" err="1">
                <a:solidFill>
                  <a:srgbClr val="333333"/>
                </a:solidFill>
                <a:latin typeface="Consolas" panose="020B0609020204030204" pitchFamily="49" charset="0"/>
              </a:rPr>
              <a:t>otherstuff</a:t>
            </a:r>
            <a:r>
              <a:rPr lang="en-US" sz="900" dirty="0">
                <a:solidFill>
                  <a:srgbClr val="333333"/>
                </a:solidFill>
                <a:latin typeface="Consolas" panose="020B0609020204030204" pitchFamily="49" charset="0"/>
              </a:rPr>
              <a:t>(</a:t>
            </a:r>
            <a:r>
              <a:rPr lang="en-US" sz="900" dirty="0" err="1">
                <a:solidFill>
                  <a:srgbClr val="333333"/>
                </a:solidFill>
                <a:latin typeface="Consolas" panose="020B0609020204030204" pitchFamily="49" charset="0"/>
              </a:rPr>
              <a:t>i,j,k</a:t>
            </a:r>
            <a:r>
              <a:rPr lang="en-US" sz="900" dirty="0">
                <a:solidFill>
                  <a:srgbClr val="333333"/>
                </a:solidFill>
                <a:latin typeface="Consolas" panose="020B0609020204030204" pitchFamily="49" charset="0"/>
              </a:rPr>
              <a:t>) = </a:t>
            </a:r>
            <a:r>
              <a:rPr lang="en-US" sz="900" dirty="0" err="1">
                <a:solidFill>
                  <a:srgbClr val="333333"/>
                </a:solidFill>
                <a:latin typeface="Consolas" panose="020B0609020204030204" pitchFamily="49" charset="0"/>
              </a:rPr>
              <a:t>hy_press</a:t>
            </a:r>
            <a:r>
              <a:rPr lang="en-US" sz="900" dirty="0">
                <a:solidFill>
                  <a:srgbClr val="333333"/>
                </a:solidFill>
                <a:latin typeface="Consolas" panose="020B0609020204030204" pitchFamily="49" charset="0"/>
              </a:rPr>
              <a:t>(</a:t>
            </a:r>
            <a:r>
              <a:rPr lang="en-US" sz="900" dirty="0" err="1">
                <a:solidFill>
                  <a:srgbClr val="333333"/>
                </a:solidFill>
                <a:latin typeface="Consolas" panose="020B0609020204030204" pitchFamily="49" charset="0"/>
              </a:rPr>
              <a:t>i,j,k</a:t>
            </a:r>
            <a:r>
              <a:rPr lang="en-US" sz="900" dirty="0">
                <a:solidFill>
                  <a:srgbClr val="333333"/>
                </a:solidFill>
                <a:latin typeface="Consolas" panose="020B0609020204030204" pitchFamily="49" charset="0"/>
              </a:rPr>
              <a:t>) + [stuff]</a:t>
            </a:r>
          </a:p>
          <a:p>
            <a:pPr fontAlgn="base"/>
            <a:r>
              <a:rPr lang="en-US" sz="900" dirty="0">
                <a:solidFill>
                  <a:srgbClr val="333333"/>
                </a:solidFill>
                <a:latin typeface="Consolas" panose="020B0609020204030204" pitchFamily="49" charset="0"/>
              </a:rPr>
              <a:t>      ...</a:t>
            </a:r>
          </a:p>
          <a:p>
            <a:pPr fontAlgn="base"/>
            <a:r>
              <a:rPr lang="en-US" sz="900" dirty="0">
                <a:solidFill>
                  <a:srgbClr val="333333"/>
                </a:solidFill>
                <a:latin typeface="Consolas" panose="020B0609020204030204" pitchFamily="49" charset="0"/>
              </a:rPr>
              <a:t>    </a:t>
            </a:r>
            <a:r>
              <a:rPr lang="en-US" sz="900" dirty="0" err="1">
                <a:solidFill>
                  <a:srgbClr val="333333"/>
                </a:solidFill>
                <a:latin typeface="Consolas" panose="020B0609020204030204" pitchFamily="49" charset="0"/>
              </a:rPr>
              <a:t>enddo</a:t>
            </a:r>
            <a:endParaRPr lang="en-US" sz="9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pPr fontAlgn="base"/>
            <a:r>
              <a:rPr lang="en-US" sz="900" dirty="0">
                <a:solidFill>
                  <a:srgbClr val="333333"/>
                </a:solidFill>
                <a:latin typeface="Consolas" panose="020B0609020204030204" pitchFamily="49" charset="0"/>
              </a:rPr>
              <a:t>  </a:t>
            </a:r>
            <a:r>
              <a:rPr lang="en-US" sz="900" dirty="0" err="1">
                <a:solidFill>
                  <a:srgbClr val="333333"/>
                </a:solidFill>
                <a:latin typeface="Consolas" panose="020B0609020204030204" pitchFamily="49" charset="0"/>
              </a:rPr>
              <a:t>enddo</a:t>
            </a:r>
            <a:endParaRPr lang="en-US" sz="9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pPr fontAlgn="base"/>
            <a:r>
              <a:rPr lang="en-US" sz="900" dirty="0" err="1">
                <a:solidFill>
                  <a:srgbClr val="333333"/>
                </a:solidFill>
                <a:latin typeface="Consolas" panose="020B0609020204030204" pitchFamily="49" charset="0"/>
              </a:rPr>
              <a:t>enddo</a:t>
            </a:r>
            <a:endParaRPr lang="en-US" sz="900" b="0" i="0" u="none" strike="noStrike" dirty="0">
              <a:solidFill>
                <a:srgbClr val="333333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37AA6F-B226-1346-8C81-F3EF8ED149F3}"/>
              </a:ext>
            </a:extLst>
          </p:cNvPr>
          <p:cNvSpPr/>
          <p:nvPr/>
        </p:nvSpPr>
        <p:spPr>
          <a:xfrm>
            <a:off x="154983" y="1108130"/>
            <a:ext cx="395981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do j = 1 , </a:t>
            </a:r>
            <a:r>
              <a:rPr lang="en-US" sz="1400" dirty="0" err="1">
                <a:solidFill>
                  <a:srgbClr val="333333"/>
                </a:solidFill>
                <a:latin typeface="Consolas" panose="020B0609020204030204" pitchFamily="49" charset="0"/>
              </a:rPr>
              <a:t>ny</a:t>
            </a:r>
            <a:endParaRPr lang="en-US" sz="14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pPr fontAlgn="base"/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  do </a:t>
            </a:r>
            <a:r>
              <a:rPr lang="en-US" sz="1400" dirty="0" err="1">
                <a:solidFill>
                  <a:srgbClr val="333333"/>
                </a:solidFill>
                <a:latin typeface="Consolas" panose="020B0609020204030204" pitchFamily="49" charset="0"/>
              </a:rPr>
              <a:t>i</a:t>
            </a:r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 = 1 , </a:t>
            </a:r>
            <a:r>
              <a:rPr lang="en-US" sz="1400" dirty="0" err="1">
                <a:solidFill>
                  <a:srgbClr val="333333"/>
                </a:solidFill>
                <a:latin typeface="Consolas" panose="020B0609020204030204" pitchFamily="49" charset="0"/>
              </a:rPr>
              <a:t>nx</a:t>
            </a:r>
            <a:endParaRPr lang="en-US" sz="14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pPr fontAlgn="base"/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    </a:t>
            </a:r>
            <a:r>
              <a:rPr lang="en-US" sz="1400" dirty="0" err="1">
                <a:solidFill>
                  <a:srgbClr val="333333"/>
                </a:solidFill>
                <a:latin typeface="Consolas" panose="020B0609020204030204" pitchFamily="49" charset="0"/>
              </a:rPr>
              <a:t>hy_press</a:t>
            </a:r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333333"/>
                </a:solidFill>
                <a:latin typeface="Consolas" panose="020B0609020204030204" pitchFamily="49" charset="0"/>
              </a:rPr>
              <a:t>i,j,nlev</a:t>
            </a:r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) = 0</a:t>
            </a:r>
          </a:p>
          <a:p>
            <a:pPr fontAlgn="base"/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    do k = nlev-1 , 1 , -1</a:t>
            </a:r>
          </a:p>
          <a:p>
            <a:pPr fontAlgn="base"/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      </a:t>
            </a:r>
            <a:r>
              <a:rPr lang="en-US" sz="1400" dirty="0" err="1">
                <a:solidFill>
                  <a:srgbClr val="333333"/>
                </a:solidFill>
                <a:latin typeface="Consolas" panose="020B0609020204030204" pitchFamily="49" charset="0"/>
              </a:rPr>
              <a:t>hy_press</a:t>
            </a:r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333333"/>
                </a:solidFill>
                <a:latin typeface="Consolas" panose="020B0609020204030204" pitchFamily="49" charset="0"/>
              </a:rPr>
              <a:t>i,j,k</a:t>
            </a:r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) = &amp;</a:t>
            </a:r>
          </a:p>
          <a:p>
            <a:pPr fontAlgn="base"/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      </a:t>
            </a:r>
            <a:r>
              <a:rPr lang="en-US" sz="1400" dirty="0" err="1">
                <a:solidFill>
                  <a:srgbClr val="333333"/>
                </a:solidFill>
                <a:latin typeface="Consolas" panose="020B0609020204030204" pitchFamily="49" charset="0"/>
              </a:rPr>
              <a:t>hy_press</a:t>
            </a:r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(i,j,k+1) + [arithmetic]</a:t>
            </a:r>
          </a:p>
          <a:p>
            <a:pPr fontAlgn="base"/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    </a:t>
            </a:r>
            <a:r>
              <a:rPr lang="en-US" sz="1400" dirty="0" err="1">
                <a:solidFill>
                  <a:srgbClr val="333333"/>
                </a:solidFill>
                <a:latin typeface="Consolas" panose="020B0609020204030204" pitchFamily="49" charset="0"/>
              </a:rPr>
              <a:t>enddo</a:t>
            </a:r>
            <a:endParaRPr lang="en-US" sz="14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pPr fontAlgn="base"/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    do k = 1 , </a:t>
            </a:r>
            <a:r>
              <a:rPr lang="en-US" sz="1400" dirty="0" err="1">
                <a:solidFill>
                  <a:srgbClr val="333333"/>
                </a:solidFill>
                <a:latin typeface="Consolas" panose="020B0609020204030204" pitchFamily="49" charset="0"/>
              </a:rPr>
              <a:t>nlev</a:t>
            </a:r>
            <a:endParaRPr lang="en-US" sz="14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pPr fontAlgn="base"/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      </a:t>
            </a:r>
            <a:r>
              <a:rPr lang="en-US" sz="1400" dirty="0" err="1">
                <a:solidFill>
                  <a:srgbClr val="333333"/>
                </a:solidFill>
                <a:latin typeface="Consolas" panose="020B0609020204030204" pitchFamily="49" charset="0"/>
              </a:rPr>
              <a:t>otherstuff</a:t>
            </a:r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333333"/>
                </a:solidFill>
                <a:latin typeface="Consolas" panose="020B0609020204030204" pitchFamily="49" charset="0"/>
              </a:rPr>
              <a:t>i,j,k</a:t>
            </a:r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) = &amp;</a:t>
            </a:r>
          </a:p>
          <a:p>
            <a:pPr fontAlgn="base"/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 err="1">
                <a:solidFill>
                  <a:srgbClr val="333333"/>
                </a:solidFill>
                <a:latin typeface="Consolas" panose="020B0609020204030204" pitchFamily="49" charset="0"/>
              </a:rPr>
              <a:t>hy_press</a:t>
            </a:r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333333"/>
                </a:solidFill>
                <a:latin typeface="Consolas" panose="020B0609020204030204" pitchFamily="49" charset="0"/>
              </a:rPr>
              <a:t>i,j,k</a:t>
            </a:r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) + [stuff]</a:t>
            </a:r>
          </a:p>
          <a:p>
            <a:pPr fontAlgn="base"/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    </a:t>
            </a:r>
            <a:r>
              <a:rPr lang="en-US" sz="1400" dirty="0" err="1">
                <a:solidFill>
                  <a:srgbClr val="333333"/>
                </a:solidFill>
                <a:latin typeface="Consolas" panose="020B0609020204030204" pitchFamily="49" charset="0"/>
              </a:rPr>
              <a:t>enddo</a:t>
            </a:r>
            <a:endParaRPr lang="en-US" sz="14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pPr fontAlgn="base"/>
            <a:r>
              <a:rPr lang="en-US" sz="1400" dirty="0">
                <a:solidFill>
                  <a:srgbClr val="333333"/>
                </a:solidFill>
                <a:latin typeface="Consolas" panose="020B0609020204030204" pitchFamily="49" charset="0"/>
              </a:rPr>
              <a:t>  </a:t>
            </a:r>
            <a:r>
              <a:rPr lang="en-US" sz="1400" dirty="0" err="1">
                <a:solidFill>
                  <a:srgbClr val="333333"/>
                </a:solidFill>
                <a:latin typeface="Consolas" panose="020B0609020204030204" pitchFamily="49" charset="0"/>
              </a:rPr>
              <a:t>enddo</a:t>
            </a:r>
            <a:endParaRPr lang="en-US" sz="14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pPr fontAlgn="base"/>
            <a:r>
              <a:rPr lang="en-US" sz="1400" dirty="0" err="1">
                <a:solidFill>
                  <a:srgbClr val="333333"/>
                </a:solidFill>
                <a:latin typeface="Consolas" panose="020B0609020204030204" pitchFamily="49" charset="0"/>
              </a:rPr>
              <a:t>enddo</a:t>
            </a:r>
            <a:endParaRPr lang="en-US" sz="14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pPr fontAlgn="base"/>
            <a:r>
              <a:rPr lang="en-US" dirty="0">
                <a:solidFill>
                  <a:srgbClr val="333333"/>
                </a:solidFill>
                <a:latin typeface="Consolas" panose="020B0609020204030204" pitchFamily="49" charset="0"/>
              </a:rPr>
              <a:t> </a:t>
            </a:r>
            <a:endParaRPr lang="en-US" b="0" i="0" u="none" strike="noStrike" dirty="0">
              <a:solidFill>
                <a:srgbClr val="333333"/>
              </a:solidFill>
              <a:effectLst/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04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740"/>
            <a:ext cx="8229600" cy="617220"/>
          </a:xfrm>
        </p:spPr>
        <p:txBody>
          <a:bodyPr/>
          <a:lstStyle/>
          <a:p>
            <a:r>
              <a:rPr lang="en-US" dirty="0"/>
              <a:t>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76393"/>
            <a:ext cx="5168685" cy="3344147"/>
          </a:xfrm>
        </p:spPr>
        <p:txBody>
          <a:bodyPr/>
          <a:lstStyle/>
          <a:p>
            <a:r>
              <a:rPr lang="en-US" dirty="0"/>
              <a:t>Quick basic tutorial on most common bits</a:t>
            </a:r>
          </a:p>
          <a:p>
            <a:pPr lvl="1"/>
            <a:r>
              <a:rPr lang="en-US" dirty="0"/>
              <a:t>Brief hardware digression</a:t>
            </a:r>
          </a:p>
          <a:p>
            <a:r>
              <a:rPr lang="en-US" dirty="0"/>
              <a:t>Refactoring existing code</a:t>
            </a:r>
          </a:p>
          <a:p>
            <a:r>
              <a:rPr lang="en-US" dirty="0"/>
              <a:t>OpenMP 4.5 and later</a:t>
            </a:r>
          </a:p>
          <a:p>
            <a:r>
              <a:rPr lang="en-US" dirty="0"/>
              <a:t>Matt Norman mini-weather app</a:t>
            </a:r>
          </a:p>
          <a:p>
            <a:endParaRPr lang="en-US" dirty="0"/>
          </a:p>
          <a:p>
            <a:r>
              <a:rPr lang="en-US" dirty="0"/>
              <a:t>Information presented is from</a:t>
            </a:r>
          </a:p>
          <a:p>
            <a:pPr lvl="1"/>
            <a:r>
              <a:rPr lang="en-US" dirty="0"/>
              <a:t>Nvidia tutorials</a:t>
            </a:r>
          </a:p>
          <a:p>
            <a:pPr lvl="1"/>
            <a:r>
              <a:rPr lang="en-US" dirty="0"/>
              <a:t>Confluence pages by M. Norman and others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8637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DAE9F-29E6-834C-AA11-245263E46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OpenMP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10D96-2C4B-1D4A-B26B-0640CD75B9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v4.5 and later support accelerators</a:t>
            </a:r>
          </a:p>
          <a:p>
            <a:r>
              <a:rPr lang="en-US" dirty="0"/>
              <a:t>Not all vendors support </a:t>
            </a:r>
            <a:r>
              <a:rPr lang="en-US" dirty="0" err="1"/>
              <a:t>OpenACC</a:t>
            </a:r>
            <a:endParaRPr lang="en-US" dirty="0"/>
          </a:p>
          <a:p>
            <a:r>
              <a:rPr lang="en-US" dirty="0"/>
              <a:t>OpenMP meant to be standards-based solution</a:t>
            </a:r>
          </a:p>
          <a:p>
            <a:r>
              <a:rPr lang="en-US" dirty="0"/>
              <a:t>For simple constructs, translation relatively straightforward</a:t>
            </a:r>
          </a:p>
        </p:txBody>
      </p:sp>
    </p:spTree>
    <p:extLst>
      <p:ext uri="{BB962C8B-B14F-4D97-AF65-F5344CB8AC3E}">
        <p14:creationId xmlns:p14="http://schemas.microsoft.com/office/powerpoint/2010/main" val="4925829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740"/>
            <a:ext cx="8229600" cy="392370"/>
          </a:xfrm>
        </p:spPr>
        <p:txBody>
          <a:bodyPr/>
          <a:lstStyle/>
          <a:p>
            <a:r>
              <a:rPr lang="en-US" dirty="0"/>
              <a:t>OMP version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D34871-1239-ED4E-953B-4CE94B1A16D4}"/>
              </a:ext>
            </a:extLst>
          </p:cNvPr>
          <p:cNvSpPr/>
          <p:nvPr/>
        </p:nvSpPr>
        <p:spPr>
          <a:xfrm>
            <a:off x="247972" y="644841"/>
            <a:ext cx="3913323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accent2"/>
                </a:solidFill>
                <a:latin typeface="Helvetica" pitchFamily="2" charset="0"/>
              </a:rPr>
              <a:t>!$</a:t>
            </a:r>
            <a:r>
              <a:rPr lang="en-US" sz="1100" dirty="0" err="1">
                <a:solidFill>
                  <a:schemeClr val="accent2"/>
                </a:solidFill>
                <a:latin typeface="Helvetica" pitchFamily="2" charset="0"/>
              </a:rPr>
              <a:t>omp</a:t>
            </a:r>
            <a:r>
              <a:rPr lang="en-US" sz="1100" dirty="0">
                <a:solidFill>
                  <a:schemeClr val="accent2"/>
                </a:solidFill>
                <a:latin typeface="Helvetica" pitchFamily="2" charset="0"/>
              </a:rPr>
              <a:t> target map(</a:t>
            </a:r>
            <a:r>
              <a:rPr lang="en-US" sz="1100" dirty="0" err="1">
                <a:solidFill>
                  <a:schemeClr val="accent2"/>
                </a:solidFill>
                <a:latin typeface="Helvetica" pitchFamily="2" charset="0"/>
              </a:rPr>
              <a:t>tofrom</a:t>
            </a:r>
            <a:r>
              <a:rPr lang="en-US" sz="1100" dirty="0">
                <a:solidFill>
                  <a:schemeClr val="accent2"/>
                </a:solidFill>
                <a:latin typeface="Helvetica" pitchFamily="2" charset="0"/>
              </a:rPr>
              <a:t>: A), map(</a:t>
            </a:r>
            <a:r>
              <a:rPr lang="en-US" sz="1100" dirty="0" err="1">
                <a:solidFill>
                  <a:schemeClr val="accent2"/>
                </a:solidFill>
                <a:latin typeface="Helvetica" pitchFamily="2" charset="0"/>
              </a:rPr>
              <a:t>to:Anew</a:t>
            </a:r>
            <a:r>
              <a:rPr lang="en-US" sz="1100" dirty="0">
                <a:solidFill>
                  <a:schemeClr val="accent2"/>
                </a:solidFill>
                <a:latin typeface="Helvetica" pitchFamily="2" charset="0"/>
              </a:rPr>
              <a:t>)</a:t>
            </a:r>
          </a:p>
          <a:p>
            <a:r>
              <a:rPr lang="en-US" sz="1100" dirty="0">
                <a:latin typeface="Helvetica" pitchFamily="2" charset="0"/>
              </a:rPr>
              <a:t>do while ( error &gt; </a:t>
            </a:r>
            <a:r>
              <a:rPr lang="en-US" sz="1100" dirty="0" err="1">
                <a:latin typeface="Helvetica" pitchFamily="2" charset="0"/>
              </a:rPr>
              <a:t>tol</a:t>
            </a:r>
            <a:r>
              <a:rPr lang="en-US" sz="1100" dirty="0">
                <a:latin typeface="Helvetica" pitchFamily="2" charset="0"/>
              </a:rPr>
              <a:t> .and. </a:t>
            </a:r>
            <a:r>
              <a:rPr lang="en-US" sz="1100" dirty="0" err="1">
                <a:latin typeface="Helvetica" pitchFamily="2" charset="0"/>
              </a:rPr>
              <a:t>iter</a:t>
            </a:r>
            <a:r>
              <a:rPr lang="en-US" sz="1100" dirty="0">
                <a:latin typeface="Helvetica" pitchFamily="2" charset="0"/>
              </a:rPr>
              <a:t> &lt; </a:t>
            </a:r>
            <a:r>
              <a:rPr lang="en-US" sz="1100" dirty="0" err="1">
                <a:latin typeface="Helvetica" pitchFamily="2" charset="0"/>
              </a:rPr>
              <a:t>iter_max</a:t>
            </a:r>
            <a:r>
              <a:rPr lang="en-US" sz="1100" dirty="0">
                <a:latin typeface="Helvetica" pitchFamily="2" charset="0"/>
              </a:rPr>
              <a:t> )</a:t>
            </a:r>
          </a:p>
          <a:p>
            <a:r>
              <a:rPr lang="en-US" sz="1100" dirty="0">
                <a:latin typeface="Helvetica" pitchFamily="2" charset="0"/>
              </a:rPr>
              <a:t>   error=0.0_fp_kind</a:t>
            </a:r>
          </a:p>
          <a:p>
            <a:endParaRPr lang="en-US" sz="1100" dirty="0">
              <a:latin typeface="Helvetica" pitchFamily="2" charset="0"/>
            </a:endParaRPr>
          </a:p>
          <a:p>
            <a:r>
              <a:rPr lang="en-US" sz="1100" dirty="0">
                <a:latin typeface="Helvetica" pitchFamily="2" charset="0"/>
              </a:rPr>
              <a:t>   </a:t>
            </a:r>
            <a:r>
              <a:rPr lang="en-US" sz="1100" dirty="0">
                <a:solidFill>
                  <a:schemeClr val="accent2"/>
                </a:solidFill>
                <a:latin typeface="Helvetica" pitchFamily="2" charset="0"/>
              </a:rPr>
              <a:t>!$</a:t>
            </a:r>
            <a:r>
              <a:rPr lang="en-US" sz="1100" dirty="0" err="1">
                <a:solidFill>
                  <a:schemeClr val="accent2"/>
                </a:solidFill>
                <a:latin typeface="Helvetica" pitchFamily="2" charset="0"/>
              </a:rPr>
              <a:t>omp</a:t>
            </a:r>
            <a:r>
              <a:rPr lang="en-US" sz="1100" dirty="0">
                <a:solidFill>
                  <a:schemeClr val="accent2"/>
                </a:solidFill>
                <a:latin typeface="Helvetica" pitchFamily="2" charset="0"/>
              </a:rPr>
              <a:t> parallel do, collapse(2), reduction(</a:t>
            </a:r>
            <a:r>
              <a:rPr lang="en-US" sz="1100" dirty="0" err="1">
                <a:solidFill>
                  <a:schemeClr val="accent2"/>
                </a:solidFill>
                <a:latin typeface="Helvetica" pitchFamily="2" charset="0"/>
              </a:rPr>
              <a:t>max:err</a:t>
            </a:r>
            <a:r>
              <a:rPr lang="en-US" sz="1100" dirty="0">
                <a:solidFill>
                  <a:schemeClr val="accent2"/>
                </a:solidFill>
                <a:latin typeface="Helvetica" pitchFamily="2" charset="0"/>
              </a:rPr>
              <a:t>)</a:t>
            </a:r>
          </a:p>
          <a:p>
            <a:r>
              <a:rPr lang="en-US" sz="1100" dirty="0">
                <a:latin typeface="Helvetica" pitchFamily="2" charset="0"/>
              </a:rPr>
              <a:t>   do j=1,m-2</a:t>
            </a:r>
          </a:p>
          <a:p>
            <a:r>
              <a:rPr lang="en-US" sz="1100" dirty="0">
                <a:latin typeface="Helvetica" pitchFamily="2" charset="0"/>
              </a:rPr>
              <a:t>   do </a:t>
            </a:r>
            <a:r>
              <a:rPr lang="en-US" sz="1100" dirty="0" err="1">
                <a:latin typeface="Helvetica" pitchFamily="2" charset="0"/>
              </a:rPr>
              <a:t>i</a:t>
            </a:r>
            <a:r>
              <a:rPr lang="en-US" sz="1100" dirty="0">
                <a:latin typeface="Helvetica" pitchFamily="2" charset="0"/>
              </a:rPr>
              <a:t>=1,n-2</a:t>
            </a:r>
          </a:p>
          <a:p>
            <a:r>
              <a:rPr lang="en-US" sz="1100" dirty="0">
                <a:latin typeface="Helvetica" pitchFamily="2" charset="0"/>
              </a:rPr>
              <a:t>      Anew(</a:t>
            </a:r>
            <a:r>
              <a:rPr lang="en-US" sz="1100" dirty="0" err="1">
                <a:latin typeface="Helvetica" pitchFamily="2" charset="0"/>
              </a:rPr>
              <a:t>i,j</a:t>
            </a:r>
            <a:r>
              <a:rPr lang="en-US" sz="1100" dirty="0">
                <a:latin typeface="Helvetica" pitchFamily="2" charset="0"/>
              </a:rPr>
              <a:t>) = 0.25_fp_kind * ( A(i+1,j ) + A(i-1,j ) + &amp;</a:t>
            </a:r>
          </a:p>
          <a:p>
            <a:r>
              <a:rPr lang="en-US" sz="1100" dirty="0">
                <a:latin typeface="Helvetica" pitchFamily="2" charset="0"/>
              </a:rPr>
              <a:t>                                                  A(</a:t>
            </a:r>
            <a:r>
              <a:rPr lang="en-US" sz="1100" dirty="0" err="1">
                <a:latin typeface="Helvetica" pitchFamily="2" charset="0"/>
              </a:rPr>
              <a:t>i</a:t>
            </a:r>
            <a:r>
              <a:rPr lang="en-US" sz="1100" dirty="0">
                <a:latin typeface="Helvetica" pitchFamily="2" charset="0"/>
              </a:rPr>
              <a:t> ,j-1) + A(</a:t>
            </a:r>
            <a:r>
              <a:rPr lang="en-US" sz="1100" dirty="0" err="1">
                <a:latin typeface="Helvetica" pitchFamily="2" charset="0"/>
              </a:rPr>
              <a:t>i</a:t>
            </a:r>
            <a:r>
              <a:rPr lang="en-US" sz="1100" dirty="0">
                <a:latin typeface="Helvetica" pitchFamily="2" charset="0"/>
              </a:rPr>
              <a:t> ,j+1) )</a:t>
            </a:r>
          </a:p>
          <a:p>
            <a:endParaRPr lang="en-US" sz="1100" dirty="0">
              <a:latin typeface="Helvetica" pitchFamily="2" charset="0"/>
            </a:endParaRPr>
          </a:p>
          <a:p>
            <a:r>
              <a:rPr lang="en-US" sz="1100" dirty="0">
                <a:latin typeface="Helvetica" pitchFamily="2" charset="0"/>
              </a:rPr>
              <a:t>      error = max( error, abs(Anew(</a:t>
            </a:r>
            <a:r>
              <a:rPr lang="en-US" sz="1100" dirty="0" err="1">
                <a:latin typeface="Helvetica" pitchFamily="2" charset="0"/>
              </a:rPr>
              <a:t>i,j</a:t>
            </a:r>
            <a:r>
              <a:rPr lang="en-US" sz="1100" dirty="0">
                <a:latin typeface="Helvetica" pitchFamily="2" charset="0"/>
              </a:rPr>
              <a:t>)-A(</a:t>
            </a:r>
            <a:r>
              <a:rPr lang="en-US" sz="1100" dirty="0" err="1">
                <a:latin typeface="Helvetica" pitchFamily="2" charset="0"/>
              </a:rPr>
              <a:t>i,j</a:t>
            </a:r>
            <a:r>
              <a:rPr lang="en-US" sz="1100" dirty="0">
                <a:latin typeface="Helvetica" pitchFamily="2" charset="0"/>
              </a:rPr>
              <a:t>)) )</a:t>
            </a:r>
          </a:p>
          <a:p>
            <a:r>
              <a:rPr lang="en-US" sz="1100" dirty="0">
                <a:latin typeface="Helvetica" pitchFamily="2" charset="0"/>
              </a:rPr>
              <a:t>   end do</a:t>
            </a:r>
          </a:p>
          <a:p>
            <a:r>
              <a:rPr lang="en-US" sz="1100" dirty="0">
                <a:latin typeface="Helvetica" pitchFamily="2" charset="0"/>
              </a:rPr>
              <a:t>   end do</a:t>
            </a:r>
          </a:p>
          <a:p>
            <a:endParaRPr lang="en-US" sz="1100" dirty="0">
              <a:latin typeface="Helvetica" pitchFamily="2" charset="0"/>
            </a:endParaRPr>
          </a:p>
          <a:p>
            <a:r>
              <a:rPr lang="en-US" sz="1100" dirty="0">
                <a:latin typeface="Helvetica" pitchFamily="2" charset="0"/>
              </a:rPr>
              <a:t>   </a:t>
            </a:r>
            <a:r>
              <a:rPr lang="en-US" sz="1100" dirty="0">
                <a:solidFill>
                  <a:schemeClr val="accent2"/>
                </a:solidFill>
                <a:latin typeface="Helvetica" pitchFamily="2" charset="0"/>
              </a:rPr>
              <a:t>!$</a:t>
            </a:r>
            <a:r>
              <a:rPr lang="en-US" sz="1100" dirty="0" err="1">
                <a:solidFill>
                  <a:schemeClr val="accent2"/>
                </a:solidFill>
                <a:latin typeface="Helvetica" pitchFamily="2" charset="0"/>
              </a:rPr>
              <a:t>omp</a:t>
            </a:r>
            <a:r>
              <a:rPr lang="en-US" sz="1100" dirty="0">
                <a:solidFill>
                  <a:schemeClr val="accent2"/>
                </a:solidFill>
                <a:latin typeface="Helvetica" pitchFamily="2" charset="0"/>
              </a:rPr>
              <a:t> parallel do, collapse(2)</a:t>
            </a:r>
            <a:endParaRPr lang="en-US" sz="1100" dirty="0">
              <a:latin typeface="Helvetica" pitchFamily="2" charset="0"/>
            </a:endParaRPr>
          </a:p>
          <a:p>
            <a:r>
              <a:rPr lang="en-US" sz="1100" dirty="0">
                <a:latin typeface="Helvetica" pitchFamily="2" charset="0"/>
              </a:rPr>
              <a:t>   do j=1,m-2</a:t>
            </a:r>
          </a:p>
          <a:p>
            <a:r>
              <a:rPr lang="en-US" sz="1100" dirty="0">
                <a:latin typeface="Helvetica" pitchFamily="2" charset="0"/>
              </a:rPr>
              <a:t>   do </a:t>
            </a:r>
            <a:r>
              <a:rPr lang="en-US" sz="1100" dirty="0" err="1">
                <a:latin typeface="Helvetica" pitchFamily="2" charset="0"/>
              </a:rPr>
              <a:t>i</a:t>
            </a:r>
            <a:r>
              <a:rPr lang="en-US" sz="1100" dirty="0">
                <a:latin typeface="Helvetica" pitchFamily="2" charset="0"/>
              </a:rPr>
              <a:t>=1,n-2</a:t>
            </a:r>
          </a:p>
          <a:p>
            <a:r>
              <a:rPr lang="en-US" sz="1100" dirty="0">
                <a:latin typeface="Helvetica" pitchFamily="2" charset="0"/>
              </a:rPr>
              <a:t>      A(</a:t>
            </a:r>
            <a:r>
              <a:rPr lang="en-US" sz="1100" dirty="0" err="1">
                <a:latin typeface="Helvetica" pitchFamily="2" charset="0"/>
              </a:rPr>
              <a:t>i,j</a:t>
            </a:r>
            <a:r>
              <a:rPr lang="en-US" sz="1100" dirty="0">
                <a:latin typeface="Helvetica" pitchFamily="2" charset="0"/>
              </a:rPr>
              <a:t>) = Anew(</a:t>
            </a:r>
            <a:r>
              <a:rPr lang="en-US" sz="1100" dirty="0" err="1">
                <a:latin typeface="Helvetica" pitchFamily="2" charset="0"/>
              </a:rPr>
              <a:t>i,j</a:t>
            </a:r>
            <a:r>
              <a:rPr lang="en-US" sz="1100" dirty="0">
                <a:latin typeface="Helvetica" pitchFamily="2" charset="0"/>
              </a:rPr>
              <a:t>)</a:t>
            </a:r>
          </a:p>
          <a:p>
            <a:r>
              <a:rPr lang="en-US" sz="1100" dirty="0">
                <a:latin typeface="Helvetica" pitchFamily="2" charset="0"/>
              </a:rPr>
              <a:t>   end do</a:t>
            </a:r>
          </a:p>
          <a:p>
            <a:r>
              <a:rPr lang="en-US" sz="1100" dirty="0">
                <a:latin typeface="Helvetica" pitchFamily="2" charset="0"/>
              </a:rPr>
              <a:t>   end do</a:t>
            </a:r>
          </a:p>
          <a:p>
            <a:endParaRPr lang="en-US" sz="1100" dirty="0">
              <a:latin typeface="Helvetica" pitchFamily="2" charset="0"/>
            </a:endParaRPr>
          </a:p>
          <a:p>
            <a:r>
              <a:rPr lang="en-US" sz="1100" dirty="0">
                <a:latin typeface="Helvetica" pitchFamily="2" charset="0"/>
              </a:rPr>
              <a:t>   if (mod(iter,100) == 0 ) write(*,'(i5,f10.6)'), </a:t>
            </a:r>
            <a:r>
              <a:rPr lang="en-US" sz="1100" dirty="0" err="1">
                <a:latin typeface="Helvetica" pitchFamily="2" charset="0"/>
              </a:rPr>
              <a:t>iter</a:t>
            </a:r>
            <a:r>
              <a:rPr lang="en-US" sz="1100" dirty="0">
                <a:latin typeface="Helvetica" pitchFamily="2" charset="0"/>
              </a:rPr>
              <a:t>, error</a:t>
            </a:r>
          </a:p>
          <a:p>
            <a:r>
              <a:rPr lang="en-US" sz="1100" dirty="0">
                <a:latin typeface="Helvetica" pitchFamily="2" charset="0"/>
              </a:rPr>
              <a:t>   </a:t>
            </a:r>
            <a:r>
              <a:rPr lang="en-US" sz="1100" dirty="0" err="1">
                <a:latin typeface="Helvetica" pitchFamily="2" charset="0"/>
              </a:rPr>
              <a:t>iter</a:t>
            </a:r>
            <a:r>
              <a:rPr lang="en-US" sz="1100" dirty="0">
                <a:latin typeface="Helvetica" pitchFamily="2" charset="0"/>
              </a:rPr>
              <a:t> = </a:t>
            </a:r>
            <a:r>
              <a:rPr lang="en-US" sz="1100" dirty="0" err="1">
                <a:latin typeface="Helvetica" pitchFamily="2" charset="0"/>
              </a:rPr>
              <a:t>iter</a:t>
            </a:r>
            <a:r>
              <a:rPr lang="en-US" sz="1100" dirty="0">
                <a:latin typeface="Helvetica" pitchFamily="2" charset="0"/>
              </a:rPr>
              <a:t> + 1</a:t>
            </a:r>
          </a:p>
          <a:p>
            <a:r>
              <a:rPr lang="en-US" sz="1100" dirty="0">
                <a:latin typeface="Helvetica" pitchFamily="2" charset="0"/>
              </a:rPr>
              <a:t>e</a:t>
            </a:r>
            <a:r>
              <a:rPr lang="en-US" sz="1100" dirty="0">
                <a:effectLst/>
                <a:latin typeface="Helvetica" pitchFamily="2" charset="0"/>
              </a:rPr>
              <a:t>nd do</a:t>
            </a:r>
          </a:p>
          <a:p>
            <a:r>
              <a:rPr lang="en-US" sz="1100" dirty="0">
                <a:solidFill>
                  <a:schemeClr val="accent2"/>
                </a:solidFill>
                <a:latin typeface="Helvetica" pitchFamily="2" charset="0"/>
              </a:rPr>
              <a:t>!$</a:t>
            </a:r>
            <a:r>
              <a:rPr lang="en-US" sz="1100" dirty="0" err="1">
                <a:solidFill>
                  <a:schemeClr val="accent2"/>
                </a:solidFill>
                <a:latin typeface="Helvetica" pitchFamily="2" charset="0"/>
              </a:rPr>
              <a:t>omp</a:t>
            </a:r>
            <a:r>
              <a:rPr lang="en-US" sz="1100" dirty="0">
                <a:solidFill>
                  <a:schemeClr val="accent2"/>
                </a:solidFill>
                <a:latin typeface="Helvetica" pitchFamily="2" charset="0"/>
              </a:rPr>
              <a:t> end target</a:t>
            </a:r>
            <a:endParaRPr lang="en-US" dirty="0">
              <a:solidFill>
                <a:schemeClr val="accent2"/>
              </a:solidFill>
              <a:effectLst/>
              <a:latin typeface="Helvetica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425275-51A0-724C-B512-A8B2F960DA92}"/>
              </a:ext>
            </a:extLst>
          </p:cNvPr>
          <p:cNvSpPr/>
          <p:nvPr/>
        </p:nvSpPr>
        <p:spPr>
          <a:xfrm>
            <a:off x="4269784" y="644841"/>
            <a:ext cx="4572000" cy="449353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>
                <a:solidFill>
                  <a:schemeClr val="accent2"/>
                </a:solidFill>
                <a:latin typeface="Helvetica" pitchFamily="2" charset="0"/>
              </a:rPr>
              <a:t>#pragma </a:t>
            </a:r>
            <a:r>
              <a:rPr lang="en-US" sz="1100" dirty="0" err="1">
                <a:solidFill>
                  <a:schemeClr val="accent2"/>
                </a:solidFill>
                <a:latin typeface="Helvetica" pitchFamily="2" charset="0"/>
              </a:rPr>
              <a:t>omp</a:t>
            </a:r>
            <a:r>
              <a:rPr lang="en-US" sz="1100" dirty="0">
                <a:solidFill>
                  <a:schemeClr val="accent2"/>
                </a:solidFill>
                <a:latin typeface="Helvetica" pitchFamily="2" charset="0"/>
              </a:rPr>
              <a:t> target map(</a:t>
            </a:r>
            <a:r>
              <a:rPr lang="en-US" sz="1100" dirty="0" err="1">
                <a:solidFill>
                  <a:schemeClr val="accent2"/>
                </a:solidFill>
                <a:latin typeface="Helvetica" pitchFamily="2" charset="0"/>
              </a:rPr>
              <a:t>tofrom</a:t>
            </a:r>
            <a:r>
              <a:rPr lang="en-US" sz="1100" dirty="0">
                <a:solidFill>
                  <a:schemeClr val="accent2"/>
                </a:solidFill>
                <a:latin typeface="Helvetica" pitchFamily="2" charset="0"/>
              </a:rPr>
              <a:t>: A), map(</a:t>
            </a:r>
            <a:r>
              <a:rPr lang="en-US" sz="1100" dirty="0" err="1">
                <a:solidFill>
                  <a:schemeClr val="accent2"/>
                </a:solidFill>
                <a:latin typeface="Helvetica" pitchFamily="2" charset="0"/>
              </a:rPr>
              <a:t>to:Anew</a:t>
            </a:r>
            <a:r>
              <a:rPr lang="en-US" sz="1100" dirty="0">
                <a:solidFill>
                  <a:schemeClr val="accent2"/>
                </a:solidFill>
                <a:latin typeface="Helvetica" pitchFamily="2" charset="0"/>
              </a:rPr>
              <a:t>)</a:t>
            </a:r>
            <a:endParaRPr lang="en-US" sz="1100" dirty="0">
              <a:latin typeface="Helvetica" pitchFamily="2" charset="0"/>
            </a:endParaRPr>
          </a:p>
          <a:p>
            <a:r>
              <a:rPr lang="en-US" sz="1100" dirty="0">
                <a:latin typeface="Helvetica" pitchFamily="2" charset="0"/>
              </a:rPr>
              <a:t>while ( error &gt; </a:t>
            </a:r>
            <a:r>
              <a:rPr lang="en-US" sz="1100" dirty="0" err="1">
                <a:latin typeface="Helvetica" pitchFamily="2" charset="0"/>
              </a:rPr>
              <a:t>tol</a:t>
            </a:r>
            <a:r>
              <a:rPr lang="en-US" sz="1100" dirty="0">
                <a:latin typeface="Helvetica" pitchFamily="2" charset="0"/>
              </a:rPr>
              <a:t> &amp;&amp; </a:t>
            </a:r>
            <a:r>
              <a:rPr lang="en-US" sz="1100" dirty="0" err="1">
                <a:latin typeface="Helvetica" pitchFamily="2" charset="0"/>
              </a:rPr>
              <a:t>iter</a:t>
            </a:r>
            <a:r>
              <a:rPr lang="en-US" sz="1100" dirty="0">
                <a:latin typeface="Helvetica" pitchFamily="2" charset="0"/>
              </a:rPr>
              <a:t> &lt; </a:t>
            </a:r>
            <a:r>
              <a:rPr lang="en-US" sz="1100" dirty="0" err="1">
                <a:latin typeface="Helvetica" pitchFamily="2" charset="0"/>
              </a:rPr>
              <a:t>iter_max</a:t>
            </a:r>
            <a:r>
              <a:rPr lang="en-US" sz="1100" dirty="0">
                <a:latin typeface="Helvetica" pitchFamily="2" charset="0"/>
              </a:rPr>
              <a:t> )</a:t>
            </a:r>
          </a:p>
          <a:p>
            <a:r>
              <a:rPr lang="en-US" sz="1100" dirty="0">
                <a:latin typeface="Helvetica" pitchFamily="2" charset="0"/>
              </a:rPr>
              <a:t>   {</a:t>
            </a:r>
          </a:p>
          <a:p>
            <a:r>
              <a:rPr lang="en-US" sz="1100" dirty="0">
                <a:latin typeface="Helvetica" pitchFamily="2" charset="0"/>
              </a:rPr>
              <a:t>   error = 0.0;</a:t>
            </a:r>
          </a:p>
          <a:p>
            <a:r>
              <a:rPr lang="en-US" sz="1100" dirty="0">
                <a:solidFill>
                  <a:schemeClr val="accent2"/>
                </a:solidFill>
                <a:latin typeface="Helvetica" pitchFamily="2" charset="0"/>
              </a:rPr>
              <a:t>#pragma </a:t>
            </a:r>
            <a:r>
              <a:rPr lang="en-US" sz="1100" dirty="0" err="1">
                <a:solidFill>
                  <a:schemeClr val="accent2"/>
                </a:solidFill>
                <a:latin typeface="Helvetica" pitchFamily="2" charset="0"/>
              </a:rPr>
              <a:t>omp</a:t>
            </a:r>
            <a:r>
              <a:rPr lang="en-US" sz="1100" dirty="0">
                <a:solidFill>
                  <a:schemeClr val="accent2"/>
                </a:solidFill>
                <a:latin typeface="Helvetica" pitchFamily="2" charset="0"/>
              </a:rPr>
              <a:t> parallel for, collapse(2), reduction(</a:t>
            </a:r>
            <a:r>
              <a:rPr lang="en-US" sz="1100" dirty="0" err="1">
                <a:solidFill>
                  <a:schemeClr val="accent2"/>
                </a:solidFill>
                <a:latin typeface="Helvetica" pitchFamily="2" charset="0"/>
              </a:rPr>
              <a:t>max:error</a:t>
            </a:r>
            <a:r>
              <a:rPr lang="en-US" sz="1100" dirty="0">
                <a:solidFill>
                  <a:schemeClr val="accent2"/>
                </a:solidFill>
                <a:latin typeface="Helvetica" pitchFamily="2" charset="0"/>
              </a:rPr>
              <a:t>)</a:t>
            </a:r>
            <a:endParaRPr lang="en-US" sz="1100" dirty="0">
              <a:latin typeface="Helvetica" pitchFamily="2" charset="0"/>
            </a:endParaRPr>
          </a:p>
          <a:p>
            <a:r>
              <a:rPr lang="en-US" sz="1100" dirty="0">
                <a:latin typeface="Helvetica" pitchFamily="2" charset="0"/>
              </a:rPr>
              <a:t>   for( int j = 1; j &lt; n-1; </a:t>
            </a:r>
            <a:r>
              <a:rPr lang="en-US" sz="1100" dirty="0" err="1">
                <a:latin typeface="Helvetica" pitchFamily="2" charset="0"/>
              </a:rPr>
              <a:t>j++</a:t>
            </a:r>
            <a:r>
              <a:rPr lang="en-US" sz="1100" dirty="0">
                <a:latin typeface="Helvetica" pitchFamily="2" charset="0"/>
              </a:rPr>
              <a:t>)</a:t>
            </a:r>
          </a:p>
          <a:p>
            <a:r>
              <a:rPr lang="en-US" sz="1100" dirty="0">
                <a:latin typeface="Helvetica" pitchFamily="2" charset="0"/>
              </a:rPr>
              <a:t>      {</a:t>
            </a:r>
          </a:p>
          <a:p>
            <a:r>
              <a:rPr lang="en-US" sz="1100" dirty="0">
                <a:latin typeface="Helvetica" pitchFamily="2" charset="0"/>
              </a:rPr>
              <a:t>      for( int </a:t>
            </a:r>
            <a:r>
              <a:rPr lang="en-US" sz="1100" dirty="0" err="1">
                <a:latin typeface="Helvetica" pitchFamily="2" charset="0"/>
              </a:rPr>
              <a:t>i</a:t>
            </a:r>
            <a:r>
              <a:rPr lang="en-US" sz="1100" dirty="0">
                <a:latin typeface="Helvetica" pitchFamily="2" charset="0"/>
              </a:rPr>
              <a:t> = 1; </a:t>
            </a:r>
            <a:r>
              <a:rPr lang="en-US" sz="1100" dirty="0" err="1">
                <a:latin typeface="Helvetica" pitchFamily="2" charset="0"/>
              </a:rPr>
              <a:t>i</a:t>
            </a:r>
            <a:r>
              <a:rPr lang="en-US" sz="1100" dirty="0">
                <a:latin typeface="Helvetica" pitchFamily="2" charset="0"/>
              </a:rPr>
              <a:t> &lt; m-1; </a:t>
            </a:r>
            <a:r>
              <a:rPr lang="en-US" sz="1100" dirty="0" err="1">
                <a:latin typeface="Helvetica" pitchFamily="2" charset="0"/>
              </a:rPr>
              <a:t>i</a:t>
            </a:r>
            <a:r>
              <a:rPr lang="en-US" sz="1100" dirty="0">
                <a:latin typeface="Helvetica" pitchFamily="2" charset="0"/>
              </a:rPr>
              <a:t>++ )</a:t>
            </a:r>
          </a:p>
          <a:p>
            <a:r>
              <a:rPr lang="en-US" sz="1100" dirty="0">
                <a:latin typeface="Helvetica" pitchFamily="2" charset="0"/>
              </a:rPr>
              <a:t>         {</a:t>
            </a:r>
          </a:p>
          <a:p>
            <a:r>
              <a:rPr lang="en-US" sz="1100" dirty="0">
                <a:latin typeface="Helvetica" pitchFamily="2" charset="0"/>
              </a:rPr>
              <a:t>         Anew[j][</a:t>
            </a:r>
            <a:r>
              <a:rPr lang="en-US" sz="1100" dirty="0" err="1">
                <a:latin typeface="Helvetica" pitchFamily="2" charset="0"/>
              </a:rPr>
              <a:t>i</a:t>
            </a:r>
            <a:r>
              <a:rPr lang="en-US" sz="1100" dirty="0">
                <a:latin typeface="Helvetica" pitchFamily="2" charset="0"/>
              </a:rPr>
              <a:t>] = 0.25 * ( A[j][i+1] + A[j][i-1]</a:t>
            </a:r>
          </a:p>
          <a:p>
            <a:r>
              <a:rPr lang="en-US" sz="1100" dirty="0">
                <a:latin typeface="Helvetica" pitchFamily="2" charset="0"/>
              </a:rPr>
              <a:t>                                     + A[j-1][</a:t>
            </a:r>
            <a:r>
              <a:rPr lang="en-US" sz="1100" dirty="0" err="1">
                <a:latin typeface="Helvetica" pitchFamily="2" charset="0"/>
              </a:rPr>
              <a:t>i</a:t>
            </a:r>
            <a:r>
              <a:rPr lang="en-US" sz="1100" dirty="0">
                <a:latin typeface="Helvetica" pitchFamily="2" charset="0"/>
              </a:rPr>
              <a:t>] + A[j+1][</a:t>
            </a:r>
            <a:r>
              <a:rPr lang="en-US" sz="1100" dirty="0" err="1">
                <a:latin typeface="Helvetica" pitchFamily="2" charset="0"/>
              </a:rPr>
              <a:t>i</a:t>
            </a:r>
            <a:r>
              <a:rPr lang="en-US" sz="1100" dirty="0">
                <a:latin typeface="Helvetica" pitchFamily="2" charset="0"/>
              </a:rPr>
              <a:t>]);</a:t>
            </a:r>
          </a:p>
          <a:p>
            <a:r>
              <a:rPr lang="en-US" sz="1100" dirty="0">
                <a:latin typeface="Helvetica" pitchFamily="2" charset="0"/>
              </a:rPr>
              <a:t>         error = </a:t>
            </a:r>
            <a:r>
              <a:rPr lang="en-US" sz="1100" dirty="0" err="1">
                <a:latin typeface="Helvetica" pitchFamily="2" charset="0"/>
              </a:rPr>
              <a:t>fmax</a:t>
            </a:r>
            <a:r>
              <a:rPr lang="en-US" sz="1100" dirty="0">
                <a:latin typeface="Helvetica" pitchFamily="2" charset="0"/>
              </a:rPr>
              <a:t>( error, fabs(Anew[j][</a:t>
            </a:r>
            <a:r>
              <a:rPr lang="en-US" sz="1100" dirty="0" err="1">
                <a:latin typeface="Helvetica" pitchFamily="2" charset="0"/>
              </a:rPr>
              <a:t>i</a:t>
            </a:r>
            <a:r>
              <a:rPr lang="en-US" sz="1100" dirty="0">
                <a:latin typeface="Helvetica" pitchFamily="2" charset="0"/>
              </a:rPr>
              <a:t>] - A[j][</a:t>
            </a:r>
            <a:r>
              <a:rPr lang="en-US" sz="1100" dirty="0" err="1">
                <a:latin typeface="Helvetica" pitchFamily="2" charset="0"/>
              </a:rPr>
              <a:t>i</a:t>
            </a:r>
            <a:r>
              <a:rPr lang="en-US" sz="1100" dirty="0">
                <a:latin typeface="Helvetica" pitchFamily="2" charset="0"/>
              </a:rPr>
              <a:t>]));</a:t>
            </a:r>
          </a:p>
          <a:p>
            <a:r>
              <a:rPr lang="en-US" sz="1100" dirty="0">
                <a:latin typeface="Helvetica" pitchFamily="2" charset="0"/>
              </a:rPr>
              <a:t>         }</a:t>
            </a:r>
          </a:p>
          <a:p>
            <a:r>
              <a:rPr lang="en-US" sz="1100" dirty="0">
                <a:latin typeface="Helvetica" pitchFamily="2" charset="0"/>
              </a:rPr>
              <a:t>      }</a:t>
            </a:r>
          </a:p>
          <a:p>
            <a:r>
              <a:rPr lang="en-US" sz="1100" dirty="0">
                <a:solidFill>
                  <a:schemeClr val="accent2"/>
                </a:solidFill>
                <a:latin typeface="Helvetica" pitchFamily="2" charset="0"/>
              </a:rPr>
              <a:t>#pragma </a:t>
            </a:r>
            <a:r>
              <a:rPr lang="en-US" sz="1100" dirty="0" err="1">
                <a:solidFill>
                  <a:schemeClr val="accent2"/>
                </a:solidFill>
                <a:latin typeface="Helvetica" pitchFamily="2" charset="0"/>
              </a:rPr>
              <a:t>omp</a:t>
            </a:r>
            <a:r>
              <a:rPr lang="en-US" sz="1100" dirty="0">
                <a:solidFill>
                  <a:schemeClr val="accent2"/>
                </a:solidFill>
                <a:latin typeface="Helvetica" pitchFamily="2" charset="0"/>
              </a:rPr>
              <a:t> parallel for, collapse(2)</a:t>
            </a:r>
            <a:endParaRPr lang="en-US" sz="1100" dirty="0">
              <a:latin typeface="Helvetica" pitchFamily="2" charset="0"/>
            </a:endParaRPr>
          </a:p>
          <a:p>
            <a:r>
              <a:rPr lang="en-US" sz="1100" dirty="0">
                <a:latin typeface="Helvetica" pitchFamily="2" charset="0"/>
              </a:rPr>
              <a:t>   for( int j = 1; j &lt; n-1; </a:t>
            </a:r>
            <a:r>
              <a:rPr lang="en-US" sz="1100" dirty="0" err="1">
                <a:latin typeface="Helvetica" pitchFamily="2" charset="0"/>
              </a:rPr>
              <a:t>j++</a:t>
            </a:r>
            <a:r>
              <a:rPr lang="en-US" sz="1100" dirty="0">
                <a:latin typeface="Helvetica" pitchFamily="2" charset="0"/>
              </a:rPr>
              <a:t>)</a:t>
            </a:r>
          </a:p>
          <a:p>
            <a:r>
              <a:rPr lang="en-US" sz="1100" dirty="0">
                <a:latin typeface="Helvetica" pitchFamily="2" charset="0"/>
              </a:rPr>
              <a:t>      {</a:t>
            </a:r>
          </a:p>
          <a:p>
            <a:r>
              <a:rPr lang="en-US" sz="1100" dirty="0">
                <a:latin typeface="Helvetica" pitchFamily="2" charset="0"/>
              </a:rPr>
              <a:t>      for( int </a:t>
            </a:r>
            <a:r>
              <a:rPr lang="en-US" sz="1100" dirty="0" err="1">
                <a:latin typeface="Helvetica" pitchFamily="2" charset="0"/>
              </a:rPr>
              <a:t>i</a:t>
            </a:r>
            <a:r>
              <a:rPr lang="en-US" sz="1100" dirty="0">
                <a:latin typeface="Helvetica" pitchFamily="2" charset="0"/>
              </a:rPr>
              <a:t> = 1; </a:t>
            </a:r>
            <a:r>
              <a:rPr lang="en-US" sz="1100" dirty="0" err="1">
                <a:latin typeface="Helvetica" pitchFamily="2" charset="0"/>
              </a:rPr>
              <a:t>i</a:t>
            </a:r>
            <a:r>
              <a:rPr lang="en-US" sz="1100" dirty="0">
                <a:latin typeface="Helvetica" pitchFamily="2" charset="0"/>
              </a:rPr>
              <a:t> &lt; m-1; </a:t>
            </a:r>
            <a:r>
              <a:rPr lang="en-US" sz="1100" dirty="0" err="1">
                <a:latin typeface="Helvetica" pitchFamily="2" charset="0"/>
              </a:rPr>
              <a:t>i</a:t>
            </a:r>
            <a:r>
              <a:rPr lang="en-US" sz="1100" dirty="0">
                <a:latin typeface="Helvetica" pitchFamily="2" charset="0"/>
              </a:rPr>
              <a:t>++ )</a:t>
            </a:r>
          </a:p>
          <a:p>
            <a:r>
              <a:rPr lang="en-US" sz="1100" dirty="0">
                <a:latin typeface="Helvetica" pitchFamily="2" charset="0"/>
              </a:rPr>
              <a:t>         {</a:t>
            </a:r>
          </a:p>
          <a:p>
            <a:r>
              <a:rPr lang="en-US" sz="1100" dirty="0">
                <a:latin typeface="Helvetica" pitchFamily="2" charset="0"/>
              </a:rPr>
              <a:t>         A[j][</a:t>
            </a:r>
            <a:r>
              <a:rPr lang="en-US" sz="1100" dirty="0" err="1">
                <a:latin typeface="Helvetica" pitchFamily="2" charset="0"/>
              </a:rPr>
              <a:t>i</a:t>
            </a:r>
            <a:r>
              <a:rPr lang="en-US" sz="1100" dirty="0">
                <a:latin typeface="Helvetica" pitchFamily="2" charset="0"/>
              </a:rPr>
              <a:t>] = Anew[j][</a:t>
            </a:r>
            <a:r>
              <a:rPr lang="en-US" sz="1100" dirty="0" err="1">
                <a:latin typeface="Helvetica" pitchFamily="2" charset="0"/>
              </a:rPr>
              <a:t>i</a:t>
            </a:r>
            <a:r>
              <a:rPr lang="en-US" sz="1100" dirty="0">
                <a:latin typeface="Helvetica" pitchFamily="2" charset="0"/>
              </a:rPr>
              <a:t>];</a:t>
            </a:r>
          </a:p>
          <a:p>
            <a:r>
              <a:rPr lang="en-US" sz="1100" dirty="0">
                <a:latin typeface="Helvetica" pitchFamily="2" charset="0"/>
              </a:rPr>
              <a:t>         }</a:t>
            </a:r>
          </a:p>
          <a:p>
            <a:r>
              <a:rPr lang="en-US" sz="1100" dirty="0">
                <a:latin typeface="Helvetica" pitchFamily="2" charset="0"/>
              </a:rPr>
              <a:t>      }</a:t>
            </a:r>
          </a:p>
          <a:p>
            <a:r>
              <a:rPr lang="en-US" sz="1100" dirty="0">
                <a:latin typeface="Helvetica" pitchFamily="2" charset="0"/>
              </a:rPr>
              <a:t>   if(</a:t>
            </a:r>
            <a:r>
              <a:rPr lang="en-US" sz="1100" dirty="0" err="1">
                <a:latin typeface="Helvetica" pitchFamily="2" charset="0"/>
              </a:rPr>
              <a:t>iter</a:t>
            </a:r>
            <a:r>
              <a:rPr lang="en-US" sz="1100" dirty="0">
                <a:latin typeface="Helvetica" pitchFamily="2" charset="0"/>
              </a:rPr>
              <a:t> % 100 == 0) </a:t>
            </a:r>
            <a:r>
              <a:rPr lang="en-US" sz="1100" dirty="0" err="1">
                <a:latin typeface="Helvetica" pitchFamily="2" charset="0"/>
              </a:rPr>
              <a:t>printf</a:t>
            </a:r>
            <a:r>
              <a:rPr lang="en-US" sz="1100" dirty="0">
                <a:latin typeface="Helvetica" pitchFamily="2" charset="0"/>
              </a:rPr>
              <a:t>("%5d, %0.6f\n", </a:t>
            </a:r>
            <a:r>
              <a:rPr lang="en-US" sz="1100" dirty="0" err="1">
                <a:latin typeface="Helvetica" pitchFamily="2" charset="0"/>
              </a:rPr>
              <a:t>iter</a:t>
            </a:r>
            <a:r>
              <a:rPr lang="en-US" sz="1100" dirty="0">
                <a:latin typeface="Helvetica" pitchFamily="2" charset="0"/>
              </a:rPr>
              <a:t>, error);</a:t>
            </a:r>
          </a:p>
          <a:p>
            <a:r>
              <a:rPr lang="en-US" sz="1100" dirty="0">
                <a:latin typeface="Helvetica" pitchFamily="2" charset="0"/>
              </a:rPr>
              <a:t>   </a:t>
            </a:r>
            <a:r>
              <a:rPr lang="en-US" sz="1100" dirty="0" err="1">
                <a:latin typeface="Helvetica" pitchFamily="2" charset="0"/>
              </a:rPr>
              <a:t>iter</a:t>
            </a:r>
            <a:r>
              <a:rPr lang="en-US" sz="1100" dirty="0">
                <a:latin typeface="Helvetica" pitchFamily="2" charset="0"/>
              </a:rPr>
              <a:t>++;</a:t>
            </a:r>
          </a:p>
          <a:p>
            <a:r>
              <a:rPr lang="en-US" sz="1100" dirty="0">
                <a:latin typeface="Helvetica" pitchFamily="2" charset="0"/>
              </a:rPr>
              <a:t>   }</a:t>
            </a:r>
            <a:r>
              <a:rPr lang="en-US" sz="1100" dirty="0">
                <a:solidFill>
                  <a:schemeClr val="accent2"/>
                </a:solidFill>
                <a:latin typeface="Helvetica" pitchFamily="2" charset="0"/>
              </a:rPr>
              <a:t> </a:t>
            </a:r>
          </a:p>
          <a:p>
            <a:endParaRPr lang="en-US" sz="11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740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740"/>
            <a:ext cx="8229600" cy="617220"/>
          </a:xfrm>
        </p:spPr>
        <p:txBody>
          <a:bodyPr/>
          <a:lstStyle/>
          <a:p>
            <a:r>
              <a:rPr lang="en-US" dirty="0"/>
              <a:t>A tiny bit of hardware and why </a:t>
            </a:r>
            <a:r>
              <a:rPr lang="en-US" dirty="0" err="1"/>
              <a:t>OpenACC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6393"/>
            <a:ext cx="4029559" cy="3804834"/>
          </a:xfrm>
        </p:spPr>
        <p:txBody>
          <a:bodyPr/>
          <a:lstStyle/>
          <a:p>
            <a:r>
              <a:rPr lang="en-US" dirty="0"/>
              <a:t>Hybrid architecture, </a:t>
            </a:r>
            <a:r>
              <a:rPr lang="en-US" dirty="0" err="1"/>
              <a:t>CPU+accel</a:t>
            </a:r>
            <a:endParaRPr lang="en-US" dirty="0"/>
          </a:p>
          <a:p>
            <a:r>
              <a:rPr lang="en-US" dirty="0"/>
              <a:t>Accelerators (GPUs)</a:t>
            </a:r>
          </a:p>
          <a:p>
            <a:pPr lvl="1"/>
            <a:r>
              <a:rPr lang="en-US" dirty="0"/>
              <a:t>High internal parallelism</a:t>
            </a:r>
          </a:p>
          <a:p>
            <a:pPr lvl="2"/>
            <a:r>
              <a:rPr lang="en-US" dirty="0"/>
              <a:t>84 SMs w/ 64 FP32, 32 FP64, 8 TC</a:t>
            </a:r>
          </a:p>
          <a:p>
            <a:pPr lvl="2"/>
            <a:r>
              <a:rPr lang="en-US" dirty="0"/>
              <a:t>Tens of thousands of threads</a:t>
            </a:r>
          </a:p>
          <a:p>
            <a:pPr lvl="1"/>
            <a:r>
              <a:rPr lang="en-US" dirty="0"/>
              <a:t>Local high-bandwidth memory</a:t>
            </a:r>
          </a:p>
          <a:p>
            <a:pPr lvl="1"/>
            <a:r>
              <a:rPr lang="en-US" dirty="0"/>
              <a:t>Also managed/unified memory</a:t>
            </a:r>
          </a:p>
          <a:p>
            <a:r>
              <a:rPr lang="en-US" dirty="0" err="1"/>
              <a:t>OpenACC</a:t>
            </a:r>
            <a:endParaRPr lang="en-US" dirty="0"/>
          </a:p>
          <a:p>
            <a:pPr lvl="1"/>
            <a:r>
              <a:rPr lang="en-US" dirty="0"/>
              <a:t>Directive-based approach</a:t>
            </a:r>
          </a:p>
          <a:p>
            <a:pPr lvl="1"/>
            <a:r>
              <a:rPr lang="en-US" dirty="0"/>
              <a:t>Express parallelism</a:t>
            </a:r>
          </a:p>
          <a:p>
            <a:pPr lvl="1"/>
            <a:r>
              <a:rPr lang="en-US" dirty="0"/>
              <a:t>Manage data motion </a:t>
            </a:r>
          </a:p>
          <a:p>
            <a:pPr lvl="1"/>
            <a:r>
              <a:rPr lang="en-US" dirty="0"/>
              <a:t>Host-device model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088C4E-E524-4047-BE0D-19A60C3F7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9166" y="2811982"/>
            <a:ext cx="3726133" cy="2181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FF317A-3296-1D4D-8FB8-DA8FBFAFD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6758" y="907934"/>
            <a:ext cx="2266162" cy="218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609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740"/>
            <a:ext cx="8229600" cy="392370"/>
          </a:xfrm>
        </p:spPr>
        <p:txBody>
          <a:bodyPr/>
          <a:lstStyle/>
          <a:p>
            <a:r>
              <a:rPr lang="en-US" dirty="0"/>
              <a:t>Example code (from </a:t>
            </a:r>
            <a:r>
              <a:rPr lang="en-US" dirty="0" err="1"/>
              <a:t>OpenACC</a:t>
            </a:r>
            <a:r>
              <a:rPr lang="en-US" dirty="0"/>
              <a:t> tutorials, J. Vetter)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D34871-1239-ED4E-953B-4CE94B1A16D4}"/>
              </a:ext>
            </a:extLst>
          </p:cNvPr>
          <p:cNvSpPr/>
          <p:nvPr/>
        </p:nvSpPr>
        <p:spPr>
          <a:xfrm>
            <a:off x="302216" y="829507"/>
            <a:ext cx="441701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do while ( error &gt; </a:t>
            </a:r>
            <a:r>
              <a:rPr lang="en-US" sz="1200" dirty="0" err="1">
                <a:latin typeface="Helvetica" pitchFamily="2" charset="0"/>
              </a:rPr>
              <a:t>tol</a:t>
            </a:r>
            <a:r>
              <a:rPr lang="en-US" sz="1200" dirty="0">
                <a:latin typeface="Helvetica" pitchFamily="2" charset="0"/>
              </a:rPr>
              <a:t> .and. </a:t>
            </a:r>
            <a:r>
              <a:rPr lang="en-US" sz="1200" dirty="0" err="1">
                <a:latin typeface="Helvetica" pitchFamily="2" charset="0"/>
              </a:rPr>
              <a:t>iter</a:t>
            </a:r>
            <a:r>
              <a:rPr lang="en-US" sz="1200" dirty="0">
                <a:latin typeface="Helvetica" pitchFamily="2" charset="0"/>
              </a:rPr>
              <a:t> &lt; </a:t>
            </a:r>
            <a:r>
              <a:rPr lang="en-US" sz="1200" dirty="0" err="1">
                <a:latin typeface="Helvetica" pitchFamily="2" charset="0"/>
              </a:rPr>
              <a:t>iter_max</a:t>
            </a:r>
            <a:r>
              <a:rPr lang="en-US" sz="1200" dirty="0">
                <a:latin typeface="Helvetica" pitchFamily="2" charset="0"/>
              </a:rPr>
              <a:t> )</a:t>
            </a:r>
          </a:p>
          <a:p>
            <a:r>
              <a:rPr lang="en-US" sz="1200" dirty="0">
                <a:latin typeface="Helvetica" pitchFamily="2" charset="0"/>
              </a:rPr>
              <a:t>   error=0.0_fp_kind</a:t>
            </a:r>
          </a:p>
          <a:p>
            <a:endParaRPr lang="en-US" sz="1200" dirty="0">
              <a:latin typeface="Helvetica" pitchFamily="2" charset="0"/>
            </a:endParaRPr>
          </a:p>
          <a:p>
            <a:r>
              <a:rPr lang="en-US" sz="1200" dirty="0">
                <a:latin typeface="Helvetica" pitchFamily="2" charset="0"/>
              </a:rPr>
              <a:t>   do j=1,m-2</a:t>
            </a:r>
          </a:p>
          <a:p>
            <a:r>
              <a:rPr lang="en-US" sz="1200" dirty="0">
                <a:latin typeface="Helvetica" pitchFamily="2" charset="0"/>
              </a:rPr>
              <a:t>   do </a:t>
            </a:r>
            <a:r>
              <a:rPr lang="en-US" sz="1200" dirty="0" err="1">
                <a:latin typeface="Helvetica" pitchFamily="2" charset="0"/>
              </a:rPr>
              <a:t>i</a:t>
            </a:r>
            <a:r>
              <a:rPr lang="en-US" sz="1200" dirty="0">
                <a:latin typeface="Helvetica" pitchFamily="2" charset="0"/>
              </a:rPr>
              <a:t>=1,n-2</a:t>
            </a:r>
          </a:p>
          <a:p>
            <a:r>
              <a:rPr lang="en-US" sz="1200" dirty="0">
                <a:latin typeface="Helvetica" pitchFamily="2" charset="0"/>
              </a:rPr>
              <a:t>      Anew(</a:t>
            </a:r>
            <a:r>
              <a:rPr lang="en-US" sz="1200" dirty="0" err="1">
                <a:latin typeface="Helvetica" pitchFamily="2" charset="0"/>
              </a:rPr>
              <a:t>i,j</a:t>
            </a:r>
            <a:r>
              <a:rPr lang="en-US" sz="1200" dirty="0">
                <a:latin typeface="Helvetica" pitchFamily="2" charset="0"/>
              </a:rPr>
              <a:t>) = 0.25_fp_kind * ( A(i+1,j ) + A(i-1,j ) + &amp;</a:t>
            </a:r>
          </a:p>
          <a:p>
            <a:r>
              <a:rPr lang="en-US" sz="1200" dirty="0">
                <a:latin typeface="Helvetica" pitchFamily="2" charset="0"/>
              </a:rPr>
              <a:t>                                                  A(</a:t>
            </a:r>
            <a:r>
              <a:rPr lang="en-US" sz="1200" dirty="0" err="1">
                <a:latin typeface="Helvetica" pitchFamily="2" charset="0"/>
              </a:rPr>
              <a:t>i</a:t>
            </a:r>
            <a:r>
              <a:rPr lang="en-US" sz="1200" dirty="0">
                <a:latin typeface="Helvetica" pitchFamily="2" charset="0"/>
              </a:rPr>
              <a:t> ,j-1) + A(</a:t>
            </a:r>
            <a:r>
              <a:rPr lang="en-US" sz="1200" dirty="0" err="1">
                <a:latin typeface="Helvetica" pitchFamily="2" charset="0"/>
              </a:rPr>
              <a:t>i</a:t>
            </a:r>
            <a:r>
              <a:rPr lang="en-US" sz="1200" dirty="0">
                <a:latin typeface="Helvetica" pitchFamily="2" charset="0"/>
              </a:rPr>
              <a:t> ,j+1) )</a:t>
            </a:r>
          </a:p>
          <a:p>
            <a:endParaRPr lang="en-US" sz="1200" dirty="0">
              <a:latin typeface="Helvetica" pitchFamily="2" charset="0"/>
            </a:endParaRPr>
          </a:p>
          <a:p>
            <a:r>
              <a:rPr lang="en-US" sz="1200" dirty="0">
                <a:latin typeface="Helvetica" pitchFamily="2" charset="0"/>
              </a:rPr>
              <a:t>      error = max( error, abs(Anew(</a:t>
            </a:r>
            <a:r>
              <a:rPr lang="en-US" sz="1200" dirty="0" err="1">
                <a:latin typeface="Helvetica" pitchFamily="2" charset="0"/>
              </a:rPr>
              <a:t>i,j</a:t>
            </a:r>
            <a:r>
              <a:rPr lang="en-US" sz="1200" dirty="0">
                <a:latin typeface="Helvetica" pitchFamily="2" charset="0"/>
              </a:rPr>
              <a:t>)-A(</a:t>
            </a:r>
            <a:r>
              <a:rPr lang="en-US" sz="1200" dirty="0" err="1">
                <a:latin typeface="Helvetica" pitchFamily="2" charset="0"/>
              </a:rPr>
              <a:t>i,j</a:t>
            </a:r>
            <a:r>
              <a:rPr lang="en-US" sz="1200" dirty="0">
                <a:latin typeface="Helvetica" pitchFamily="2" charset="0"/>
              </a:rPr>
              <a:t>)) )</a:t>
            </a:r>
          </a:p>
          <a:p>
            <a:r>
              <a:rPr lang="en-US" sz="1200" dirty="0">
                <a:latin typeface="Helvetica" pitchFamily="2" charset="0"/>
              </a:rPr>
              <a:t>   end do</a:t>
            </a:r>
          </a:p>
          <a:p>
            <a:r>
              <a:rPr lang="en-US" sz="1200" dirty="0">
                <a:latin typeface="Helvetica" pitchFamily="2" charset="0"/>
              </a:rPr>
              <a:t>   end do</a:t>
            </a:r>
          </a:p>
          <a:p>
            <a:endParaRPr lang="en-US" sz="1200" dirty="0">
              <a:latin typeface="Helvetica" pitchFamily="2" charset="0"/>
            </a:endParaRPr>
          </a:p>
          <a:p>
            <a:r>
              <a:rPr lang="en-US" sz="1200" dirty="0">
                <a:latin typeface="Helvetica" pitchFamily="2" charset="0"/>
              </a:rPr>
              <a:t>   do j=1,m-2</a:t>
            </a:r>
          </a:p>
          <a:p>
            <a:r>
              <a:rPr lang="en-US" sz="1200" dirty="0">
                <a:latin typeface="Helvetica" pitchFamily="2" charset="0"/>
              </a:rPr>
              <a:t>   do </a:t>
            </a:r>
            <a:r>
              <a:rPr lang="en-US" sz="1200" dirty="0" err="1">
                <a:latin typeface="Helvetica" pitchFamily="2" charset="0"/>
              </a:rPr>
              <a:t>i</a:t>
            </a:r>
            <a:r>
              <a:rPr lang="en-US" sz="1200" dirty="0">
                <a:latin typeface="Helvetica" pitchFamily="2" charset="0"/>
              </a:rPr>
              <a:t>=1,n-2</a:t>
            </a:r>
          </a:p>
          <a:p>
            <a:r>
              <a:rPr lang="en-US" sz="1200" dirty="0">
                <a:latin typeface="Helvetica" pitchFamily="2" charset="0"/>
              </a:rPr>
              <a:t>      A(</a:t>
            </a:r>
            <a:r>
              <a:rPr lang="en-US" sz="1200" dirty="0" err="1">
                <a:latin typeface="Helvetica" pitchFamily="2" charset="0"/>
              </a:rPr>
              <a:t>i,j</a:t>
            </a:r>
            <a:r>
              <a:rPr lang="en-US" sz="1200" dirty="0">
                <a:latin typeface="Helvetica" pitchFamily="2" charset="0"/>
              </a:rPr>
              <a:t>) = Anew(</a:t>
            </a:r>
            <a:r>
              <a:rPr lang="en-US" sz="1200" dirty="0" err="1">
                <a:latin typeface="Helvetica" pitchFamily="2" charset="0"/>
              </a:rPr>
              <a:t>i,j</a:t>
            </a:r>
            <a:r>
              <a:rPr lang="en-US" sz="1200" dirty="0">
                <a:latin typeface="Helvetica" pitchFamily="2" charset="0"/>
              </a:rPr>
              <a:t>)</a:t>
            </a:r>
          </a:p>
          <a:p>
            <a:r>
              <a:rPr lang="en-US" sz="1200" dirty="0">
                <a:latin typeface="Helvetica" pitchFamily="2" charset="0"/>
              </a:rPr>
              <a:t>   end do</a:t>
            </a:r>
          </a:p>
          <a:p>
            <a:r>
              <a:rPr lang="en-US" sz="1200" dirty="0">
                <a:latin typeface="Helvetica" pitchFamily="2" charset="0"/>
              </a:rPr>
              <a:t>   end do</a:t>
            </a:r>
          </a:p>
          <a:p>
            <a:endParaRPr lang="en-US" sz="1200" dirty="0">
              <a:latin typeface="Helvetica" pitchFamily="2" charset="0"/>
            </a:endParaRPr>
          </a:p>
          <a:p>
            <a:r>
              <a:rPr lang="en-US" sz="1200" dirty="0">
                <a:latin typeface="Helvetica" pitchFamily="2" charset="0"/>
              </a:rPr>
              <a:t>   if (mod(iter,100) == 0 ) write(*,'(i5,f10.6)'), </a:t>
            </a:r>
            <a:r>
              <a:rPr lang="en-US" sz="1200" dirty="0" err="1">
                <a:latin typeface="Helvetica" pitchFamily="2" charset="0"/>
              </a:rPr>
              <a:t>iter</a:t>
            </a:r>
            <a:r>
              <a:rPr lang="en-US" sz="1200" dirty="0">
                <a:latin typeface="Helvetica" pitchFamily="2" charset="0"/>
              </a:rPr>
              <a:t>, error</a:t>
            </a:r>
          </a:p>
          <a:p>
            <a:r>
              <a:rPr lang="en-US" sz="1200" dirty="0">
                <a:latin typeface="Helvetica" pitchFamily="2" charset="0"/>
              </a:rPr>
              <a:t>   </a:t>
            </a:r>
            <a:r>
              <a:rPr lang="en-US" sz="1200" dirty="0" err="1">
                <a:latin typeface="Helvetica" pitchFamily="2" charset="0"/>
              </a:rPr>
              <a:t>iter</a:t>
            </a:r>
            <a:r>
              <a:rPr lang="en-US" sz="1200" dirty="0">
                <a:latin typeface="Helvetica" pitchFamily="2" charset="0"/>
              </a:rPr>
              <a:t> = </a:t>
            </a:r>
            <a:r>
              <a:rPr lang="en-US" sz="1200" dirty="0" err="1">
                <a:latin typeface="Helvetica" pitchFamily="2" charset="0"/>
              </a:rPr>
              <a:t>iter</a:t>
            </a:r>
            <a:r>
              <a:rPr lang="en-US" sz="1200" dirty="0">
                <a:latin typeface="Helvetica" pitchFamily="2" charset="0"/>
              </a:rPr>
              <a:t> + 1</a:t>
            </a:r>
          </a:p>
          <a:p>
            <a:r>
              <a:rPr lang="en-US" sz="1200" dirty="0">
                <a:latin typeface="Helvetica" pitchFamily="2" charset="0"/>
              </a:rPr>
              <a:t>e</a:t>
            </a:r>
            <a:r>
              <a:rPr lang="en-US" sz="1200" dirty="0">
                <a:effectLst/>
                <a:latin typeface="Helvetica" pitchFamily="2" charset="0"/>
              </a:rPr>
              <a:t>nd do</a:t>
            </a:r>
            <a:endParaRPr lang="en-US" dirty="0">
              <a:effectLst/>
              <a:latin typeface="Helvetica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425275-51A0-724C-B512-A8B2F960DA92}"/>
              </a:ext>
            </a:extLst>
          </p:cNvPr>
          <p:cNvSpPr/>
          <p:nvPr/>
        </p:nvSpPr>
        <p:spPr>
          <a:xfrm>
            <a:off x="4269784" y="644841"/>
            <a:ext cx="4572000" cy="43396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while ( error &gt; </a:t>
            </a:r>
            <a:r>
              <a:rPr lang="en-US" sz="1200" dirty="0" err="1">
                <a:latin typeface="Helvetica" pitchFamily="2" charset="0"/>
              </a:rPr>
              <a:t>tol</a:t>
            </a:r>
            <a:r>
              <a:rPr lang="en-US" sz="1200" dirty="0">
                <a:latin typeface="Helvetica" pitchFamily="2" charset="0"/>
              </a:rPr>
              <a:t> &amp;&amp; </a:t>
            </a:r>
            <a:r>
              <a:rPr lang="en-US" sz="1200" dirty="0" err="1">
                <a:latin typeface="Helvetica" pitchFamily="2" charset="0"/>
              </a:rPr>
              <a:t>iter</a:t>
            </a:r>
            <a:r>
              <a:rPr lang="en-US" sz="1200" dirty="0">
                <a:latin typeface="Helvetica" pitchFamily="2" charset="0"/>
              </a:rPr>
              <a:t> &lt; </a:t>
            </a:r>
            <a:r>
              <a:rPr lang="en-US" sz="1200" dirty="0" err="1">
                <a:latin typeface="Helvetica" pitchFamily="2" charset="0"/>
              </a:rPr>
              <a:t>iter_max</a:t>
            </a:r>
            <a:r>
              <a:rPr lang="en-US" sz="1200" dirty="0">
                <a:latin typeface="Helvetica" pitchFamily="2" charset="0"/>
              </a:rPr>
              <a:t> )</a:t>
            </a:r>
          </a:p>
          <a:p>
            <a:r>
              <a:rPr lang="en-US" sz="1200" dirty="0">
                <a:latin typeface="Helvetica" pitchFamily="2" charset="0"/>
              </a:rPr>
              <a:t>   {</a:t>
            </a:r>
          </a:p>
          <a:p>
            <a:r>
              <a:rPr lang="en-US" sz="1200" dirty="0">
                <a:latin typeface="Helvetica" pitchFamily="2" charset="0"/>
              </a:rPr>
              <a:t>   error = 0.0;</a:t>
            </a:r>
          </a:p>
          <a:p>
            <a:r>
              <a:rPr lang="en-US" sz="1200" dirty="0">
                <a:latin typeface="Helvetica" pitchFamily="2" charset="0"/>
              </a:rPr>
              <a:t>   for( int j = 1; j &lt; n-1; </a:t>
            </a:r>
            <a:r>
              <a:rPr lang="en-US" sz="1200" dirty="0" err="1">
                <a:latin typeface="Helvetica" pitchFamily="2" charset="0"/>
              </a:rPr>
              <a:t>j++</a:t>
            </a:r>
            <a:r>
              <a:rPr lang="en-US" sz="1200" dirty="0">
                <a:latin typeface="Helvetica" pitchFamily="2" charset="0"/>
              </a:rPr>
              <a:t>)</a:t>
            </a:r>
          </a:p>
          <a:p>
            <a:r>
              <a:rPr lang="en-US" sz="1200" dirty="0">
                <a:latin typeface="Helvetica" pitchFamily="2" charset="0"/>
              </a:rPr>
              <a:t>      {</a:t>
            </a:r>
          </a:p>
          <a:p>
            <a:r>
              <a:rPr lang="en-US" sz="1200" dirty="0">
                <a:latin typeface="Helvetica" pitchFamily="2" charset="0"/>
              </a:rPr>
              <a:t>      for( int </a:t>
            </a:r>
            <a:r>
              <a:rPr lang="en-US" sz="1200" dirty="0" err="1">
                <a:latin typeface="Helvetica" pitchFamily="2" charset="0"/>
              </a:rPr>
              <a:t>i</a:t>
            </a:r>
            <a:r>
              <a:rPr lang="en-US" sz="1200" dirty="0">
                <a:latin typeface="Helvetica" pitchFamily="2" charset="0"/>
              </a:rPr>
              <a:t> = 1; </a:t>
            </a:r>
            <a:r>
              <a:rPr lang="en-US" sz="1200" dirty="0" err="1">
                <a:latin typeface="Helvetica" pitchFamily="2" charset="0"/>
              </a:rPr>
              <a:t>i</a:t>
            </a:r>
            <a:r>
              <a:rPr lang="en-US" sz="1200" dirty="0">
                <a:latin typeface="Helvetica" pitchFamily="2" charset="0"/>
              </a:rPr>
              <a:t> &lt; m-1; </a:t>
            </a:r>
            <a:r>
              <a:rPr lang="en-US" sz="1200" dirty="0" err="1">
                <a:latin typeface="Helvetica" pitchFamily="2" charset="0"/>
              </a:rPr>
              <a:t>i</a:t>
            </a:r>
            <a:r>
              <a:rPr lang="en-US" sz="1200" dirty="0">
                <a:latin typeface="Helvetica" pitchFamily="2" charset="0"/>
              </a:rPr>
              <a:t>++ )</a:t>
            </a:r>
          </a:p>
          <a:p>
            <a:r>
              <a:rPr lang="en-US" sz="1200" dirty="0">
                <a:latin typeface="Helvetica" pitchFamily="2" charset="0"/>
              </a:rPr>
              <a:t>         {</a:t>
            </a:r>
          </a:p>
          <a:p>
            <a:r>
              <a:rPr lang="en-US" sz="1200" dirty="0">
                <a:latin typeface="Helvetica" pitchFamily="2" charset="0"/>
              </a:rPr>
              <a:t>         Anew[j][</a:t>
            </a:r>
            <a:r>
              <a:rPr lang="en-US" sz="1200" dirty="0" err="1">
                <a:latin typeface="Helvetica" pitchFamily="2" charset="0"/>
              </a:rPr>
              <a:t>i</a:t>
            </a:r>
            <a:r>
              <a:rPr lang="en-US" sz="1200" dirty="0">
                <a:latin typeface="Helvetica" pitchFamily="2" charset="0"/>
              </a:rPr>
              <a:t>] = 0.25 * ( A[j][i+1] + A[j][i-1]</a:t>
            </a:r>
          </a:p>
          <a:p>
            <a:r>
              <a:rPr lang="en-US" sz="1200" dirty="0">
                <a:latin typeface="Helvetica" pitchFamily="2" charset="0"/>
              </a:rPr>
              <a:t>                                     + A[j-1][</a:t>
            </a:r>
            <a:r>
              <a:rPr lang="en-US" sz="1200" dirty="0" err="1">
                <a:latin typeface="Helvetica" pitchFamily="2" charset="0"/>
              </a:rPr>
              <a:t>i</a:t>
            </a:r>
            <a:r>
              <a:rPr lang="en-US" sz="1200" dirty="0">
                <a:latin typeface="Helvetica" pitchFamily="2" charset="0"/>
              </a:rPr>
              <a:t>] + A[j+1][</a:t>
            </a:r>
            <a:r>
              <a:rPr lang="en-US" sz="1200" dirty="0" err="1">
                <a:latin typeface="Helvetica" pitchFamily="2" charset="0"/>
              </a:rPr>
              <a:t>i</a:t>
            </a:r>
            <a:r>
              <a:rPr lang="en-US" sz="1200" dirty="0">
                <a:latin typeface="Helvetica" pitchFamily="2" charset="0"/>
              </a:rPr>
              <a:t>]);</a:t>
            </a:r>
          </a:p>
          <a:p>
            <a:r>
              <a:rPr lang="en-US" sz="1200" dirty="0">
                <a:latin typeface="Helvetica" pitchFamily="2" charset="0"/>
              </a:rPr>
              <a:t>         error = </a:t>
            </a:r>
            <a:r>
              <a:rPr lang="en-US" sz="1200" dirty="0" err="1">
                <a:latin typeface="Helvetica" pitchFamily="2" charset="0"/>
              </a:rPr>
              <a:t>fmax</a:t>
            </a:r>
            <a:r>
              <a:rPr lang="en-US" sz="1200" dirty="0">
                <a:latin typeface="Helvetica" pitchFamily="2" charset="0"/>
              </a:rPr>
              <a:t>( error, fabs(Anew[j][</a:t>
            </a:r>
            <a:r>
              <a:rPr lang="en-US" sz="1200" dirty="0" err="1">
                <a:latin typeface="Helvetica" pitchFamily="2" charset="0"/>
              </a:rPr>
              <a:t>i</a:t>
            </a:r>
            <a:r>
              <a:rPr lang="en-US" sz="1200" dirty="0">
                <a:latin typeface="Helvetica" pitchFamily="2" charset="0"/>
              </a:rPr>
              <a:t>] - A[j][</a:t>
            </a:r>
            <a:r>
              <a:rPr lang="en-US" sz="1200" dirty="0" err="1">
                <a:latin typeface="Helvetica" pitchFamily="2" charset="0"/>
              </a:rPr>
              <a:t>i</a:t>
            </a:r>
            <a:r>
              <a:rPr lang="en-US" sz="1200" dirty="0">
                <a:latin typeface="Helvetica" pitchFamily="2" charset="0"/>
              </a:rPr>
              <a:t>]));</a:t>
            </a:r>
          </a:p>
          <a:p>
            <a:r>
              <a:rPr lang="en-US" sz="1200" dirty="0">
                <a:latin typeface="Helvetica" pitchFamily="2" charset="0"/>
              </a:rPr>
              <a:t>         }</a:t>
            </a:r>
          </a:p>
          <a:p>
            <a:r>
              <a:rPr lang="en-US" sz="1200" dirty="0">
                <a:latin typeface="Helvetica" pitchFamily="2" charset="0"/>
              </a:rPr>
              <a:t>      }</a:t>
            </a:r>
          </a:p>
          <a:p>
            <a:endParaRPr lang="en-US" sz="1200" dirty="0">
              <a:latin typeface="Helvetica" pitchFamily="2" charset="0"/>
            </a:endParaRPr>
          </a:p>
          <a:p>
            <a:r>
              <a:rPr lang="en-US" sz="1200" dirty="0">
                <a:latin typeface="Helvetica" pitchFamily="2" charset="0"/>
              </a:rPr>
              <a:t>   for( int j = 1; j &lt; n-1; </a:t>
            </a:r>
            <a:r>
              <a:rPr lang="en-US" sz="1200" dirty="0" err="1">
                <a:latin typeface="Helvetica" pitchFamily="2" charset="0"/>
              </a:rPr>
              <a:t>j++</a:t>
            </a:r>
            <a:r>
              <a:rPr lang="en-US" sz="1200" dirty="0">
                <a:latin typeface="Helvetica" pitchFamily="2" charset="0"/>
              </a:rPr>
              <a:t>)</a:t>
            </a:r>
          </a:p>
          <a:p>
            <a:r>
              <a:rPr lang="en-US" sz="1200" dirty="0">
                <a:latin typeface="Helvetica" pitchFamily="2" charset="0"/>
              </a:rPr>
              <a:t>      {</a:t>
            </a:r>
          </a:p>
          <a:p>
            <a:r>
              <a:rPr lang="en-US" sz="1200" dirty="0">
                <a:latin typeface="Helvetica" pitchFamily="2" charset="0"/>
              </a:rPr>
              <a:t>      for( int </a:t>
            </a:r>
            <a:r>
              <a:rPr lang="en-US" sz="1200" dirty="0" err="1">
                <a:latin typeface="Helvetica" pitchFamily="2" charset="0"/>
              </a:rPr>
              <a:t>i</a:t>
            </a:r>
            <a:r>
              <a:rPr lang="en-US" sz="1200" dirty="0">
                <a:latin typeface="Helvetica" pitchFamily="2" charset="0"/>
              </a:rPr>
              <a:t> = 1; </a:t>
            </a:r>
            <a:r>
              <a:rPr lang="en-US" sz="1200" dirty="0" err="1">
                <a:latin typeface="Helvetica" pitchFamily="2" charset="0"/>
              </a:rPr>
              <a:t>i</a:t>
            </a:r>
            <a:r>
              <a:rPr lang="en-US" sz="1200" dirty="0">
                <a:latin typeface="Helvetica" pitchFamily="2" charset="0"/>
              </a:rPr>
              <a:t> &lt; m-1; </a:t>
            </a:r>
            <a:r>
              <a:rPr lang="en-US" sz="1200" dirty="0" err="1">
                <a:latin typeface="Helvetica" pitchFamily="2" charset="0"/>
              </a:rPr>
              <a:t>i</a:t>
            </a:r>
            <a:r>
              <a:rPr lang="en-US" sz="1200" dirty="0">
                <a:latin typeface="Helvetica" pitchFamily="2" charset="0"/>
              </a:rPr>
              <a:t>++ )</a:t>
            </a:r>
          </a:p>
          <a:p>
            <a:r>
              <a:rPr lang="en-US" sz="1200" dirty="0">
                <a:latin typeface="Helvetica" pitchFamily="2" charset="0"/>
              </a:rPr>
              <a:t>         {</a:t>
            </a:r>
          </a:p>
          <a:p>
            <a:r>
              <a:rPr lang="en-US" sz="1200" dirty="0">
                <a:latin typeface="Helvetica" pitchFamily="2" charset="0"/>
              </a:rPr>
              <a:t>         A[j][</a:t>
            </a:r>
            <a:r>
              <a:rPr lang="en-US" sz="1200" dirty="0" err="1">
                <a:latin typeface="Helvetica" pitchFamily="2" charset="0"/>
              </a:rPr>
              <a:t>i</a:t>
            </a:r>
            <a:r>
              <a:rPr lang="en-US" sz="1200" dirty="0">
                <a:latin typeface="Helvetica" pitchFamily="2" charset="0"/>
              </a:rPr>
              <a:t>] = Anew[j][</a:t>
            </a:r>
            <a:r>
              <a:rPr lang="en-US" sz="1200" dirty="0" err="1">
                <a:latin typeface="Helvetica" pitchFamily="2" charset="0"/>
              </a:rPr>
              <a:t>i</a:t>
            </a:r>
            <a:r>
              <a:rPr lang="en-US" sz="1200" dirty="0">
                <a:latin typeface="Helvetica" pitchFamily="2" charset="0"/>
              </a:rPr>
              <a:t>];</a:t>
            </a:r>
          </a:p>
          <a:p>
            <a:r>
              <a:rPr lang="en-US" sz="1200" dirty="0">
                <a:latin typeface="Helvetica" pitchFamily="2" charset="0"/>
              </a:rPr>
              <a:t>         }</a:t>
            </a:r>
          </a:p>
          <a:p>
            <a:r>
              <a:rPr lang="en-US" sz="1200" dirty="0">
                <a:latin typeface="Helvetica" pitchFamily="2" charset="0"/>
              </a:rPr>
              <a:t>      }</a:t>
            </a:r>
          </a:p>
          <a:p>
            <a:r>
              <a:rPr lang="en-US" sz="1200" dirty="0">
                <a:latin typeface="Helvetica" pitchFamily="2" charset="0"/>
              </a:rPr>
              <a:t>   if(</a:t>
            </a:r>
            <a:r>
              <a:rPr lang="en-US" sz="1200" dirty="0" err="1">
                <a:latin typeface="Helvetica" pitchFamily="2" charset="0"/>
              </a:rPr>
              <a:t>iter</a:t>
            </a:r>
            <a:r>
              <a:rPr lang="en-US" sz="1200" dirty="0">
                <a:latin typeface="Helvetica" pitchFamily="2" charset="0"/>
              </a:rPr>
              <a:t> % 100 == 0) </a:t>
            </a:r>
            <a:r>
              <a:rPr lang="en-US" sz="1200" dirty="0" err="1">
                <a:latin typeface="Helvetica" pitchFamily="2" charset="0"/>
              </a:rPr>
              <a:t>printf</a:t>
            </a:r>
            <a:r>
              <a:rPr lang="en-US" sz="1200" dirty="0">
                <a:latin typeface="Helvetica" pitchFamily="2" charset="0"/>
              </a:rPr>
              <a:t>("%5d, %0.6f\n", </a:t>
            </a:r>
            <a:r>
              <a:rPr lang="en-US" sz="1200" dirty="0" err="1">
                <a:latin typeface="Helvetica" pitchFamily="2" charset="0"/>
              </a:rPr>
              <a:t>iter</a:t>
            </a:r>
            <a:r>
              <a:rPr lang="en-US" sz="1200" dirty="0">
                <a:latin typeface="Helvetica" pitchFamily="2" charset="0"/>
              </a:rPr>
              <a:t>, error);</a:t>
            </a:r>
          </a:p>
          <a:p>
            <a:r>
              <a:rPr lang="en-US" sz="1200" dirty="0">
                <a:latin typeface="Helvetica" pitchFamily="2" charset="0"/>
              </a:rPr>
              <a:t>   </a:t>
            </a:r>
            <a:r>
              <a:rPr lang="en-US" sz="1200" dirty="0" err="1">
                <a:latin typeface="Helvetica" pitchFamily="2" charset="0"/>
              </a:rPr>
              <a:t>iter</a:t>
            </a:r>
            <a:r>
              <a:rPr lang="en-US" sz="1200" dirty="0">
                <a:latin typeface="Helvetica" pitchFamily="2" charset="0"/>
              </a:rPr>
              <a:t>++;</a:t>
            </a:r>
          </a:p>
          <a:p>
            <a:r>
              <a:rPr lang="en-US" sz="1200" dirty="0">
                <a:latin typeface="Helvetica" pitchFamily="2" charset="0"/>
              </a:rPr>
              <a:t>   }</a:t>
            </a:r>
            <a:endParaRPr lang="en-US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365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740"/>
            <a:ext cx="8229600" cy="392370"/>
          </a:xfrm>
        </p:spPr>
        <p:txBody>
          <a:bodyPr/>
          <a:lstStyle/>
          <a:p>
            <a:r>
              <a:rPr lang="en-US" dirty="0"/>
              <a:t>Basic loop directives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D34871-1239-ED4E-953B-4CE94B1A16D4}"/>
              </a:ext>
            </a:extLst>
          </p:cNvPr>
          <p:cNvSpPr/>
          <p:nvPr/>
        </p:nvSpPr>
        <p:spPr>
          <a:xfrm>
            <a:off x="247972" y="644841"/>
            <a:ext cx="3913323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do while ( error &gt; </a:t>
            </a:r>
            <a:r>
              <a:rPr lang="en-US" sz="1200" dirty="0" err="1">
                <a:latin typeface="Helvetica" pitchFamily="2" charset="0"/>
              </a:rPr>
              <a:t>tol</a:t>
            </a:r>
            <a:r>
              <a:rPr lang="en-US" sz="1200" dirty="0">
                <a:latin typeface="Helvetica" pitchFamily="2" charset="0"/>
              </a:rPr>
              <a:t> .and. </a:t>
            </a:r>
            <a:r>
              <a:rPr lang="en-US" sz="1200" dirty="0" err="1">
                <a:latin typeface="Helvetica" pitchFamily="2" charset="0"/>
              </a:rPr>
              <a:t>iter</a:t>
            </a:r>
            <a:r>
              <a:rPr lang="en-US" sz="1200" dirty="0">
                <a:latin typeface="Helvetica" pitchFamily="2" charset="0"/>
              </a:rPr>
              <a:t> &lt; </a:t>
            </a:r>
            <a:r>
              <a:rPr lang="en-US" sz="1200" dirty="0" err="1">
                <a:latin typeface="Helvetica" pitchFamily="2" charset="0"/>
              </a:rPr>
              <a:t>iter_max</a:t>
            </a:r>
            <a:r>
              <a:rPr lang="en-US" sz="1200" dirty="0">
                <a:latin typeface="Helvetica" pitchFamily="2" charset="0"/>
              </a:rPr>
              <a:t> )</a:t>
            </a:r>
          </a:p>
          <a:p>
            <a:r>
              <a:rPr lang="en-US" sz="1200" dirty="0">
                <a:latin typeface="Helvetica" pitchFamily="2" charset="0"/>
              </a:rPr>
              <a:t>   error=0.0_fp_kind</a:t>
            </a:r>
          </a:p>
          <a:p>
            <a:endParaRPr lang="en-US" sz="1200" dirty="0">
              <a:latin typeface="Helvetica" pitchFamily="2" charset="0"/>
            </a:endParaRPr>
          </a:p>
          <a:p>
            <a:r>
              <a:rPr lang="en-US" sz="1200" dirty="0">
                <a:latin typeface="Helvetica" pitchFamily="2" charset="0"/>
              </a:rPr>
              <a:t>   </a:t>
            </a:r>
            <a:r>
              <a:rPr lang="en-US" sz="1200" dirty="0">
                <a:solidFill>
                  <a:schemeClr val="accent2"/>
                </a:solidFill>
                <a:latin typeface="Helvetica" pitchFamily="2" charset="0"/>
              </a:rPr>
              <a:t>!$acc parallel loop, reduction(</a:t>
            </a:r>
            <a:r>
              <a:rPr lang="en-US" sz="1200" dirty="0" err="1">
                <a:solidFill>
                  <a:schemeClr val="accent2"/>
                </a:solidFill>
                <a:latin typeface="Helvetica" pitchFamily="2" charset="0"/>
              </a:rPr>
              <a:t>max:error</a:t>
            </a:r>
            <a:r>
              <a:rPr lang="en-US" sz="1200" dirty="0">
                <a:solidFill>
                  <a:schemeClr val="accent2"/>
                </a:solidFill>
                <a:latin typeface="Helvetica" pitchFamily="2" charset="0"/>
              </a:rPr>
              <a:t>)</a:t>
            </a:r>
          </a:p>
          <a:p>
            <a:r>
              <a:rPr lang="en-US" sz="1200" dirty="0">
                <a:latin typeface="Helvetica" pitchFamily="2" charset="0"/>
              </a:rPr>
              <a:t>   do j=1,m-2</a:t>
            </a:r>
          </a:p>
          <a:p>
            <a:r>
              <a:rPr lang="en-US" sz="1200" dirty="0">
                <a:latin typeface="Helvetica" pitchFamily="2" charset="0"/>
              </a:rPr>
              <a:t>   do </a:t>
            </a:r>
            <a:r>
              <a:rPr lang="en-US" sz="1200" dirty="0" err="1">
                <a:latin typeface="Helvetica" pitchFamily="2" charset="0"/>
              </a:rPr>
              <a:t>i</a:t>
            </a:r>
            <a:r>
              <a:rPr lang="en-US" sz="1200" dirty="0">
                <a:latin typeface="Helvetica" pitchFamily="2" charset="0"/>
              </a:rPr>
              <a:t>=1,n-2</a:t>
            </a:r>
          </a:p>
          <a:p>
            <a:r>
              <a:rPr lang="en-US" sz="1200" dirty="0">
                <a:latin typeface="Helvetica" pitchFamily="2" charset="0"/>
              </a:rPr>
              <a:t>      Anew(</a:t>
            </a:r>
            <a:r>
              <a:rPr lang="en-US" sz="1200" dirty="0" err="1">
                <a:latin typeface="Helvetica" pitchFamily="2" charset="0"/>
              </a:rPr>
              <a:t>i,j</a:t>
            </a:r>
            <a:r>
              <a:rPr lang="en-US" sz="1200" dirty="0">
                <a:latin typeface="Helvetica" pitchFamily="2" charset="0"/>
              </a:rPr>
              <a:t>) = 0.25_fp_kind * ( A(i+1,j ) + A(i-1,j ) + &amp;</a:t>
            </a:r>
          </a:p>
          <a:p>
            <a:r>
              <a:rPr lang="en-US" sz="1200" dirty="0">
                <a:latin typeface="Helvetica" pitchFamily="2" charset="0"/>
              </a:rPr>
              <a:t>                                                  A(</a:t>
            </a:r>
            <a:r>
              <a:rPr lang="en-US" sz="1200" dirty="0" err="1">
                <a:latin typeface="Helvetica" pitchFamily="2" charset="0"/>
              </a:rPr>
              <a:t>i</a:t>
            </a:r>
            <a:r>
              <a:rPr lang="en-US" sz="1200" dirty="0">
                <a:latin typeface="Helvetica" pitchFamily="2" charset="0"/>
              </a:rPr>
              <a:t> ,j-1) + A(</a:t>
            </a:r>
            <a:r>
              <a:rPr lang="en-US" sz="1200" dirty="0" err="1">
                <a:latin typeface="Helvetica" pitchFamily="2" charset="0"/>
              </a:rPr>
              <a:t>i</a:t>
            </a:r>
            <a:r>
              <a:rPr lang="en-US" sz="1200" dirty="0">
                <a:latin typeface="Helvetica" pitchFamily="2" charset="0"/>
              </a:rPr>
              <a:t> ,j+1) )</a:t>
            </a:r>
          </a:p>
          <a:p>
            <a:endParaRPr lang="en-US" sz="1200" dirty="0">
              <a:latin typeface="Helvetica" pitchFamily="2" charset="0"/>
            </a:endParaRPr>
          </a:p>
          <a:p>
            <a:r>
              <a:rPr lang="en-US" sz="1200" dirty="0">
                <a:latin typeface="Helvetica" pitchFamily="2" charset="0"/>
              </a:rPr>
              <a:t>      error = max( error, abs(Anew(</a:t>
            </a:r>
            <a:r>
              <a:rPr lang="en-US" sz="1200" dirty="0" err="1">
                <a:latin typeface="Helvetica" pitchFamily="2" charset="0"/>
              </a:rPr>
              <a:t>i,j</a:t>
            </a:r>
            <a:r>
              <a:rPr lang="en-US" sz="1200" dirty="0">
                <a:latin typeface="Helvetica" pitchFamily="2" charset="0"/>
              </a:rPr>
              <a:t>)-A(</a:t>
            </a:r>
            <a:r>
              <a:rPr lang="en-US" sz="1200" dirty="0" err="1">
                <a:latin typeface="Helvetica" pitchFamily="2" charset="0"/>
              </a:rPr>
              <a:t>i,j</a:t>
            </a:r>
            <a:r>
              <a:rPr lang="en-US" sz="1200" dirty="0">
                <a:latin typeface="Helvetica" pitchFamily="2" charset="0"/>
              </a:rPr>
              <a:t>)) )</a:t>
            </a:r>
          </a:p>
          <a:p>
            <a:r>
              <a:rPr lang="en-US" sz="1200" dirty="0">
                <a:latin typeface="Helvetica" pitchFamily="2" charset="0"/>
              </a:rPr>
              <a:t>   end do</a:t>
            </a:r>
          </a:p>
          <a:p>
            <a:r>
              <a:rPr lang="en-US" sz="1200" dirty="0">
                <a:latin typeface="Helvetica" pitchFamily="2" charset="0"/>
              </a:rPr>
              <a:t>   end do</a:t>
            </a:r>
          </a:p>
          <a:p>
            <a:endParaRPr lang="en-US" sz="1200" dirty="0">
              <a:latin typeface="Helvetica" pitchFamily="2" charset="0"/>
            </a:endParaRPr>
          </a:p>
          <a:p>
            <a:r>
              <a:rPr lang="en-US" sz="1200" dirty="0">
                <a:latin typeface="Helvetica" pitchFamily="2" charset="0"/>
              </a:rPr>
              <a:t>   </a:t>
            </a:r>
            <a:r>
              <a:rPr lang="en-US" sz="1200" dirty="0">
                <a:solidFill>
                  <a:schemeClr val="accent2"/>
                </a:solidFill>
                <a:latin typeface="Helvetica" pitchFamily="2" charset="0"/>
              </a:rPr>
              <a:t>!$acc parallel loop</a:t>
            </a:r>
            <a:r>
              <a:rPr lang="en-US" sz="1200" dirty="0">
                <a:latin typeface="Helvetica" pitchFamily="2" charset="0"/>
              </a:rPr>
              <a:t> </a:t>
            </a:r>
          </a:p>
          <a:p>
            <a:r>
              <a:rPr lang="en-US" sz="1200" dirty="0">
                <a:latin typeface="Helvetica" pitchFamily="2" charset="0"/>
              </a:rPr>
              <a:t>   do j=1,m-2</a:t>
            </a:r>
          </a:p>
          <a:p>
            <a:r>
              <a:rPr lang="en-US" sz="1200" dirty="0">
                <a:latin typeface="Helvetica" pitchFamily="2" charset="0"/>
              </a:rPr>
              <a:t>   do </a:t>
            </a:r>
            <a:r>
              <a:rPr lang="en-US" sz="1200" dirty="0" err="1">
                <a:latin typeface="Helvetica" pitchFamily="2" charset="0"/>
              </a:rPr>
              <a:t>i</a:t>
            </a:r>
            <a:r>
              <a:rPr lang="en-US" sz="1200" dirty="0">
                <a:latin typeface="Helvetica" pitchFamily="2" charset="0"/>
              </a:rPr>
              <a:t>=1,n-2</a:t>
            </a:r>
          </a:p>
          <a:p>
            <a:r>
              <a:rPr lang="en-US" sz="1200" dirty="0">
                <a:latin typeface="Helvetica" pitchFamily="2" charset="0"/>
              </a:rPr>
              <a:t>      A(</a:t>
            </a:r>
            <a:r>
              <a:rPr lang="en-US" sz="1200" dirty="0" err="1">
                <a:latin typeface="Helvetica" pitchFamily="2" charset="0"/>
              </a:rPr>
              <a:t>i,j</a:t>
            </a:r>
            <a:r>
              <a:rPr lang="en-US" sz="1200" dirty="0">
                <a:latin typeface="Helvetica" pitchFamily="2" charset="0"/>
              </a:rPr>
              <a:t>) = Anew(</a:t>
            </a:r>
            <a:r>
              <a:rPr lang="en-US" sz="1200" dirty="0" err="1">
                <a:latin typeface="Helvetica" pitchFamily="2" charset="0"/>
              </a:rPr>
              <a:t>i,j</a:t>
            </a:r>
            <a:r>
              <a:rPr lang="en-US" sz="1200" dirty="0">
                <a:latin typeface="Helvetica" pitchFamily="2" charset="0"/>
              </a:rPr>
              <a:t>)</a:t>
            </a:r>
          </a:p>
          <a:p>
            <a:r>
              <a:rPr lang="en-US" sz="1200" dirty="0">
                <a:latin typeface="Helvetica" pitchFamily="2" charset="0"/>
              </a:rPr>
              <a:t>   end do</a:t>
            </a:r>
          </a:p>
          <a:p>
            <a:r>
              <a:rPr lang="en-US" sz="1200" dirty="0">
                <a:latin typeface="Helvetica" pitchFamily="2" charset="0"/>
              </a:rPr>
              <a:t>   end do</a:t>
            </a:r>
          </a:p>
          <a:p>
            <a:endParaRPr lang="en-US" sz="1200" dirty="0">
              <a:latin typeface="Helvetica" pitchFamily="2" charset="0"/>
            </a:endParaRPr>
          </a:p>
          <a:p>
            <a:r>
              <a:rPr lang="en-US" sz="1200" dirty="0">
                <a:latin typeface="Helvetica" pitchFamily="2" charset="0"/>
              </a:rPr>
              <a:t>   if (mod(iter,100) == 0 ) write(*,'(i5,f10.6)'), </a:t>
            </a:r>
            <a:r>
              <a:rPr lang="en-US" sz="1200" dirty="0" err="1">
                <a:latin typeface="Helvetica" pitchFamily="2" charset="0"/>
              </a:rPr>
              <a:t>iter</a:t>
            </a:r>
            <a:r>
              <a:rPr lang="en-US" sz="1200" dirty="0">
                <a:latin typeface="Helvetica" pitchFamily="2" charset="0"/>
              </a:rPr>
              <a:t>, error</a:t>
            </a:r>
          </a:p>
          <a:p>
            <a:r>
              <a:rPr lang="en-US" sz="1200" dirty="0">
                <a:latin typeface="Helvetica" pitchFamily="2" charset="0"/>
              </a:rPr>
              <a:t>   </a:t>
            </a:r>
            <a:r>
              <a:rPr lang="en-US" sz="1200" dirty="0" err="1">
                <a:latin typeface="Helvetica" pitchFamily="2" charset="0"/>
              </a:rPr>
              <a:t>iter</a:t>
            </a:r>
            <a:r>
              <a:rPr lang="en-US" sz="1200" dirty="0">
                <a:latin typeface="Helvetica" pitchFamily="2" charset="0"/>
              </a:rPr>
              <a:t> = </a:t>
            </a:r>
            <a:r>
              <a:rPr lang="en-US" sz="1200" dirty="0" err="1">
                <a:latin typeface="Helvetica" pitchFamily="2" charset="0"/>
              </a:rPr>
              <a:t>iter</a:t>
            </a:r>
            <a:r>
              <a:rPr lang="en-US" sz="1200" dirty="0">
                <a:latin typeface="Helvetica" pitchFamily="2" charset="0"/>
              </a:rPr>
              <a:t> + 1</a:t>
            </a:r>
          </a:p>
          <a:p>
            <a:r>
              <a:rPr lang="en-US" sz="1200" dirty="0">
                <a:latin typeface="Helvetica" pitchFamily="2" charset="0"/>
              </a:rPr>
              <a:t>e</a:t>
            </a:r>
            <a:r>
              <a:rPr lang="en-US" sz="1200" dirty="0">
                <a:effectLst/>
                <a:latin typeface="Helvetica" pitchFamily="2" charset="0"/>
              </a:rPr>
              <a:t>nd do</a:t>
            </a:r>
            <a:endParaRPr lang="en-US" dirty="0">
              <a:effectLst/>
              <a:latin typeface="Helvetica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425275-51A0-724C-B512-A8B2F960DA92}"/>
              </a:ext>
            </a:extLst>
          </p:cNvPr>
          <p:cNvSpPr/>
          <p:nvPr/>
        </p:nvSpPr>
        <p:spPr>
          <a:xfrm>
            <a:off x="4269784" y="644841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while ( error &gt; </a:t>
            </a:r>
            <a:r>
              <a:rPr lang="en-US" sz="1200" dirty="0" err="1">
                <a:latin typeface="Helvetica" pitchFamily="2" charset="0"/>
              </a:rPr>
              <a:t>tol</a:t>
            </a:r>
            <a:r>
              <a:rPr lang="en-US" sz="1200" dirty="0">
                <a:latin typeface="Helvetica" pitchFamily="2" charset="0"/>
              </a:rPr>
              <a:t> &amp;&amp; </a:t>
            </a:r>
            <a:r>
              <a:rPr lang="en-US" sz="1200" dirty="0" err="1">
                <a:latin typeface="Helvetica" pitchFamily="2" charset="0"/>
              </a:rPr>
              <a:t>iter</a:t>
            </a:r>
            <a:r>
              <a:rPr lang="en-US" sz="1200" dirty="0">
                <a:latin typeface="Helvetica" pitchFamily="2" charset="0"/>
              </a:rPr>
              <a:t> &lt; </a:t>
            </a:r>
            <a:r>
              <a:rPr lang="en-US" sz="1200" dirty="0" err="1">
                <a:latin typeface="Helvetica" pitchFamily="2" charset="0"/>
              </a:rPr>
              <a:t>iter_max</a:t>
            </a:r>
            <a:r>
              <a:rPr lang="en-US" sz="1200" dirty="0">
                <a:latin typeface="Helvetica" pitchFamily="2" charset="0"/>
              </a:rPr>
              <a:t> )</a:t>
            </a:r>
          </a:p>
          <a:p>
            <a:r>
              <a:rPr lang="en-US" sz="1200" dirty="0">
                <a:latin typeface="Helvetica" pitchFamily="2" charset="0"/>
              </a:rPr>
              <a:t>   {</a:t>
            </a:r>
          </a:p>
          <a:p>
            <a:r>
              <a:rPr lang="en-US" sz="1200" dirty="0">
                <a:latin typeface="Helvetica" pitchFamily="2" charset="0"/>
              </a:rPr>
              <a:t>   error = 0.0;</a:t>
            </a:r>
          </a:p>
          <a:p>
            <a:r>
              <a:rPr lang="en-US" sz="1200" dirty="0">
                <a:solidFill>
                  <a:schemeClr val="accent2"/>
                </a:solidFill>
                <a:latin typeface="Helvetica" pitchFamily="2" charset="0"/>
              </a:rPr>
              <a:t>#pragma acc parallel loop, reduction(</a:t>
            </a:r>
            <a:r>
              <a:rPr lang="en-US" sz="1200" dirty="0" err="1">
                <a:solidFill>
                  <a:schemeClr val="accent2"/>
                </a:solidFill>
                <a:latin typeface="Helvetica" pitchFamily="2" charset="0"/>
              </a:rPr>
              <a:t>max:error</a:t>
            </a:r>
            <a:r>
              <a:rPr lang="en-US" sz="1200" dirty="0">
                <a:solidFill>
                  <a:schemeClr val="accent2"/>
                </a:solidFill>
                <a:latin typeface="Helvetica" pitchFamily="2" charset="0"/>
              </a:rPr>
              <a:t>)</a:t>
            </a:r>
            <a:endParaRPr lang="en-US" sz="1200" dirty="0">
              <a:latin typeface="Helvetica" pitchFamily="2" charset="0"/>
            </a:endParaRPr>
          </a:p>
          <a:p>
            <a:r>
              <a:rPr lang="en-US" sz="1200" dirty="0">
                <a:latin typeface="Helvetica" pitchFamily="2" charset="0"/>
              </a:rPr>
              <a:t>   for( int j = 1; j &lt; n-1; </a:t>
            </a:r>
            <a:r>
              <a:rPr lang="en-US" sz="1200" dirty="0" err="1">
                <a:latin typeface="Helvetica" pitchFamily="2" charset="0"/>
              </a:rPr>
              <a:t>j++</a:t>
            </a:r>
            <a:r>
              <a:rPr lang="en-US" sz="1200" dirty="0">
                <a:latin typeface="Helvetica" pitchFamily="2" charset="0"/>
              </a:rPr>
              <a:t>)</a:t>
            </a:r>
          </a:p>
          <a:p>
            <a:r>
              <a:rPr lang="en-US" sz="1200" dirty="0">
                <a:latin typeface="Helvetica" pitchFamily="2" charset="0"/>
              </a:rPr>
              <a:t>      {</a:t>
            </a:r>
          </a:p>
          <a:p>
            <a:r>
              <a:rPr lang="en-US" sz="1200" dirty="0">
                <a:latin typeface="Helvetica" pitchFamily="2" charset="0"/>
              </a:rPr>
              <a:t>      for( int </a:t>
            </a:r>
            <a:r>
              <a:rPr lang="en-US" sz="1200" dirty="0" err="1">
                <a:latin typeface="Helvetica" pitchFamily="2" charset="0"/>
              </a:rPr>
              <a:t>i</a:t>
            </a:r>
            <a:r>
              <a:rPr lang="en-US" sz="1200" dirty="0">
                <a:latin typeface="Helvetica" pitchFamily="2" charset="0"/>
              </a:rPr>
              <a:t> = 1; </a:t>
            </a:r>
            <a:r>
              <a:rPr lang="en-US" sz="1200" dirty="0" err="1">
                <a:latin typeface="Helvetica" pitchFamily="2" charset="0"/>
              </a:rPr>
              <a:t>i</a:t>
            </a:r>
            <a:r>
              <a:rPr lang="en-US" sz="1200" dirty="0">
                <a:latin typeface="Helvetica" pitchFamily="2" charset="0"/>
              </a:rPr>
              <a:t> &lt; m-1; </a:t>
            </a:r>
            <a:r>
              <a:rPr lang="en-US" sz="1200" dirty="0" err="1">
                <a:latin typeface="Helvetica" pitchFamily="2" charset="0"/>
              </a:rPr>
              <a:t>i</a:t>
            </a:r>
            <a:r>
              <a:rPr lang="en-US" sz="1200" dirty="0">
                <a:latin typeface="Helvetica" pitchFamily="2" charset="0"/>
              </a:rPr>
              <a:t>++ )</a:t>
            </a:r>
          </a:p>
          <a:p>
            <a:r>
              <a:rPr lang="en-US" sz="1200" dirty="0">
                <a:latin typeface="Helvetica" pitchFamily="2" charset="0"/>
              </a:rPr>
              <a:t>         {</a:t>
            </a:r>
          </a:p>
          <a:p>
            <a:r>
              <a:rPr lang="en-US" sz="1200" dirty="0">
                <a:latin typeface="Helvetica" pitchFamily="2" charset="0"/>
              </a:rPr>
              <a:t>         Anew[j][</a:t>
            </a:r>
            <a:r>
              <a:rPr lang="en-US" sz="1200" dirty="0" err="1">
                <a:latin typeface="Helvetica" pitchFamily="2" charset="0"/>
              </a:rPr>
              <a:t>i</a:t>
            </a:r>
            <a:r>
              <a:rPr lang="en-US" sz="1200" dirty="0">
                <a:latin typeface="Helvetica" pitchFamily="2" charset="0"/>
              </a:rPr>
              <a:t>] = 0.25 * ( A[j][i+1] + A[j][i-1]</a:t>
            </a:r>
          </a:p>
          <a:p>
            <a:r>
              <a:rPr lang="en-US" sz="1200" dirty="0">
                <a:latin typeface="Helvetica" pitchFamily="2" charset="0"/>
              </a:rPr>
              <a:t>                                     + A[j-1][</a:t>
            </a:r>
            <a:r>
              <a:rPr lang="en-US" sz="1200" dirty="0" err="1">
                <a:latin typeface="Helvetica" pitchFamily="2" charset="0"/>
              </a:rPr>
              <a:t>i</a:t>
            </a:r>
            <a:r>
              <a:rPr lang="en-US" sz="1200" dirty="0">
                <a:latin typeface="Helvetica" pitchFamily="2" charset="0"/>
              </a:rPr>
              <a:t>] + A[j+1][</a:t>
            </a:r>
            <a:r>
              <a:rPr lang="en-US" sz="1200" dirty="0" err="1">
                <a:latin typeface="Helvetica" pitchFamily="2" charset="0"/>
              </a:rPr>
              <a:t>i</a:t>
            </a:r>
            <a:r>
              <a:rPr lang="en-US" sz="1200" dirty="0">
                <a:latin typeface="Helvetica" pitchFamily="2" charset="0"/>
              </a:rPr>
              <a:t>]);</a:t>
            </a:r>
          </a:p>
          <a:p>
            <a:r>
              <a:rPr lang="en-US" sz="1200" dirty="0">
                <a:latin typeface="Helvetica" pitchFamily="2" charset="0"/>
              </a:rPr>
              <a:t>         error = </a:t>
            </a:r>
            <a:r>
              <a:rPr lang="en-US" sz="1200" dirty="0" err="1">
                <a:latin typeface="Helvetica" pitchFamily="2" charset="0"/>
              </a:rPr>
              <a:t>fmax</a:t>
            </a:r>
            <a:r>
              <a:rPr lang="en-US" sz="1200" dirty="0">
                <a:latin typeface="Helvetica" pitchFamily="2" charset="0"/>
              </a:rPr>
              <a:t>( error, fabs(Anew[j][</a:t>
            </a:r>
            <a:r>
              <a:rPr lang="en-US" sz="1200" dirty="0" err="1">
                <a:latin typeface="Helvetica" pitchFamily="2" charset="0"/>
              </a:rPr>
              <a:t>i</a:t>
            </a:r>
            <a:r>
              <a:rPr lang="en-US" sz="1200" dirty="0">
                <a:latin typeface="Helvetica" pitchFamily="2" charset="0"/>
              </a:rPr>
              <a:t>] - A[j][</a:t>
            </a:r>
            <a:r>
              <a:rPr lang="en-US" sz="1200" dirty="0" err="1">
                <a:latin typeface="Helvetica" pitchFamily="2" charset="0"/>
              </a:rPr>
              <a:t>i</a:t>
            </a:r>
            <a:r>
              <a:rPr lang="en-US" sz="1200" dirty="0">
                <a:latin typeface="Helvetica" pitchFamily="2" charset="0"/>
              </a:rPr>
              <a:t>]));</a:t>
            </a:r>
          </a:p>
          <a:p>
            <a:r>
              <a:rPr lang="en-US" sz="1200" dirty="0">
                <a:latin typeface="Helvetica" pitchFamily="2" charset="0"/>
              </a:rPr>
              <a:t>         }</a:t>
            </a:r>
          </a:p>
          <a:p>
            <a:r>
              <a:rPr lang="en-US" sz="1200" dirty="0">
                <a:latin typeface="Helvetica" pitchFamily="2" charset="0"/>
              </a:rPr>
              <a:t>      }</a:t>
            </a:r>
          </a:p>
          <a:p>
            <a:r>
              <a:rPr lang="en-US" sz="1200" dirty="0">
                <a:solidFill>
                  <a:schemeClr val="accent2"/>
                </a:solidFill>
                <a:latin typeface="Helvetica" pitchFamily="2" charset="0"/>
              </a:rPr>
              <a:t>#pragma acc parallel loop</a:t>
            </a:r>
            <a:endParaRPr lang="en-US" sz="1200" dirty="0">
              <a:latin typeface="Helvetica" pitchFamily="2" charset="0"/>
            </a:endParaRPr>
          </a:p>
          <a:p>
            <a:r>
              <a:rPr lang="en-US" sz="1200" dirty="0">
                <a:latin typeface="Helvetica" pitchFamily="2" charset="0"/>
              </a:rPr>
              <a:t>   for( int j = 1; j &lt; n-1; </a:t>
            </a:r>
            <a:r>
              <a:rPr lang="en-US" sz="1200" dirty="0" err="1">
                <a:latin typeface="Helvetica" pitchFamily="2" charset="0"/>
              </a:rPr>
              <a:t>j++</a:t>
            </a:r>
            <a:r>
              <a:rPr lang="en-US" sz="1200" dirty="0">
                <a:latin typeface="Helvetica" pitchFamily="2" charset="0"/>
              </a:rPr>
              <a:t>)</a:t>
            </a:r>
          </a:p>
          <a:p>
            <a:r>
              <a:rPr lang="en-US" sz="1200" dirty="0">
                <a:latin typeface="Helvetica" pitchFamily="2" charset="0"/>
              </a:rPr>
              <a:t>      {</a:t>
            </a:r>
          </a:p>
          <a:p>
            <a:r>
              <a:rPr lang="en-US" sz="1200" dirty="0">
                <a:latin typeface="Helvetica" pitchFamily="2" charset="0"/>
              </a:rPr>
              <a:t>      for( int </a:t>
            </a:r>
            <a:r>
              <a:rPr lang="en-US" sz="1200" dirty="0" err="1">
                <a:latin typeface="Helvetica" pitchFamily="2" charset="0"/>
              </a:rPr>
              <a:t>i</a:t>
            </a:r>
            <a:r>
              <a:rPr lang="en-US" sz="1200" dirty="0">
                <a:latin typeface="Helvetica" pitchFamily="2" charset="0"/>
              </a:rPr>
              <a:t> = 1; </a:t>
            </a:r>
            <a:r>
              <a:rPr lang="en-US" sz="1200" dirty="0" err="1">
                <a:latin typeface="Helvetica" pitchFamily="2" charset="0"/>
              </a:rPr>
              <a:t>i</a:t>
            </a:r>
            <a:r>
              <a:rPr lang="en-US" sz="1200" dirty="0">
                <a:latin typeface="Helvetica" pitchFamily="2" charset="0"/>
              </a:rPr>
              <a:t> &lt; m-1; </a:t>
            </a:r>
            <a:r>
              <a:rPr lang="en-US" sz="1200" dirty="0" err="1">
                <a:latin typeface="Helvetica" pitchFamily="2" charset="0"/>
              </a:rPr>
              <a:t>i</a:t>
            </a:r>
            <a:r>
              <a:rPr lang="en-US" sz="1200" dirty="0">
                <a:latin typeface="Helvetica" pitchFamily="2" charset="0"/>
              </a:rPr>
              <a:t>++ )</a:t>
            </a:r>
          </a:p>
          <a:p>
            <a:r>
              <a:rPr lang="en-US" sz="1200" dirty="0">
                <a:latin typeface="Helvetica" pitchFamily="2" charset="0"/>
              </a:rPr>
              <a:t>         {</a:t>
            </a:r>
          </a:p>
          <a:p>
            <a:r>
              <a:rPr lang="en-US" sz="1200" dirty="0">
                <a:latin typeface="Helvetica" pitchFamily="2" charset="0"/>
              </a:rPr>
              <a:t>         A[j][</a:t>
            </a:r>
            <a:r>
              <a:rPr lang="en-US" sz="1200" dirty="0" err="1">
                <a:latin typeface="Helvetica" pitchFamily="2" charset="0"/>
              </a:rPr>
              <a:t>i</a:t>
            </a:r>
            <a:r>
              <a:rPr lang="en-US" sz="1200" dirty="0">
                <a:latin typeface="Helvetica" pitchFamily="2" charset="0"/>
              </a:rPr>
              <a:t>] = Anew[j][</a:t>
            </a:r>
            <a:r>
              <a:rPr lang="en-US" sz="1200" dirty="0" err="1">
                <a:latin typeface="Helvetica" pitchFamily="2" charset="0"/>
              </a:rPr>
              <a:t>i</a:t>
            </a:r>
            <a:r>
              <a:rPr lang="en-US" sz="1200" dirty="0">
                <a:latin typeface="Helvetica" pitchFamily="2" charset="0"/>
              </a:rPr>
              <a:t>];</a:t>
            </a:r>
          </a:p>
          <a:p>
            <a:r>
              <a:rPr lang="en-US" sz="1200" dirty="0">
                <a:latin typeface="Helvetica" pitchFamily="2" charset="0"/>
              </a:rPr>
              <a:t>         }</a:t>
            </a:r>
          </a:p>
          <a:p>
            <a:r>
              <a:rPr lang="en-US" sz="1200" dirty="0">
                <a:latin typeface="Helvetica" pitchFamily="2" charset="0"/>
              </a:rPr>
              <a:t>      }</a:t>
            </a:r>
          </a:p>
          <a:p>
            <a:r>
              <a:rPr lang="en-US" sz="1200" dirty="0">
                <a:latin typeface="Helvetica" pitchFamily="2" charset="0"/>
              </a:rPr>
              <a:t>   if(</a:t>
            </a:r>
            <a:r>
              <a:rPr lang="en-US" sz="1200" dirty="0" err="1">
                <a:latin typeface="Helvetica" pitchFamily="2" charset="0"/>
              </a:rPr>
              <a:t>iter</a:t>
            </a:r>
            <a:r>
              <a:rPr lang="en-US" sz="1200" dirty="0">
                <a:latin typeface="Helvetica" pitchFamily="2" charset="0"/>
              </a:rPr>
              <a:t> % 100 == 0) </a:t>
            </a:r>
            <a:r>
              <a:rPr lang="en-US" sz="1200" dirty="0" err="1">
                <a:latin typeface="Helvetica" pitchFamily="2" charset="0"/>
              </a:rPr>
              <a:t>printf</a:t>
            </a:r>
            <a:r>
              <a:rPr lang="en-US" sz="1200" dirty="0">
                <a:latin typeface="Helvetica" pitchFamily="2" charset="0"/>
              </a:rPr>
              <a:t>("%5d, %0.6f\n", </a:t>
            </a:r>
            <a:r>
              <a:rPr lang="en-US" sz="1200" dirty="0" err="1">
                <a:latin typeface="Helvetica" pitchFamily="2" charset="0"/>
              </a:rPr>
              <a:t>iter</a:t>
            </a:r>
            <a:r>
              <a:rPr lang="en-US" sz="1200" dirty="0">
                <a:latin typeface="Helvetica" pitchFamily="2" charset="0"/>
              </a:rPr>
              <a:t>, error);</a:t>
            </a:r>
          </a:p>
          <a:p>
            <a:r>
              <a:rPr lang="en-US" sz="1200" dirty="0">
                <a:latin typeface="Helvetica" pitchFamily="2" charset="0"/>
              </a:rPr>
              <a:t>   </a:t>
            </a:r>
            <a:r>
              <a:rPr lang="en-US" sz="1200" dirty="0" err="1">
                <a:latin typeface="Helvetica" pitchFamily="2" charset="0"/>
              </a:rPr>
              <a:t>iter</a:t>
            </a:r>
            <a:r>
              <a:rPr lang="en-US" sz="1200" dirty="0">
                <a:latin typeface="Helvetica" pitchFamily="2" charset="0"/>
              </a:rPr>
              <a:t>++;</a:t>
            </a:r>
          </a:p>
          <a:p>
            <a:r>
              <a:rPr lang="en-US" sz="1200" dirty="0">
                <a:latin typeface="Helvetica" pitchFamily="2" charset="0"/>
              </a:rPr>
              <a:t>   }</a:t>
            </a:r>
            <a:endParaRPr lang="en-US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085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F9E41-3F66-F846-981B-A8480D8CE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740"/>
            <a:ext cx="8229600" cy="491684"/>
          </a:xfrm>
        </p:spPr>
        <p:txBody>
          <a:bodyPr/>
          <a:lstStyle/>
          <a:p>
            <a:r>
              <a:rPr lang="en-US" dirty="0"/>
              <a:t>Loop clauses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1871D-7006-0346-ACB3-024ED2BB0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836907"/>
            <a:ext cx="8020373" cy="4161296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collapse (n)</a:t>
            </a:r>
          </a:p>
          <a:p>
            <a:r>
              <a:rPr lang="en-US" dirty="0">
                <a:solidFill>
                  <a:srgbClr val="C00000"/>
                </a:solidFill>
              </a:rPr>
              <a:t>private (list)</a:t>
            </a:r>
          </a:p>
          <a:p>
            <a:r>
              <a:rPr lang="en-US" dirty="0">
                <a:solidFill>
                  <a:schemeClr val="accent2"/>
                </a:solidFill>
              </a:rPr>
              <a:t>reduction (</a:t>
            </a:r>
            <a:r>
              <a:rPr lang="en-US" dirty="0" err="1">
                <a:solidFill>
                  <a:schemeClr val="accent2"/>
                </a:solidFill>
              </a:rPr>
              <a:t>operator:list</a:t>
            </a:r>
            <a:r>
              <a:rPr lang="en-US" dirty="0">
                <a:solidFill>
                  <a:schemeClr val="accent2"/>
                </a:solidFill>
              </a:rPr>
              <a:t>)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Operators are +,*, min, max, bitwise or logical and/or</a:t>
            </a:r>
          </a:p>
          <a:p>
            <a:r>
              <a:rPr lang="en-US" dirty="0"/>
              <a:t>tile (expression)</a:t>
            </a:r>
          </a:p>
          <a:p>
            <a:r>
              <a:rPr lang="en-US" dirty="0" err="1"/>
              <a:t>device_type</a:t>
            </a:r>
            <a:r>
              <a:rPr lang="en-US" dirty="0"/>
              <a:t> or </a:t>
            </a:r>
            <a:r>
              <a:rPr lang="en-US" dirty="0" err="1"/>
              <a:t>dtype</a:t>
            </a:r>
            <a:r>
              <a:rPr lang="en-US" dirty="0"/>
              <a:t> (list)</a:t>
            </a:r>
          </a:p>
          <a:p>
            <a:r>
              <a:rPr lang="en-US" dirty="0"/>
              <a:t>Fine tune work distribution</a:t>
            </a:r>
          </a:p>
          <a:p>
            <a:pPr lvl="1"/>
            <a:r>
              <a:rPr lang="en-US" dirty="0"/>
              <a:t>gang (</a:t>
            </a:r>
            <a:r>
              <a:rPr lang="en-US" dirty="0" err="1"/>
              <a:t>num_gangs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worker (</a:t>
            </a:r>
            <a:r>
              <a:rPr lang="en-US" dirty="0" err="1"/>
              <a:t>num_workers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vector (</a:t>
            </a:r>
            <a:r>
              <a:rPr lang="en-US" dirty="0" err="1"/>
              <a:t>vector_length</a:t>
            </a:r>
            <a:r>
              <a:rPr lang="en-US" dirty="0"/>
              <a:t>)</a:t>
            </a:r>
          </a:p>
          <a:p>
            <a:r>
              <a:rPr lang="en-US" dirty="0"/>
              <a:t>Loop dependency</a:t>
            </a:r>
          </a:p>
          <a:p>
            <a:pPr lvl="1"/>
            <a:r>
              <a:rPr lang="en-US" dirty="0"/>
              <a:t>seq </a:t>
            </a:r>
          </a:p>
          <a:p>
            <a:pPr lvl="1"/>
            <a:r>
              <a:rPr lang="en-US" dirty="0"/>
              <a:t>independent</a:t>
            </a:r>
          </a:p>
          <a:p>
            <a:pPr lvl="1"/>
            <a:r>
              <a:rPr lang="en-US" dirty="0"/>
              <a:t>auto</a:t>
            </a:r>
          </a:p>
        </p:txBody>
      </p:sp>
    </p:spTree>
    <p:extLst>
      <p:ext uri="{BB962C8B-B14F-4D97-AF65-F5344CB8AC3E}">
        <p14:creationId xmlns:p14="http://schemas.microsoft.com/office/powerpoint/2010/main" val="2390711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740"/>
            <a:ext cx="8229600" cy="392370"/>
          </a:xfrm>
        </p:spPr>
        <p:txBody>
          <a:bodyPr/>
          <a:lstStyle/>
          <a:p>
            <a:r>
              <a:rPr lang="en-US" dirty="0"/>
              <a:t>Basic loop directives again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D34871-1239-ED4E-953B-4CE94B1A16D4}"/>
              </a:ext>
            </a:extLst>
          </p:cNvPr>
          <p:cNvSpPr/>
          <p:nvPr/>
        </p:nvSpPr>
        <p:spPr>
          <a:xfrm>
            <a:off x="247972" y="644841"/>
            <a:ext cx="3913323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do while ( error &gt; </a:t>
            </a:r>
            <a:r>
              <a:rPr lang="en-US" sz="1200" dirty="0" err="1">
                <a:latin typeface="Helvetica" pitchFamily="2" charset="0"/>
              </a:rPr>
              <a:t>tol</a:t>
            </a:r>
            <a:r>
              <a:rPr lang="en-US" sz="1200" dirty="0">
                <a:latin typeface="Helvetica" pitchFamily="2" charset="0"/>
              </a:rPr>
              <a:t> .and. </a:t>
            </a:r>
            <a:r>
              <a:rPr lang="en-US" sz="1200" dirty="0" err="1">
                <a:latin typeface="Helvetica" pitchFamily="2" charset="0"/>
              </a:rPr>
              <a:t>iter</a:t>
            </a:r>
            <a:r>
              <a:rPr lang="en-US" sz="1200" dirty="0">
                <a:latin typeface="Helvetica" pitchFamily="2" charset="0"/>
              </a:rPr>
              <a:t> &lt; </a:t>
            </a:r>
            <a:r>
              <a:rPr lang="en-US" sz="1200" dirty="0" err="1">
                <a:latin typeface="Helvetica" pitchFamily="2" charset="0"/>
              </a:rPr>
              <a:t>iter_max</a:t>
            </a:r>
            <a:r>
              <a:rPr lang="en-US" sz="1200" dirty="0">
                <a:latin typeface="Helvetica" pitchFamily="2" charset="0"/>
              </a:rPr>
              <a:t> )</a:t>
            </a:r>
          </a:p>
          <a:p>
            <a:r>
              <a:rPr lang="en-US" sz="1200" dirty="0">
                <a:latin typeface="Helvetica" pitchFamily="2" charset="0"/>
              </a:rPr>
              <a:t>   error=0.0_fp_kind</a:t>
            </a:r>
          </a:p>
          <a:p>
            <a:endParaRPr lang="en-US" sz="1200" dirty="0">
              <a:latin typeface="Helvetica" pitchFamily="2" charset="0"/>
            </a:endParaRPr>
          </a:p>
          <a:p>
            <a:r>
              <a:rPr lang="en-US" sz="1200" dirty="0">
                <a:latin typeface="Helvetica" pitchFamily="2" charset="0"/>
              </a:rPr>
              <a:t>   </a:t>
            </a:r>
            <a:r>
              <a:rPr lang="en-US" sz="1200" dirty="0">
                <a:solidFill>
                  <a:schemeClr val="accent2"/>
                </a:solidFill>
                <a:latin typeface="Helvetica" pitchFamily="2" charset="0"/>
              </a:rPr>
              <a:t>!$acc parallel loop, collapse(2), reduction(</a:t>
            </a:r>
            <a:r>
              <a:rPr lang="en-US" sz="1200" dirty="0" err="1">
                <a:solidFill>
                  <a:schemeClr val="accent2"/>
                </a:solidFill>
                <a:latin typeface="Helvetica" pitchFamily="2" charset="0"/>
              </a:rPr>
              <a:t>max:error</a:t>
            </a:r>
            <a:r>
              <a:rPr lang="en-US" sz="1200" dirty="0">
                <a:solidFill>
                  <a:schemeClr val="accent2"/>
                </a:solidFill>
                <a:latin typeface="Helvetica" pitchFamily="2" charset="0"/>
              </a:rPr>
              <a:t>)</a:t>
            </a:r>
          </a:p>
          <a:p>
            <a:r>
              <a:rPr lang="en-US" sz="1200" dirty="0">
                <a:latin typeface="Helvetica" pitchFamily="2" charset="0"/>
              </a:rPr>
              <a:t>   do j=1,m-2</a:t>
            </a:r>
          </a:p>
          <a:p>
            <a:r>
              <a:rPr lang="en-US" sz="1200" dirty="0">
                <a:latin typeface="Helvetica" pitchFamily="2" charset="0"/>
              </a:rPr>
              <a:t>   do </a:t>
            </a:r>
            <a:r>
              <a:rPr lang="en-US" sz="1200" dirty="0" err="1">
                <a:latin typeface="Helvetica" pitchFamily="2" charset="0"/>
              </a:rPr>
              <a:t>i</a:t>
            </a:r>
            <a:r>
              <a:rPr lang="en-US" sz="1200" dirty="0">
                <a:latin typeface="Helvetica" pitchFamily="2" charset="0"/>
              </a:rPr>
              <a:t>=1,n-2</a:t>
            </a:r>
          </a:p>
          <a:p>
            <a:r>
              <a:rPr lang="en-US" sz="1200" dirty="0">
                <a:latin typeface="Helvetica" pitchFamily="2" charset="0"/>
              </a:rPr>
              <a:t>      Anew(</a:t>
            </a:r>
            <a:r>
              <a:rPr lang="en-US" sz="1200" dirty="0" err="1">
                <a:latin typeface="Helvetica" pitchFamily="2" charset="0"/>
              </a:rPr>
              <a:t>i,j</a:t>
            </a:r>
            <a:r>
              <a:rPr lang="en-US" sz="1200" dirty="0">
                <a:latin typeface="Helvetica" pitchFamily="2" charset="0"/>
              </a:rPr>
              <a:t>) = 0.25_fp_kind * ( A(i+1,j ) + A(i-1,j ) + &amp;</a:t>
            </a:r>
          </a:p>
          <a:p>
            <a:r>
              <a:rPr lang="en-US" sz="1200" dirty="0">
                <a:latin typeface="Helvetica" pitchFamily="2" charset="0"/>
              </a:rPr>
              <a:t>                                                  A(</a:t>
            </a:r>
            <a:r>
              <a:rPr lang="en-US" sz="1200" dirty="0" err="1">
                <a:latin typeface="Helvetica" pitchFamily="2" charset="0"/>
              </a:rPr>
              <a:t>i</a:t>
            </a:r>
            <a:r>
              <a:rPr lang="en-US" sz="1200" dirty="0">
                <a:latin typeface="Helvetica" pitchFamily="2" charset="0"/>
              </a:rPr>
              <a:t> ,j-1) + A(</a:t>
            </a:r>
            <a:r>
              <a:rPr lang="en-US" sz="1200" dirty="0" err="1">
                <a:latin typeface="Helvetica" pitchFamily="2" charset="0"/>
              </a:rPr>
              <a:t>i</a:t>
            </a:r>
            <a:r>
              <a:rPr lang="en-US" sz="1200" dirty="0">
                <a:latin typeface="Helvetica" pitchFamily="2" charset="0"/>
              </a:rPr>
              <a:t> ,j+1) )</a:t>
            </a:r>
          </a:p>
          <a:p>
            <a:endParaRPr lang="en-US" sz="1200" dirty="0">
              <a:latin typeface="Helvetica" pitchFamily="2" charset="0"/>
            </a:endParaRPr>
          </a:p>
          <a:p>
            <a:r>
              <a:rPr lang="en-US" sz="1200" dirty="0">
                <a:latin typeface="Helvetica" pitchFamily="2" charset="0"/>
              </a:rPr>
              <a:t>      error = max( error, abs(Anew(</a:t>
            </a:r>
            <a:r>
              <a:rPr lang="en-US" sz="1200" dirty="0" err="1">
                <a:latin typeface="Helvetica" pitchFamily="2" charset="0"/>
              </a:rPr>
              <a:t>i,j</a:t>
            </a:r>
            <a:r>
              <a:rPr lang="en-US" sz="1200" dirty="0">
                <a:latin typeface="Helvetica" pitchFamily="2" charset="0"/>
              </a:rPr>
              <a:t>)-A(</a:t>
            </a:r>
            <a:r>
              <a:rPr lang="en-US" sz="1200" dirty="0" err="1">
                <a:latin typeface="Helvetica" pitchFamily="2" charset="0"/>
              </a:rPr>
              <a:t>i,j</a:t>
            </a:r>
            <a:r>
              <a:rPr lang="en-US" sz="1200" dirty="0">
                <a:latin typeface="Helvetica" pitchFamily="2" charset="0"/>
              </a:rPr>
              <a:t>)) )</a:t>
            </a:r>
          </a:p>
          <a:p>
            <a:r>
              <a:rPr lang="en-US" sz="1200" dirty="0">
                <a:latin typeface="Helvetica" pitchFamily="2" charset="0"/>
              </a:rPr>
              <a:t>   end do</a:t>
            </a:r>
          </a:p>
          <a:p>
            <a:r>
              <a:rPr lang="en-US" sz="1200" dirty="0">
                <a:latin typeface="Helvetica" pitchFamily="2" charset="0"/>
              </a:rPr>
              <a:t>   end do</a:t>
            </a:r>
          </a:p>
          <a:p>
            <a:endParaRPr lang="en-US" sz="1200" dirty="0">
              <a:latin typeface="Helvetica" pitchFamily="2" charset="0"/>
            </a:endParaRPr>
          </a:p>
          <a:p>
            <a:r>
              <a:rPr lang="en-US" sz="1200" dirty="0">
                <a:latin typeface="Helvetica" pitchFamily="2" charset="0"/>
              </a:rPr>
              <a:t>   </a:t>
            </a:r>
            <a:r>
              <a:rPr lang="en-US" sz="1200" dirty="0">
                <a:solidFill>
                  <a:schemeClr val="accent2"/>
                </a:solidFill>
                <a:latin typeface="Helvetica" pitchFamily="2" charset="0"/>
              </a:rPr>
              <a:t>!$acc parallel loop, collapse(2)</a:t>
            </a:r>
            <a:r>
              <a:rPr lang="en-US" sz="1200" dirty="0">
                <a:latin typeface="Helvetica" pitchFamily="2" charset="0"/>
              </a:rPr>
              <a:t> </a:t>
            </a:r>
          </a:p>
          <a:p>
            <a:r>
              <a:rPr lang="en-US" sz="1200" dirty="0">
                <a:latin typeface="Helvetica" pitchFamily="2" charset="0"/>
              </a:rPr>
              <a:t>   do j=1,m-2</a:t>
            </a:r>
          </a:p>
          <a:p>
            <a:r>
              <a:rPr lang="en-US" sz="1200" dirty="0">
                <a:latin typeface="Helvetica" pitchFamily="2" charset="0"/>
              </a:rPr>
              <a:t>   do </a:t>
            </a:r>
            <a:r>
              <a:rPr lang="en-US" sz="1200" dirty="0" err="1">
                <a:latin typeface="Helvetica" pitchFamily="2" charset="0"/>
              </a:rPr>
              <a:t>i</a:t>
            </a:r>
            <a:r>
              <a:rPr lang="en-US" sz="1200" dirty="0">
                <a:latin typeface="Helvetica" pitchFamily="2" charset="0"/>
              </a:rPr>
              <a:t>=1,n-2</a:t>
            </a:r>
          </a:p>
          <a:p>
            <a:r>
              <a:rPr lang="en-US" sz="1200" dirty="0">
                <a:latin typeface="Helvetica" pitchFamily="2" charset="0"/>
              </a:rPr>
              <a:t>      A(</a:t>
            </a:r>
            <a:r>
              <a:rPr lang="en-US" sz="1200" dirty="0" err="1">
                <a:latin typeface="Helvetica" pitchFamily="2" charset="0"/>
              </a:rPr>
              <a:t>i,j</a:t>
            </a:r>
            <a:r>
              <a:rPr lang="en-US" sz="1200" dirty="0">
                <a:latin typeface="Helvetica" pitchFamily="2" charset="0"/>
              </a:rPr>
              <a:t>) = Anew(</a:t>
            </a:r>
            <a:r>
              <a:rPr lang="en-US" sz="1200" dirty="0" err="1">
                <a:latin typeface="Helvetica" pitchFamily="2" charset="0"/>
              </a:rPr>
              <a:t>i,j</a:t>
            </a:r>
            <a:r>
              <a:rPr lang="en-US" sz="1200" dirty="0">
                <a:latin typeface="Helvetica" pitchFamily="2" charset="0"/>
              </a:rPr>
              <a:t>)</a:t>
            </a:r>
          </a:p>
          <a:p>
            <a:r>
              <a:rPr lang="en-US" sz="1200" dirty="0">
                <a:latin typeface="Helvetica" pitchFamily="2" charset="0"/>
              </a:rPr>
              <a:t>   end do</a:t>
            </a:r>
          </a:p>
          <a:p>
            <a:r>
              <a:rPr lang="en-US" sz="1200" dirty="0">
                <a:latin typeface="Helvetica" pitchFamily="2" charset="0"/>
              </a:rPr>
              <a:t>   end do</a:t>
            </a:r>
          </a:p>
          <a:p>
            <a:endParaRPr lang="en-US" sz="1200" dirty="0">
              <a:latin typeface="Helvetica" pitchFamily="2" charset="0"/>
            </a:endParaRPr>
          </a:p>
          <a:p>
            <a:r>
              <a:rPr lang="en-US" sz="1200" dirty="0">
                <a:latin typeface="Helvetica" pitchFamily="2" charset="0"/>
              </a:rPr>
              <a:t>   if (mod(iter,100) == 0 ) write(*,'(i5,f10.6)'), </a:t>
            </a:r>
            <a:r>
              <a:rPr lang="en-US" sz="1200" dirty="0" err="1">
                <a:latin typeface="Helvetica" pitchFamily="2" charset="0"/>
              </a:rPr>
              <a:t>iter</a:t>
            </a:r>
            <a:r>
              <a:rPr lang="en-US" sz="1200" dirty="0">
                <a:latin typeface="Helvetica" pitchFamily="2" charset="0"/>
              </a:rPr>
              <a:t>, error</a:t>
            </a:r>
          </a:p>
          <a:p>
            <a:r>
              <a:rPr lang="en-US" sz="1200" dirty="0">
                <a:latin typeface="Helvetica" pitchFamily="2" charset="0"/>
              </a:rPr>
              <a:t>   </a:t>
            </a:r>
            <a:r>
              <a:rPr lang="en-US" sz="1200" dirty="0" err="1">
                <a:latin typeface="Helvetica" pitchFamily="2" charset="0"/>
              </a:rPr>
              <a:t>iter</a:t>
            </a:r>
            <a:r>
              <a:rPr lang="en-US" sz="1200" dirty="0">
                <a:latin typeface="Helvetica" pitchFamily="2" charset="0"/>
              </a:rPr>
              <a:t> = </a:t>
            </a:r>
            <a:r>
              <a:rPr lang="en-US" sz="1200" dirty="0" err="1">
                <a:latin typeface="Helvetica" pitchFamily="2" charset="0"/>
              </a:rPr>
              <a:t>iter</a:t>
            </a:r>
            <a:r>
              <a:rPr lang="en-US" sz="1200" dirty="0">
                <a:latin typeface="Helvetica" pitchFamily="2" charset="0"/>
              </a:rPr>
              <a:t> + 1</a:t>
            </a:r>
          </a:p>
          <a:p>
            <a:r>
              <a:rPr lang="en-US" sz="1200" dirty="0">
                <a:latin typeface="Helvetica" pitchFamily="2" charset="0"/>
              </a:rPr>
              <a:t>e</a:t>
            </a:r>
            <a:r>
              <a:rPr lang="en-US" sz="1200" dirty="0">
                <a:effectLst/>
                <a:latin typeface="Helvetica" pitchFamily="2" charset="0"/>
              </a:rPr>
              <a:t>nd do</a:t>
            </a:r>
            <a:endParaRPr lang="en-US" dirty="0">
              <a:effectLst/>
              <a:latin typeface="Helvetica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425275-51A0-724C-B512-A8B2F960DA92}"/>
              </a:ext>
            </a:extLst>
          </p:cNvPr>
          <p:cNvSpPr/>
          <p:nvPr/>
        </p:nvSpPr>
        <p:spPr>
          <a:xfrm>
            <a:off x="4269784" y="644841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while ( error &gt; </a:t>
            </a:r>
            <a:r>
              <a:rPr lang="en-US" sz="1200" dirty="0" err="1">
                <a:latin typeface="Helvetica" pitchFamily="2" charset="0"/>
              </a:rPr>
              <a:t>tol</a:t>
            </a:r>
            <a:r>
              <a:rPr lang="en-US" sz="1200" dirty="0">
                <a:latin typeface="Helvetica" pitchFamily="2" charset="0"/>
              </a:rPr>
              <a:t> &amp;&amp; </a:t>
            </a:r>
            <a:r>
              <a:rPr lang="en-US" sz="1200" dirty="0" err="1">
                <a:latin typeface="Helvetica" pitchFamily="2" charset="0"/>
              </a:rPr>
              <a:t>iter</a:t>
            </a:r>
            <a:r>
              <a:rPr lang="en-US" sz="1200" dirty="0">
                <a:latin typeface="Helvetica" pitchFamily="2" charset="0"/>
              </a:rPr>
              <a:t> &lt; </a:t>
            </a:r>
            <a:r>
              <a:rPr lang="en-US" sz="1200" dirty="0" err="1">
                <a:latin typeface="Helvetica" pitchFamily="2" charset="0"/>
              </a:rPr>
              <a:t>iter_max</a:t>
            </a:r>
            <a:r>
              <a:rPr lang="en-US" sz="1200" dirty="0">
                <a:latin typeface="Helvetica" pitchFamily="2" charset="0"/>
              </a:rPr>
              <a:t> )</a:t>
            </a:r>
          </a:p>
          <a:p>
            <a:r>
              <a:rPr lang="en-US" sz="1200" dirty="0">
                <a:latin typeface="Helvetica" pitchFamily="2" charset="0"/>
              </a:rPr>
              <a:t>   {</a:t>
            </a:r>
          </a:p>
          <a:p>
            <a:r>
              <a:rPr lang="en-US" sz="1200" dirty="0">
                <a:latin typeface="Helvetica" pitchFamily="2" charset="0"/>
              </a:rPr>
              <a:t>   error = 0.0;</a:t>
            </a:r>
          </a:p>
          <a:p>
            <a:r>
              <a:rPr lang="en-US" sz="1200" dirty="0">
                <a:solidFill>
                  <a:schemeClr val="accent2"/>
                </a:solidFill>
                <a:latin typeface="Helvetica" pitchFamily="2" charset="0"/>
              </a:rPr>
              <a:t>#pragma acc parallel loop, collapse(2), reduction(</a:t>
            </a:r>
            <a:r>
              <a:rPr lang="en-US" sz="1200" dirty="0" err="1">
                <a:solidFill>
                  <a:schemeClr val="accent2"/>
                </a:solidFill>
                <a:latin typeface="Helvetica" pitchFamily="2" charset="0"/>
              </a:rPr>
              <a:t>max:error</a:t>
            </a:r>
            <a:r>
              <a:rPr lang="en-US" sz="1200" dirty="0">
                <a:solidFill>
                  <a:schemeClr val="accent2"/>
                </a:solidFill>
                <a:latin typeface="Helvetica" pitchFamily="2" charset="0"/>
              </a:rPr>
              <a:t>)</a:t>
            </a:r>
            <a:endParaRPr lang="en-US" sz="1200" dirty="0">
              <a:latin typeface="Helvetica" pitchFamily="2" charset="0"/>
            </a:endParaRPr>
          </a:p>
          <a:p>
            <a:r>
              <a:rPr lang="en-US" sz="1200" dirty="0">
                <a:latin typeface="Helvetica" pitchFamily="2" charset="0"/>
              </a:rPr>
              <a:t>   for( int j = 1; j &lt; n-1; </a:t>
            </a:r>
            <a:r>
              <a:rPr lang="en-US" sz="1200" dirty="0" err="1">
                <a:latin typeface="Helvetica" pitchFamily="2" charset="0"/>
              </a:rPr>
              <a:t>j++</a:t>
            </a:r>
            <a:r>
              <a:rPr lang="en-US" sz="1200" dirty="0">
                <a:latin typeface="Helvetica" pitchFamily="2" charset="0"/>
              </a:rPr>
              <a:t>)</a:t>
            </a:r>
          </a:p>
          <a:p>
            <a:r>
              <a:rPr lang="en-US" sz="1200" dirty="0">
                <a:latin typeface="Helvetica" pitchFamily="2" charset="0"/>
              </a:rPr>
              <a:t>      {</a:t>
            </a:r>
          </a:p>
          <a:p>
            <a:r>
              <a:rPr lang="en-US" sz="1200" dirty="0">
                <a:latin typeface="Helvetica" pitchFamily="2" charset="0"/>
              </a:rPr>
              <a:t>      for( int </a:t>
            </a:r>
            <a:r>
              <a:rPr lang="en-US" sz="1200" dirty="0" err="1">
                <a:latin typeface="Helvetica" pitchFamily="2" charset="0"/>
              </a:rPr>
              <a:t>i</a:t>
            </a:r>
            <a:r>
              <a:rPr lang="en-US" sz="1200" dirty="0">
                <a:latin typeface="Helvetica" pitchFamily="2" charset="0"/>
              </a:rPr>
              <a:t> = 1; </a:t>
            </a:r>
            <a:r>
              <a:rPr lang="en-US" sz="1200" dirty="0" err="1">
                <a:latin typeface="Helvetica" pitchFamily="2" charset="0"/>
              </a:rPr>
              <a:t>i</a:t>
            </a:r>
            <a:r>
              <a:rPr lang="en-US" sz="1200" dirty="0">
                <a:latin typeface="Helvetica" pitchFamily="2" charset="0"/>
              </a:rPr>
              <a:t> &lt; m-1; </a:t>
            </a:r>
            <a:r>
              <a:rPr lang="en-US" sz="1200" dirty="0" err="1">
                <a:latin typeface="Helvetica" pitchFamily="2" charset="0"/>
              </a:rPr>
              <a:t>i</a:t>
            </a:r>
            <a:r>
              <a:rPr lang="en-US" sz="1200" dirty="0">
                <a:latin typeface="Helvetica" pitchFamily="2" charset="0"/>
              </a:rPr>
              <a:t>++ )</a:t>
            </a:r>
          </a:p>
          <a:p>
            <a:r>
              <a:rPr lang="en-US" sz="1200" dirty="0">
                <a:latin typeface="Helvetica" pitchFamily="2" charset="0"/>
              </a:rPr>
              <a:t>         {</a:t>
            </a:r>
          </a:p>
          <a:p>
            <a:r>
              <a:rPr lang="en-US" sz="1200" dirty="0">
                <a:latin typeface="Helvetica" pitchFamily="2" charset="0"/>
              </a:rPr>
              <a:t>         Anew[j][</a:t>
            </a:r>
            <a:r>
              <a:rPr lang="en-US" sz="1200" dirty="0" err="1">
                <a:latin typeface="Helvetica" pitchFamily="2" charset="0"/>
              </a:rPr>
              <a:t>i</a:t>
            </a:r>
            <a:r>
              <a:rPr lang="en-US" sz="1200" dirty="0">
                <a:latin typeface="Helvetica" pitchFamily="2" charset="0"/>
              </a:rPr>
              <a:t>] = 0.25 * ( A[j][i+1] + A[j][i-1]</a:t>
            </a:r>
          </a:p>
          <a:p>
            <a:r>
              <a:rPr lang="en-US" sz="1200" dirty="0">
                <a:latin typeface="Helvetica" pitchFamily="2" charset="0"/>
              </a:rPr>
              <a:t>                                     + A[j-1][</a:t>
            </a:r>
            <a:r>
              <a:rPr lang="en-US" sz="1200" dirty="0" err="1">
                <a:latin typeface="Helvetica" pitchFamily="2" charset="0"/>
              </a:rPr>
              <a:t>i</a:t>
            </a:r>
            <a:r>
              <a:rPr lang="en-US" sz="1200" dirty="0">
                <a:latin typeface="Helvetica" pitchFamily="2" charset="0"/>
              </a:rPr>
              <a:t>] + A[j+1][</a:t>
            </a:r>
            <a:r>
              <a:rPr lang="en-US" sz="1200" dirty="0" err="1">
                <a:latin typeface="Helvetica" pitchFamily="2" charset="0"/>
              </a:rPr>
              <a:t>i</a:t>
            </a:r>
            <a:r>
              <a:rPr lang="en-US" sz="1200" dirty="0">
                <a:latin typeface="Helvetica" pitchFamily="2" charset="0"/>
              </a:rPr>
              <a:t>]);</a:t>
            </a:r>
          </a:p>
          <a:p>
            <a:r>
              <a:rPr lang="en-US" sz="1200" dirty="0">
                <a:latin typeface="Helvetica" pitchFamily="2" charset="0"/>
              </a:rPr>
              <a:t>         error = </a:t>
            </a:r>
            <a:r>
              <a:rPr lang="en-US" sz="1200" dirty="0" err="1">
                <a:latin typeface="Helvetica" pitchFamily="2" charset="0"/>
              </a:rPr>
              <a:t>fmax</a:t>
            </a:r>
            <a:r>
              <a:rPr lang="en-US" sz="1200" dirty="0">
                <a:latin typeface="Helvetica" pitchFamily="2" charset="0"/>
              </a:rPr>
              <a:t>( error, fabs(Anew[j][</a:t>
            </a:r>
            <a:r>
              <a:rPr lang="en-US" sz="1200" dirty="0" err="1">
                <a:latin typeface="Helvetica" pitchFamily="2" charset="0"/>
              </a:rPr>
              <a:t>i</a:t>
            </a:r>
            <a:r>
              <a:rPr lang="en-US" sz="1200" dirty="0">
                <a:latin typeface="Helvetica" pitchFamily="2" charset="0"/>
              </a:rPr>
              <a:t>] - A[j][</a:t>
            </a:r>
            <a:r>
              <a:rPr lang="en-US" sz="1200" dirty="0" err="1">
                <a:latin typeface="Helvetica" pitchFamily="2" charset="0"/>
              </a:rPr>
              <a:t>i</a:t>
            </a:r>
            <a:r>
              <a:rPr lang="en-US" sz="1200" dirty="0">
                <a:latin typeface="Helvetica" pitchFamily="2" charset="0"/>
              </a:rPr>
              <a:t>]));</a:t>
            </a:r>
          </a:p>
          <a:p>
            <a:r>
              <a:rPr lang="en-US" sz="1200" dirty="0">
                <a:latin typeface="Helvetica" pitchFamily="2" charset="0"/>
              </a:rPr>
              <a:t>         }</a:t>
            </a:r>
          </a:p>
          <a:p>
            <a:r>
              <a:rPr lang="en-US" sz="1200" dirty="0">
                <a:latin typeface="Helvetica" pitchFamily="2" charset="0"/>
              </a:rPr>
              <a:t>      }</a:t>
            </a:r>
          </a:p>
          <a:p>
            <a:r>
              <a:rPr lang="en-US" sz="1200" dirty="0">
                <a:solidFill>
                  <a:schemeClr val="accent2"/>
                </a:solidFill>
                <a:latin typeface="Helvetica" pitchFamily="2" charset="0"/>
              </a:rPr>
              <a:t>#pragma acc parallel loop, collapse(2)</a:t>
            </a:r>
            <a:endParaRPr lang="en-US" sz="1200" dirty="0">
              <a:latin typeface="Helvetica" pitchFamily="2" charset="0"/>
            </a:endParaRPr>
          </a:p>
          <a:p>
            <a:r>
              <a:rPr lang="en-US" sz="1200" dirty="0">
                <a:latin typeface="Helvetica" pitchFamily="2" charset="0"/>
              </a:rPr>
              <a:t>   for( int j = 1; j &lt; n-1; </a:t>
            </a:r>
            <a:r>
              <a:rPr lang="en-US" sz="1200" dirty="0" err="1">
                <a:latin typeface="Helvetica" pitchFamily="2" charset="0"/>
              </a:rPr>
              <a:t>j++</a:t>
            </a:r>
            <a:r>
              <a:rPr lang="en-US" sz="1200" dirty="0">
                <a:latin typeface="Helvetica" pitchFamily="2" charset="0"/>
              </a:rPr>
              <a:t>)</a:t>
            </a:r>
          </a:p>
          <a:p>
            <a:r>
              <a:rPr lang="en-US" sz="1200" dirty="0">
                <a:latin typeface="Helvetica" pitchFamily="2" charset="0"/>
              </a:rPr>
              <a:t>      {</a:t>
            </a:r>
          </a:p>
          <a:p>
            <a:r>
              <a:rPr lang="en-US" sz="1200" dirty="0">
                <a:latin typeface="Helvetica" pitchFamily="2" charset="0"/>
              </a:rPr>
              <a:t>      for( int </a:t>
            </a:r>
            <a:r>
              <a:rPr lang="en-US" sz="1200" dirty="0" err="1">
                <a:latin typeface="Helvetica" pitchFamily="2" charset="0"/>
              </a:rPr>
              <a:t>i</a:t>
            </a:r>
            <a:r>
              <a:rPr lang="en-US" sz="1200" dirty="0">
                <a:latin typeface="Helvetica" pitchFamily="2" charset="0"/>
              </a:rPr>
              <a:t> = 1; </a:t>
            </a:r>
            <a:r>
              <a:rPr lang="en-US" sz="1200" dirty="0" err="1">
                <a:latin typeface="Helvetica" pitchFamily="2" charset="0"/>
              </a:rPr>
              <a:t>i</a:t>
            </a:r>
            <a:r>
              <a:rPr lang="en-US" sz="1200" dirty="0">
                <a:latin typeface="Helvetica" pitchFamily="2" charset="0"/>
              </a:rPr>
              <a:t> &lt; m-1; </a:t>
            </a:r>
            <a:r>
              <a:rPr lang="en-US" sz="1200" dirty="0" err="1">
                <a:latin typeface="Helvetica" pitchFamily="2" charset="0"/>
              </a:rPr>
              <a:t>i</a:t>
            </a:r>
            <a:r>
              <a:rPr lang="en-US" sz="1200" dirty="0">
                <a:latin typeface="Helvetica" pitchFamily="2" charset="0"/>
              </a:rPr>
              <a:t>++ )</a:t>
            </a:r>
          </a:p>
          <a:p>
            <a:r>
              <a:rPr lang="en-US" sz="1200" dirty="0">
                <a:latin typeface="Helvetica" pitchFamily="2" charset="0"/>
              </a:rPr>
              <a:t>         {</a:t>
            </a:r>
          </a:p>
          <a:p>
            <a:r>
              <a:rPr lang="en-US" sz="1200" dirty="0">
                <a:latin typeface="Helvetica" pitchFamily="2" charset="0"/>
              </a:rPr>
              <a:t>         A[j][</a:t>
            </a:r>
            <a:r>
              <a:rPr lang="en-US" sz="1200" dirty="0" err="1">
                <a:latin typeface="Helvetica" pitchFamily="2" charset="0"/>
              </a:rPr>
              <a:t>i</a:t>
            </a:r>
            <a:r>
              <a:rPr lang="en-US" sz="1200" dirty="0">
                <a:latin typeface="Helvetica" pitchFamily="2" charset="0"/>
              </a:rPr>
              <a:t>] = Anew[j][</a:t>
            </a:r>
            <a:r>
              <a:rPr lang="en-US" sz="1200" dirty="0" err="1">
                <a:latin typeface="Helvetica" pitchFamily="2" charset="0"/>
              </a:rPr>
              <a:t>i</a:t>
            </a:r>
            <a:r>
              <a:rPr lang="en-US" sz="1200" dirty="0">
                <a:latin typeface="Helvetica" pitchFamily="2" charset="0"/>
              </a:rPr>
              <a:t>];</a:t>
            </a:r>
          </a:p>
          <a:p>
            <a:r>
              <a:rPr lang="en-US" sz="1200" dirty="0">
                <a:latin typeface="Helvetica" pitchFamily="2" charset="0"/>
              </a:rPr>
              <a:t>         }</a:t>
            </a:r>
          </a:p>
          <a:p>
            <a:r>
              <a:rPr lang="en-US" sz="1200" dirty="0">
                <a:latin typeface="Helvetica" pitchFamily="2" charset="0"/>
              </a:rPr>
              <a:t>      }</a:t>
            </a:r>
          </a:p>
          <a:p>
            <a:r>
              <a:rPr lang="en-US" sz="1200" dirty="0">
                <a:latin typeface="Helvetica" pitchFamily="2" charset="0"/>
              </a:rPr>
              <a:t>   if(</a:t>
            </a:r>
            <a:r>
              <a:rPr lang="en-US" sz="1200" dirty="0" err="1">
                <a:latin typeface="Helvetica" pitchFamily="2" charset="0"/>
              </a:rPr>
              <a:t>iter</a:t>
            </a:r>
            <a:r>
              <a:rPr lang="en-US" sz="1200" dirty="0">
                <a:latin typeface="Helvetica" pitchFamily="2" charset="0"/>
              </a:rPr>
              <a:t> % 100 == 0) </a:t>
            </a:r>
            <a:r>
              <a:rPr lang="en-US" sz="1200" dirty="0" err="1">
                <a:latin typeface="Helvetica" pitchFamily="2" charset="0"/>
              </a:rPr>
              <a:t>printf</a:t>
            </a:r>
            <a:r>
              <a:rPr lang="en-US" sz="1200" dirty="0">
                <a:latin typeface="Helvetica" pitchFamily="2" charset="0"/>
              </a:rPr>
              <a:t>("%5d, %0.6f\n", </a:t>
            </a:r>
            <a:r>
              <a:rPr lang="en-US" sz="1200" dirty="0" err="1">
                <a:latin typeface="Helvetica" pitchFamily="2" charset="0"/>
              </a:rPr>
              <a:t>iter</a:t>
            </a:r>
            <a:r>
              <a:rPr lang="en-US" sz="1200" dirty="0">
                <a:latin typeface="Helvetica" pitchFamily="2" charset="0"/>
              </a:rPr>
              <a:t>, error);</a:t>
            </a:r>
          </a:p>
          <a:p>
            <a:r>
              <a:rPr lang="en-US" sz="1200" dirty="0">
                <a:latin typeface="Helvetica" pitchFamily="2" charset="0"/>
              </a:rPr>
              <a:t>   </a:t>
            </a:r>
            <a:r>
              <a:rPr lang="en-US" sz="1200" dirty="0" err="1">
                <a:latin typeface="Helvetica" pitchFamily="2" charset="0"/>
              </a:rPr>
              <a:t>iter</a:t>
            </a:r>
            <a:r>
              <a:rPr lang="en-US" sz="1200" dirty="0">
                <a:latin typeface="Helvetica" pitchFamily="2" charset="0"/>
              </a:rPr>
              <a:t>++;</a:t>
            </a:r>
          </a:p>
          <a:p>
            <a:r>
              <a:rPr lang="en-US" sz="1200" dirty="0">
                <a:latin typeface="Helvetica" pitchFamily="2" charset="0"/>
              </a:rPr>
              <a:t>   }</a:t>
            </a:r>
            <a:endParaRPr lang="en-US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912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65AC9-7BFA-6643-A900-B27E4852E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740"/>
            <a:ext cx="8229600" cy="530429"/>
          </a:xfrm>
        </p:spPr>
        <p:txBody>
          <a:bodyPr/>
          <a:lstStyle/>
          <a:p>
            <a:r>
              <a:rPr lang="en-US" dirty="0"/>
              <a:t>Managing data: data clauses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21842-18DB-EF44-8A89-BE7AB8E0B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67905"/>
            <a:ext cx="8229600" cy="4130298"/>
          </a:xfrm>
        </p:spPr>
        <p:txBody>
          <a:bodyPr/>
          <a:lstStyle/>
          <a:p>
            <a:r>
              <a:rPr lang="en-US" dirty="0"/>
              <a:t>copy (list)</a:t>
            </a:r>
          </a:p>
          <a:p>
            <a:pPr lvl="1"/>
            <a:r>
              <a:rPr lang="en-US" dirty="0"/>
              <a:t>Allocates array on device, copies data to device at beginning and copies out at end</a:t>
            </a:r>
          </a:p>
          <a:p>
            <a:r>
              <a:rPr lang="en-US" dirty="0" err="1"/>
              <a:t>copyin</a:t>
            </a:r>
            <a:r>
              <a:rPr lang="en-US" dirty="0"/>
              <a:t> (list)</a:t>
            </a:r>
          </a:p>
          <a:p>
            <a:pPr lvl="1"/>
            <a:r>
              <a:rPr lang="en-US" dirty="0"/>
              <a:t>Allocates array on device and copies data from host to device at beginning</a:t>
            </a:r>
          </a:p>
          <a:p>
            <a:r>
              <a:rPr lang="en-US" dirty="0" err="1"/>
              <a:t>copyout</a:t>
            </a:r>
            <a:r>
              <a:rPr lang="en-US" dirty="0"/>
              <a:t> (list)</a:t>
            </a:r>
          </a:p>
          <a:p>
            <a:pPr lvl="1"/>
            <a:r>
              <a:rPr lang="en-US" dirty="0"/>
              <a:t> Allocates array on device and copies data from device to host at end</a:t>
            </a:r>
          </a:p>
          <a:p>
            <a:r>
              <a:rPr lang="en-US" dirty="0"/>
              <a:t>create (list)</a:t>
            </a:r>
          </a:p>
          <a:p>
            <a:pPr lvl="1"/>
            <a:r>
              <a:rPr lang="en-US" dirty="0"/>
              <a:t>Allocates array on device but does not copy</a:t>
            </a:r>
          </a:p>
          <a:p>
            <a:r>
              <a:rPr lang="en-US" dirty="0"/>
              <a:t>present (list)</a:t>
            </a:r>
          </a:p>
          <a:p>
            <a:pPr lvl="1"/>
            <a:r>
              <a:rPr lang="en-US" dirty="0"/>
              <a:t>Don’t allocate/transfer because we know it’s already there</a:t>
            </a:r>
          </a:p>
          <a:p>
            <a:r>
              <a:rPr lang="en-US" dirty="0"/>
              <a:t>List </a:t>
            </a:r>
          </a:p>
          <a:p>
            <a:pPr lvl="1"/>
            <a:r>
              <a:rPr lang="en-US" dirty="0"/>
              <a:t>Variable name</a:t>
            </a:r>
          </a:p>
          <a:p>
            <a:pPr lvl="1"/>
            <a:r>
              <a:rPr lang="en-US" dirty="0"/>
              <a:t>Can also specify bounds, shape (e.g. A(</a:t>
            </a:r>
            <a:r>
              <a:rPr lang="en-US" dirty="0" err="1"/>
              <a:t>beg:end</a:t>
            </a:r>
            <a:r>
              <a:rPr lang="en-US" dirty="0"/>
              <a:t>) or A[</a:t>
            </a:r>
            <a:r>
              <a:rPr lang="en-US" dirty="0" err="1"/>
              <a:t>beg,length</a:t>
            </a:r>
            <a:r>
              <a:rPr lang="en-US" dirty="0"/>
              <a:t>]) if needed for sections, different bounds (more for C where array info not available)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916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740"/>
            <a:ext cx="8229600" cy="392370"/>
          </a:xfrm>
        </p:spPr>
        <p:txBody>
          <a:bodyPr/>
          <a:lstStyle/>
          <a:p>
            <a:r>
              <a:rPr lang="en-US" dirty="0"/>
              <a:t>Loop directives with data (inefficient)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D34871-1239-ED4E-953B-4CE94B1A16D4}"/>
              </a:ext>
            </a:extLst>
          </p:cNvPr>
          <p:cNvSpPr/>
          <p:nvPr/>
        </p:nvSpPr>
        <p:spPr>
          <a:xfrm>
            <a:off x="247972" y="644841"/>
            <a:ext cx="3913323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Helvetica" pitchFamily="2" charset="0"/>
              </a:rPr>
              <a:t>do while ( error &gt; </a:t>
            </a:r>
            <a:r>
              <a:rPr lang="en-US" sz="1100" dirty="0" err="1">
                <a:latin typeface="Helvetica" pitchFamily="2" charset="0"/>
              </a:rPr>
              <a:t>tol</a:t>
            </a:r>
            <a:r>
              <a:rPr lang="en-US" sz="1100" dirty="0">
                <a:latin typeface="Helvetica" pitchFamily="2" charset="0"/>
              </a:rPr>
              <a:t> .and. </a:t>
            </a:r>
            <a:r>
              <a:rPr lang="en-US" sz="1100" dirty="0" err="1">
                <a:latin typeface="Helvetica" pitchFamily="2" charset="0"/>
              </a:rPr>
              <a:t>iter</a:t>
            </a:r>
            <a:r>
              <a:rPr lang="en-US" sz="1100" dirty="0">
                <a:latin typeface="Helvetica" pitchFamily="2" charset="0"/>
              </a:rPr>
              <a:t> &lt; </a:t>
            </a:r>
            <a:r>
              <a:rPr lang="en-US" sz="1100" dirty="0" err="1">
                <a:latin typeface="Helvetica" pitchFamily="2" charset="0"/>
              </a:rPr>
              <a:t>iter_max</a:t>
            </a:r>
            <a:r>
              <a:rPr lang="en-US" sz="1100" dirty="0">
                <a:latin typeface="Helvetica" pitchFamily="2" charset="0"/>
              </a:rPr>
              <a:t> )</a:t>
            </a:r>
          </a:p>
          <a:p>
            <a:r>
              <a:rPr lang="en-US" sz="1100" dirty="0">
                <a:latin typeface="Helvetica" pitchFamily="2" charset="0"/>
              </a:rPr>
              <a:t>   error=0.0_fp_kind</a:t>
            </a:r>
          </a:p>
          <a:p>
            <a:endParaRPr lang="en-US" sz="1100" dirty="0">
              <a:latin typeface="Helvetica" pitchFamily="2" charset="0"/>
            </a:endParaRPr>
          </a:p>
          <a:p>
            <a:r>
              <a:rPr lang="en-US" sz="1100" dirty="0">
                <a:latin typeface="Helvetica" pitchFamily="2" charset="0"/>
              </a:rPr>
              <a:t>   </a:t>
            </a:r>
            <a:r>
              <a:rPr lang="en-US" sz="1100" dirty="0">
                <a:solidFill>
                  <a:schemeClr val="accent2"/>
                </a:solidFill>
                <a:latin typeface="Helvetica" pitchFamily="2" charset="0"/>
              </a:rPr>
              <a:t>!$acc parallel loop, collapse(2), reduction(</a:t>
            </a:r>
            <a:r>
              <a:rPr lang="en-US" sz="1100" dirty="0" err="1">
                <a:solidFill>
                  <a:schemeClr val="accent2"/>
                </a:solidFill>
                <a:latin typeface="Helvetica" pitchFamily="2" charset="0"/>
              </a:rPr>
              <a:t>max:err</a:t>
            </a:r>
            <a:r>
              <a:rPr lang="en-US" sz="1100" dirty="0">
                <a:solidFill>
                  <a:schemeClr val="accent2"/>
                </a:solidFill>
                <a:latin typeface="Helvetica" pitchFamily="2" charset="0"/>
              </a:rPr>
              <a:t>), &amp;</a:t>
            </a:r>
          </a:p>
          <a:p>
            <a:r>
              <a:rPr lang="en-US" sz="1100" dirty="0">
                <a:solidFill>
                  <a:schemeClr val="accent2"/>
                </a:solidFill>
                <a:latin typeface="Helvetica" pitchFamily="2" charset="0"/>
              </a:rPr>
              <a:t>   !$acc </a:t>
            </a:r>
            <a:r>
              <a:rPr lang="en-US" sz="1100" dirty="0" err="1">
                <a:solidFill>
                  <a:schemeClr val="accent2"/>
                </a:solidFill>
                <a:latin typeface="Helvetica" pitchFamily="2" charset="0"/>
              </a:rPr>
              <a:t>copyin</a:t>
            </a:r>
            <a:r>
              <a:rPr lang="en-US" sz="1100" dirty="0">
                <a:solidFill>
                  <a:schemeClr val="accent2"/>
                </a:solidFill>
                <a:latin typeface="Helvetica" pitchFamily="2" charset="0"/>
              </a:rPr>
              <a:t>(A), </a:t>
            </a:r>
            <a:r>
              <a:rPr lang="en-US" sz="1100" dirty="0" err="1">
                <a:solidFill>
                  <a:schemeClr val="accent2"/>
                </a:solidFill>
                <a:latin typeface="Helvetica" pitchFamily="2" charset="0"/>
              </a:rPr>
              <a:t>copyout</a:t>
            </a:r>
            <a:r>
              <a:rPr lang="en-US" sz="1100" dirty="0">
                <a:solidFill>
                  <a:schemeClr val="accent2"/>
                </a:solidFill>
                <a:latin typeface="Helvetica" pitchFamily="2" charset="0"/>
              </a:rPr>
              <a:t>(Anew)</a:t>
            </a:r>
          </a:p>
          <a:p>
            <a:r>
              <a:rPr lang="en-US" sz="1100" dirty="0">
                <a:latin typeface="Helvetica" pitchFamily="2" charset="0"/>
              </a:rPr>
              <a:t>   do j=1,m-2</a:t>
            </a:r>
          </a:p>
          <a:p>
            <a:r>
              <a:rPr lang="en-US" sz="1100" dirty="0">
                <a:latin typeface="Helvetica" pitchFamily="2" charset="0"/>
              </a:rPr>
              <a:t>   do </a:t>
            </a:r>
            <a:r>
              <a:rPr lang="en-US" sz="1100" dirty="0" err="1">
                <a:latin typeface="Helvetica" pitchFamily="2" charset="0"/>
              </a:rPr>
              <a:t>i</a:t>
            </a:r>
            <a:r>
              <a:rPr lang="en-US" sz="1100" dirty="0">
                <a:latin typeface="Helvetica" pitchFamily="2" charset="0"/>
              </a:rPr>
              <a:t>=1,n-2</a:t>
            </a:r>
          </a:p>
          <a:p>
            <a:r>
              <a:rPr lang="en-US" sz="1100" dirty="0">
                <a:latin typeface="Helvetica" pitchFamily="2" charset="0"/>
              </a:rPr>
              <a:t>      Anew(</a:t>
            </a:r>
            <a:r>
              <a:rPr lang="en-US" sz="1100" dirty="0" err="1">
                <a:latin typeface="Helvetica" pitchFamily="2" charset="0"/>
              </a:rPr>
              <a:t>i,j</a:t>
            </a:r>
            <a:r>
              <a:rPr lang="en-US" sz="1100" dirty="0">
                <a:latin typeface="Helvetica" pitchFamily="2" charset="0"/>
              </a:rPr>
              <a:t>) = 0.25_fp_kind * ( A(i+1,j ) + A(i-1,j ) + &amp;</a:t>
            </a:r>
          </a:p>
          <a:p>
            <a:r>
              <a:rPr lang="en-US" sz="1100" dirty="0">
                <a:latin typeface="Helvetica" pitchFamily="2" charset="0"/>
              </a:rPr>
              <a:t>                                                  A(</a:t>
            </a:r>
            <a:r>
              <a:rPr lang="en-US" sz="1100" dirty="0" err="1">
                <a:latin typeface="Helvetica" pitchFamily="2" charset="0"/>
              </a:rPr>
              <a:t>i</a:t>
            </a:r>
            <a:r>
              <a:rPr lang="en-US" sz="1100" dirty="0">
                <a:latin typeface="Helvetica" pitchFamily="2" charset="0"/>
              </a:rPr>
              <a:t> ,j-1) + A(</a:t>
            </a:r>
            <a:r>
              <a:rPr lang="en-US" sz="1100" dirty="0" err="1">
                <a:latin typeface="Helvetica" pitchFamily="2" charset="0"/>
              </a:rPr>
              <a:t>i</a:t>
            </a:r>
            <a:r>
              <a:rPr lang="en-US" sz="1100" dirty="0">
                <a:latin typeface="Helvetica" pitchFamily="2" charset="0"/>
              </a:rPr>
              <a:t> ,j+1) )</a:t>
            </a:r>
          </a:p>
          <a:p>
            <a:endParaRPr lang="en-US" sz="1100" dirty="0">
              <a:latin typeface="Helvetica" pitchFamily="2" charset="0"/>
            </a:endParaRPr>
          </a:p>
          <a:p>
            <a:r>
              <a:rPr lang="en-US" sz="1100" dirty="0">
                <a:latin typeface="Helvetica" pitchFamily="2" charset="0"/>
              </a:rPr>
              <a:t>      error = max( error, abs(Anew(</a:t>
            </a:r>
            <a:r>
              <a:rPr lang="en-US" sz="1100" dirty="0" err="1">
                <a:latin typeface="Helvetica" pitchFamily="2" charset="0"/>
              </a:rPr>
              <a:t>i,j</a:t>
            </a:r>
            <a:r>
              <a:rPr lang="en-US" sz="1100" dirty="0">
                <a:latin typeface="Helvetica" pitchFamily="2" charset="0"/>
              </a:rPr>
              <a:t>)-A(</a:t>
            </a:r>
            <a:r>
              <a:rPr lang="en-US" sz="1100" dirty="0" err="1">
                <a:latin typeface="Helvetica" pitchFamily="2" charset="0"/>
              </a:rPr>
              <a:t>i,j</a:t>
            </a:r>
            <a:r>
              <a:rPr lang="en-US" sz="1100" dirty="0">
                <a:latin typeface="Helvetica" pitchFamily="2" charset="0"/>
              </a:rPr>
              <a:t>)) )</a:t>
            </a:r>
          </a:p>
          <a:p>
            <a:r>
              <a:rPr lang="en-US" sz="1100" dirty="0">
                <a:latin typeface="Helvetica" pitchFamily="2" charset="0"/>
              </a:rPr>
              <a:t>   end do</a:t>
            </a:r>
          </a:p>
          <a:p>
            <a:r>
              <a:rPr lang="en-US" sz="1100" dirty="0">
                <a:latin typeface="Helvetica" pitchFamily="2" charset="0"/>
              </a:rPr>
              <a:t>   end do</a:t>
            </a:r>
          </a:p>
          <a:p>
            <a:endParaRPr lang="en-US" sz="1100" dirty="0">
              <a:latin typeface="Helvetica" pitchFamily="2" charset="0"/>
            </a:endParaRPr>
          </a:p>
          <a:p>
            <a:r>
              <a:rPr lang="en-US" sz="1100" dirty="0">
                <a:latin typeface="Helvetica" pitchFamily="2" charset="0"/>
              </a:rPr>
              <a:t>   </a:t>
            </a:r>
            <a:r>
              <a:rPr lang="en-US" sz="1100" dirty="0">
                <a:solidFill>
                  <a:schemeClr val="accent2"/>
                </a:solidFill>
                <a:latin typeface="Helvetica" pitchFamily="2" charset="0"/>
              </a:rPr>
              <a:t>!$acc parallel loop, collapse(2), </a:t>
            </a:r>
            <a:r>
              <a:rPr lang="en-US" sz="1100" dirty="0" err="1">
                <a:solidFill>
                  <a:schemeClr val="accent2"/>
                </a:solidFill>
                <a:latin typeface="Helvetica" pitchFamily="2" charset="0"/>
              </a:rPr>
              <a:t>copyin</a:t>
            </a:r>
            <a:r>
              <a:rPr lang="en-US" sz="1100" dirty="0">
                <a:solidFill>
                  <a:schemeClr val="accent2"/>
                </a:solidFill>
                <a:latin typeface="Helvetica" pitchFamily="2" charset="0"/>
              </a:rPr>
              <a:t>(Anew), &amp;</a:t>
            </a:r>
          </a:p>
          <a:p>
            <a:r>
              <a:rPr lang="en-US" sz="1100" dirty="0">
                <a:solidFill>
                  <a:schemeClr val="accent2"/>
                </a:solidFill>
                <a:latin typeface="Helvetica" pitchFamily="2" charset="0"/>
              </a:rPr>
              <a:t>   !$acc </a:t>
            </a:r>
            <a:r>
              <a:rPr lang="en-US" sz="1100" dirty="0" err="1">
                <a:solidFill>
                  <a:schemeClr val="accent2"/>
                </a:solidFill>
                <a:latin typeface="Helvetica" pitchFamily="2" charset="0"/>
              </a:rPr>
              <a:t>copyout</a:t>
            </a:r>
            <a:r>
              <a:rPr lang="en-US" sz="1100" dirty="0">
                <a:solidFill>
                  <a:schemeClr val="accent2"/>
                </a:solidFill>
                <a:latin typeface="Helvetica" pitchFamily="2" charset="0"/>
              </a:rPr>
              <a:t>(A)</a:t>
            </a:r>
            <a:r>
              <a:rPr lang="en-US" sz="1100" dirty="0">
                <a:latin typeface="Helvetica" pitchFamily="2" charset="0"/>
              </a:rPr>
              <a:t> </a:t>
            </a:r>
          </a:p>
          <a:p>
            <a:r>
              <a:rPr lang="en-US" sz="1100" dirty="0">
                <a:latin typeface="Helvetica" pitchFamily="2" charset="0"/>
              </a:rPr>
              <a:t>   do j=1,m-2</a:t>
            </a:r>
          </a:p>
          <a:p>
            <a:r>
              <a:rPr lang="en-US" sz="1100" dirty="0">
                <a:latin typeface="Helvetica" pitchFamily="2" charset="0"/>
              </a:rPr>
              <a:t>   do </a:t>
            </a:r>
            <a:r>
              <a:rPr lang="en-US" sz="1100" dirty="0" err="1">
                <a:latin typeface="Helvetica" pitchFamily="2" charset="0"/>
              </a:rPr>
              <a:t>i</a:t>
            </a:r>
            <a:r>
              <a:rPr lang="en-US" sz="1100" dirty="0">
                <a:latin typeface="Helvetica" pitchFamily="2" charset="0"/>
              </a:rPr>
              <a:t>=1,n-2</a:t>
            </a:r>
          </a:p>
          <a:p>
            <a:r>
              <a:rPr lang="en-US" sz="1100" dirty="0">
                <a:latin typeface="Helvetica" pitchFamily="2" charset="0"/>
              </a:rPr>
              <a:t>      A(</a:t>
            </a:r>
            <a:r>
              <a:rPr lang="en-US" sz="1100" dirty="0" err="1">
                <a:latin typeface="Helvetica" pitchFamily="2" charset="0"/>
              </a:rPr>
              <a:t>i,j</a:t>
            </a:r>
            <a:r>
              <a:rPr lang="en-US" sz="1100" dirty="0">
                <a:latin typeface="Helvetica" pitchFamily="2" charset="0"/>
              </a:rPr>
              <a:t>) = Anew(</a:t>
            </a:r>
            <a:r>
              <a:rPr lang="en-US" sz="1100" dirty="0" err="1">
                <a:latin typeface="Helvetica" pitchFamily="2" charset="0"/>
              </a:rPr>
              <a:t>i,j</a:t>
            </a:r>
            <a:r>
              <a:rPr lang="en-US" sz="1100" dirty="0">
                <a:latin typeface="Helvetica" pitchFamily="2" charset="0"/>
              </a:rPr>
              <a:t>)</a:t>
            </a:r>
          </a:p>
          <a:p>
            <a:r>
              <a:rPr lang="en-US" sz="1100" dirty="0">
                <a:latin typeface="Helvetica" pitchFamily="2" charset="0"/>
              </a:rPr>
              <a:t>   end do</a:t>
            </a:r>
          </a:p>
          <a:p>
            <a:r>
              <a:rPr lang="en-US" sz="1100" dirty="0">
                <a:latin typeface="Helvetica" pitchFamily="2" charset="0"/>
              </a:rPr>
              <a:t>   end do</a:t>
            </a:r>
          </a:p>
          <a:p>
            <a:endParaRPr lang="en-US" sz="1100" dirty="0">
              <a:latin typeface="Helvetica" pitchFamily="2" charset="0"/>
            </a:endParaRPr>
          </a:p>
          <a:p>
            <a:r>
              <a:rPr lang="en-US" sz="1100" dirty="0">
                <a:latin typeface="Helvetica" pitchFamily="2" charset="0"/>
              </a:rPr>
              <a:t>   if (mod(iter,100) == 0 ) write(*,'(i5,f10.6)'), </a:t>
            </a:r>
            <a:r>
              <a:rPr lang="en-US" sz="1100" dirty="0" err="1">
                <a:latin typeface="Helvetica" pitchFamily="2" charset="0"/>
              </a:rPr>
              <a:t>iter</a:t>
            </a:r>
            <a:r>
              <a:rPr lang="en-US" sz="1100" dirty="0">
                <a:latin typeface="Helvetica" pitchFamily="2" charset="0"/>
              </a:rPr>
              <a:t>, error</a:t>
            </a:r>
          </a:p>
          <a:p>
            <a:r>
              <a:rPr lang="en-US" sz="1100" dirty="0">
                <a:latin typeface="Helvetica" pitchFamily="2" charset="0"/>
              </a:rPr>
              <a:t>   </a:t>
            </a:r>
            <a:r>
              <a:rPr lang="en-US" sz="1100" dirty="0" err="1">
                <a:latin typeface="Helvetica" pitchFamily="2" charset="0"/>
              </a:rPr>
              <a:t>iter</a:t>
            </a:r>
            <a:r>
              <a:rPr lang="en-US" sz="1100" dirty="0">
                <a:latin typeface="Helvetica" pitchFamily="2" charset="0"/>
              </a:rPr>
              <a:t> = </a:t>
            </a:r>
            <a:r>
              <a:rPr lang="en-US" sz="1100" dirty="0" err="1">
                <a:latin typeface="Helvetica" pitchFamily="2" charset="0"/>
              </a:rPr>
              <a:t>iter</a:t>
            </a:r>
            <a:r>
              <a:rPr lang="en-US" sz="1100" dirty="0">
                <a:latin typeface="Helvetica" pitchFamily="2" charset="0"/>
              </a:rPr>
              <a:t> + 1</a:t>
            </a:r>
          </a:p>
          <a:p>
            <a:r>
              <a:rPr lang="en-US" sz="1100" dirty="0">
                <a:latin typeface="Helvetica" pitchFamily="2" charset="0"/>
              </a:rPr>
              <a:t>e</a:t>
            </a:r>
            <a:r>
              <a:rPr lang="en-US" sz="1100" dirty="0">
                <a:effectLst/>
                <a:latin typeface="Helvetica" pitchFamily="2" charset="0"/>
              </a:rPr>
              <a:t>nd do</a:t>
            </a:r>
            <a:endParaRPr lang="en-US" dirty="0">
              <a:effectLst/>
              <a:latin typeface="Helvetica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425275-51A0-724C-B512-A8B2F960DA92}"/>
              </a:ext>
            </a:extLst>
          </p:cNvPr>
          <p:cNvSpPr/>
          <p:nvPr/>
        </p:nvSpPr>
        <p:spPr>
          <a:xfrm>
            <a:off x="4269784" y="644841"/>
            <a:ext cx="4572000" cy="449353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>
                <a:latin typeface="Helvetica" pitchFamily="2" charset="0"/>
              </a:rPr>
              <a:t>while ( error &gt; </a:t>
            </a:r>
            <a:r>
              <a:rPr lang="en-US" sz="1100" dirty="0" err="1">
                <a:latin typeface="Helvetica" pitchFamily="2" charset="0"/>
              </a:rPr>
              <a:t>tol</a:t>
            </a:r>
            <a:r>
              <a:rPr lang="en-US" sz="1100" dirty="0">
                <a:latin typeface="Helvetica" pitchFamily="2" charset="0"/>
              </a:rPr>
              <a:t> &amp;&amp; </a:t>
            </a:r>
            <a:r>
              <a:rPr lang="en-US" sz="1100" dirty="0" err="1">
                <a:latin typeface="Helvetica" pitchFamily="2" charset="0"/>
              </a:rPr>
              <a:t>iter</a:t>
            </a:r>
            <a:r>
              <a:rPr lang="en-US" sz="1100" dirty="0">
                <a:latin typeface="Helvetica" pitchFamily="2" charset="0"/>
              </a:rPr>
              <a:t> &lt; </a:t>
            </a:r>
            <a:r>
              <a:rPr lang="en-US" sz="1100" dirty="0" err="1">
                <a:latin typeface="Helvetica" pitchFamily="2" charset="0"/>
              </a:rPr>
              <a:t>iter_max</a:t>
            </a:r>
            <a:r>
              <a:rPr lang="en-US" sz="1100" dirty="0">
                <a:latin typeface="Helvetica" pitchFamily="2" charset="0"/>
              </a:rPr>
              <a:t> )</a:t>
            </a:r>
          </a:p>
          <a:p>
            <a:r>
              <a:rPr lang="en-US" sz="1100" dirty="0">
                <a:latin typeface="Helvetica" pitchFamily="2" charset="0"/>
              </a:rPr>
              <a:t>   {</a:t>
            </a:r>
          </a:p>
          <a:p>
            <a:r>
              <a:rPr lang="en-US" sz="1100" dirty="0">
                <a:latin typeface="Helvetica" pitchFamily="2" charset="0"/>
              </a:rPr>
              <a:t>   error = 0.0;</a:t>
            </a:r>
          </a:p>
          <a:p>
            <a:r>
              <a:rPr lang="en-US" sz="1100" dirty="0">
                <a:solidFill>
                  <a:schemeClr val="accent2"/>
                </a:solidFill>
                <a:latin typeface="Helvetica" pitchFamily="2" charset="0"/>
              </a:rPr>
              <a:t>#pragma acc parallel loop, collapse(2), reduction(</a:t>
            </a:r>
            <a:r>
              <a:rPr lang="en-US" sz="1100" dirty="0" err="1">
                <a:solidFill>
                  <a:schemeClr val="accent2"/>
                </a:solidFill>
                <a:latin typeface="Helvetica" pitchFamily="2" charset="0"/>
              </a:rPr>
              <a:t>max:error</a:t>
            </a:r>
            <a:r>
              <a:rPr lang="en-US" sz="1100" dirty="0">
                <a:solidFill>
                  <a:schemeClr val="accent2"/>
                </a:solidFill>
                <a:latin typeface="Helvetica" pitchFamily="2" charset="0"/>
              </a:rPr>
              <a:t>), \</a:t>
            </a:r>
          </a:p>
          <a:p>
            <a:r>
              <a:rPr lang="en-US" sz="1100" dirty="0">
                <a:solidFill>
                  <a:schemeClr val="accent2"/>
                </a:solidFill>
                <a:latin typeface="Helvetica" pitchFamily="2" charset="0"/>
              </a:rPr>
              <a:t>                          </a:t>
            </a:r>
            <a:r>
              <a:rPr lang="en-US" sz="1100" dirty="0" err="1">
                <a:solidFill>
                  <a:schemeClr val="accent2"/>
                </a:solidFill>
                <a:latin typeface="Helvetica" pitchFamily="2" charset="0"/>
              </a:rPr>
              <a:t>copyin</a:t>
            </a:r>
            <a:r>
              <a:rPr lang="en-US" sz="1100" dirty="0">
                <a:solidFill>
                  <a:schemeClr val="accent2"/>
                </a:solidFill>
                <a:latin typeface="Helvetica" pitchFamily="2" charset="0"/>
              </a:rPr>
              <a:t>(A[0:n*m]), </a:t>
            </a:r>
            <a:r>
              <a:rPr lang="en-US" sz="1100" dirty="0" err="1">
                <a:solidFill>
                  <a:schemeClr val="accent2"/>
                </a:solidFill>
                <a:latin typeface="Helvetica" pitchFamily="2" charset="0"/>
              </a:rPr>
              <a:t>copyout</a:t>
            </a:r>
            <a:r>
              <a:rPr lang="en-US" sz="1100" dirty="0">
                <a:solidFill>
                  <a:schemeClr val="accent2"/>
                </a:solidFill>
                <a:latin typeface="Helvetica" pitchFamily="2" charset="0"/>
              </a:rPr>
              <a:t>(Anew[0,n*m])</a:t>
            </a:r>
            <a:endParaRPr lang="en-US" sz="1100" dirty="0">
              <a:latin typeface="Helvetica" pitchFamily="2" charset="0"/>
            </a:endParaRPr>
          </a:p>
          <a:p>
            <a:r>
              <a:rPr lang="en-US" sz="1100" dirty="0">
                <a:latin typeface="Helvetica" pitchFamily="2" charset="0"/>
              </a:rPr>
              <a:t>   for( int j = 1; j &lt; n-1; </a:t>
            </a:r>
            <a:r>
              <a:rPr lang="en-US" sz="1100" dirty="0" err="1">
                <a:latin typeface="Helvetica" pitchFamily="2" charset="0"/>
              </a:rPr>
              <a:t>j++</a:t>
            </a:r>
            <a:r>
              <a:rPr lang="en-US" sz="1100" dirty="0">
                <a:latin typeface="Helvetica" pitchFamily="2" charset="0"/>
              </a:rPr>
              <a:t>)</a:t>
            </a:r>
          </a:p>
          <a:p>
            <a:r>
              <a:rPr lang="en-US" sz="1100" dirty="0">
                <a:latin typeface="Helvetica" pitchFamily="2" charset="0"/>
              </a:rPr>
              <a:t>      {</a:t>
            </a:r>
          </a:p>
          <a:p>
            <a:r>
              <a:rPr lang="en-US" sz="1100" dirty="0">
                <a:latin typeface="Helvetica" pitchFamily="2" charset="0"/>
              </a:rPr>
              <a:t>      for( int </a:t>
            </a:r>
            <a:r>
              <a:rPr lang="en-US" sz="1100" dirty="0" err="1">
                <a:latin typeface="Helvetica" pitchFamily="2" charset="0"/>
              </a:rPr>
              <a:t>i</a:t>
            </a:r>
            <a:r>
              <a:rPr lang="en-US" sz="1100" dirty="0">
                <a:latin typeface="Helvetica" pitchFamily="2" charset="0"/>
              </a:rPr>
              <a:t> = 1; </a:t>
            </a:r>
            <a:r>
              <a:rPr lang="en-US" sz="1100" dirty="0" err="1">
                <a:latin typeface="Helvetica" pitchFamily="2" charset="0"/>
              </a:rPr>
              <a:t>i</a:t>
            </a:r>
            <a:r>
              <a:rPr lang="en-US" sz="1100" dirty="0">
                <a:latin typeface="Helvetica" pitchFamily="2" charset="0"/>
              </a:rPr>
              <a:t> &lt; m-1; </a:t>
            </a:r>
            <a:r>
              <a:rPr lang="en-US" sz="1100" dirty="0" err="1">
                <a:latin typeface="Helvetica" pitchFamily="2" charset="0"/>
              </a:rPr>
              <a:t>i</a:t>
            </a:r>
            <a:r>
              <a:rPr lang="en-US" sz="1100" dirty="0">
                <a:latin typeface="Helvetica" pitchFamily="2" charset="0"/>
              </a:rPr>
              <a:t>++ )</a:t>
            </a:r>
          </a:p>
          <a:p>
            <a:r>
              <a:rPr lang="en-US" sz="1100" dirty="0">
                <a:latin typeface="Helvetica" pitchFamily="2" charset="0"/>
              </a:rPr>
              <a:t>         {</a:t>
            </a:r>
          </a:p>
          <a:p>
            <a:r>
              <a:rPr lang="en-US" sz="1100" dirty="0">
                <a:latin typeface="Helvetica" pitchFamily="2" charset="0"/>
              </a:rPr>
              <a:t>         Anew[j][</a:t>
            </a:r>
            <a:r>
              <a:rPr lang="en-US" sz="1100" dirty="0" err="1">
                <a:latin typeface="Helvetica" pitchFamily="2" charset="0"/>
              </a:rPr>
              <a:t>i</a:t>
            </a:r>
            <a:r>
              <a:rPr lang="en-US" sz="1100" dirty="0">
                <a:latin typeface="Helvetica" pitchFamily="2" charset="0"/>
              </a:rPr>
              <a:t>] = 0.25 * ( A[j][i+1] + A[j][i-1]</a:t>
            </a:r>
          </a:p>
          <a:p>
            <a:r>
              <a:rPr lang="en-US" sz="1100" dirty="0">
                <a:latin typeface="Helvetica" pitchFamily="2" charset="0"/>
              </a:rPr>
              <a:t>                                     + A[j-1][</a:t>
            </a:r>
            <a:r>
              <a:rPr lang="en-US" sz="1100" dirty="0" err="1">
                <a:latin typeface="Helvetica" pitchFamily="2" charset="0"/>
              </a:rPr>
              <a:t>i</a:t>
            </a:r>
            <a:r>
              <a:rPr lang="en-US" sz="1100" dirty="0">
                <a:latin typeface="Helvetica" pitchFamily="2" charset="0"/>
              </a:rPr>
              <a:t>] + A[j+1][</a:t>
            </a:r>
            <a:r>
              <a:rPr lang="en-US" sz="1100" dirty="0" err="1">
                <a:latin typeface="Helvetica" pitchFamily="2" charset="0"/>
              </a:rPr>
              <a:t>i</a:t>
            </a:r>
            <a:r>
              <a:rPr lang="en-US" sz="1100" dirty="0">
                <a:latin typeface="Helvetica" pitchFamily="2" charset="0"/>
              </a:rPr>
              <a:t>]);</a:t>
            </a:r>
          </a:p>
          <a:p>
            <a:r>
              <a:rPr lang="en-US" sz="1100" dirty="0">
                <a:latin typeface="Helvetica" pitchFamily="2" charset="0"/>
              </a:rPr>
              <a:t>         error = </a:t>
            </a:r>
            <a:r>
              <a:rPr lang="en-US" sz="1100" dirty="0" err="1">
                <a:latin typeface="Helvetica" pitchFamily="2" charset="0"/>
              </a:rPr>
              <a:t>fmax</a:t>
            </a:r>
            <a:r>
              <a:rPr lang="en-US" sz="1100" dirty="0">
                <a:latin typeface="Helvetica" pitchFamily="2" charset="0"/>
              </a:rPr>
              <a:t>( error, fabs(Anew[j][</a:t>
            </a:r>
            <a:r>
              <a:rPr lang="en-US" sz="1100" dirty="0" err="1">
                <a:latin typeface="Helvetica" pitchFamily="2" charset="0"/>
              </a:rPr>
              <a:t>i</a:t>
            </a:r>
            <a:r>
              <a:rPr lang="en-US" sz="1100" dirty="0">
                <a:latin typeface="Helvetica" pitchFamily="2" charset="0"/>
              </a:rPr>
              <a:t>] - A[j][</a:t>
            </a:r>
            <a:r>
              <a:rPr lang="en-US" sz="1100" dirty="0" err="1">
                <a:latin typeface="Helvetica" pitchFamily="2" charset="0"/>
              </a:rPr>
              <a:t>i</a:t>
            </a:r>
            <a:r>
              <a:rPr lang="en-US" sz="1100" dirty="0">
                <a:latin typeface="Helvetica" pitchFamily="2" charset="0"/>
              </a:rPr>
              <a:t>]));</a:t>
            </a:r>
          </a:p>
          <a:p>
            <a:r>
              <a:rPr lang="en-US" sz="1100" dirty="0">
                <a:latin typeface="Helvetica" pitchFamily="2" charset="0"/>
              </a:rPr>
              <a:t>         }</a:t>
            </a:r>
          </a:p>
          <a:p>
            <a:r>
              <a:rPr lang="en-US" sz="1100" dirty="0">
                <a:latin typeface="Helvetica" pitchFamily="2" charset="0"/>
              </a:rPr>
              <a:t>      }</a:t>
            </a:r>
          </a:p>
          <a:p>
            <a:r>
              <a:rPr lang="en-US" sz="1100" dirty="0">
                <a:solidFill>
                  <a:schemeClr val="accent2"/>
                </a:solidFill>
                <a:latin typeface="Helvetica" pitchFamily="2" charset="0"/>
              </a:rPr>
              <a:t>#pragma acc parallel loop, collapse(2), </a:t>
            </a:r>
            <a:r>
              <a:rPr lang="en-US" sz="1100" dirty="0" err="1">
                <a:solidFill>
                  <a:schemeClr val="accent2"/>
                </a:solidFill>
                <a:latin typeface="Helvetica" pitchFamily="2" charset="0"/>
              </a:rPr>
              <a:t>copyin</a:t>
            </a:r>
            <a:r>
              <a:rPr lang="en-US" sz="1100" dirty="0">
                <a:solidFill>
                  <a:schemeClr val="accent2"/>
                </a:solidFill>
                <a:latin typeface="Helvetica" pitchFamily="2" charset="0"/>
              </a:rPr>
              <a:t>(Anew[0:n*m]),\</a:t>
            </a:r>
          </a:p>
          <a:p>
            <a:r>
              <a:rPr lang="en-US" sz="1100" dirty="0">
                <a:solidFill>
                  <a:schemeClr val="accent2"/>
                </a:solidFill>
                <a:latin typeface="Helvetica" pitchFamily="2" charset="0"/>
              </a:rPr>
              <a:t>                       </a:t>
            </a:r>
            <a:r>
              <a:rPr lang="en-US" sz="1100" dirty="0" err="1">
                <a:solidFill>
                  <a:schemeClr val="accent2"/>
                </a:solidFill>
                <a:latin typeface="Helvetica" pitchFamily="2" charset="0"/>
              </a:rPr>
              <a:t>copyout</a:t>
            </a:r>
            <a:r>
              <a:rPr lang="en-US" sz="1100" dirty="0">
                <a:solidFill>
                  <a:schemeClr val="accent2"/>
                </a:solidFill>
                <a:latin typeface="Helvetica" pitchFamily="2" charset="0"/>
              </a:rPr>
              <a:t>(A[0:n*m])</a:t>
            </a:r>
            <a:endParaRPr lang="en-US" sz="1100" dirty="0">
              <a:latin typeface="Helvetica" pitchFamily="2" charset="0"/>
            </a:endParaRPr>
          </a:p>
          <a:p>
            <a:r>
              <a:rPr lang="en-US" sz="1100" dirty="0">
                <a:latin typeface="Helvetica" pitchFamily="2" charset="0"/>
              </a:rPr>
              <a:t>   for( int j = 1; j &lt; n-1; </a:t>
            </a:r>
            <a:r>
              <a:rPr lang="en-US" sz="1100" dirty="0" err="1">
                <a:latin typeface="Helvetica" pitchFamily="2" charset="0"/>
              </a:rPr>
              <a:t>j++</a:t>
            </a:r>
            <a:r>
              <a:rPr lang="en-US" sz="1100" dirty="0">
                <a:latin typeface="Helvetica" pitchFamily="2" charset="0"/>
              </a:rPr>
              <a:t>)</a:t>
            </a:r>
          </a:p>
          <a:p>
            <a:r>
              <a:rPr lang="en-US" sz="1100" dirty="0">
                <a:latin typeface="Helvetica" pitchFamily="2" charset="0"/>
              </a:rPr>
              <a:t>      {</a:t>
            </a:r>
          </a:p>
          <a:p>
            <a:r>
              <a:rPr lang="en-US" sz="1100" dirty="0">
                <a:latin typeface="Helvetica" pitchFamily="2" charset="0"/>
              </a:rPr>
              <a:t>      for( int </a:t>
            </a:r>
            <a:r>
              <a:rPr lang="en-US" sz="1100" dirty="0" err="1">
                <a:latin typeface="Helvetica" pitchFamily="2" charset="0"/>
              </a:rPr>
              <a:t>i</a:t>
            </a:r>
            <a:r>
              <a:rPr lang="en-US" sz="1100" dirty="0">
                <a:latin typeface="Helvetica" pitchFamily="2" charset="0"/>
              </a:rPr>
              <a:t> = 1; </a:t>
            </a:r>
            <a:r>
              <a:rPr lang="en-US" sz="1100" dirty="0" err="1">
                <a:latin typeface="Helvetica" pitchFamily="2" charset="0"/>
              </a:rPr>
              <a:t>i</a:t>
            </a:r>
            <a:r>
              <a:rPr lang="en-US" sz="1100" dirty="0">
                <a:latin typeface="Helvetica" pitchFamily="2" charset="0"/>
              </a:rPr>
              <a:t> &lt; m-1; </a:t>
            </a:r>
            <a:r>
              <a:rPr lang="en-US" sz="1100" dirty="0" err="1">
                <a:latin typeface="Helvetica" pitchFamily="2" charset="0"/>
              </a:rPr>
              <a:t>i</a:t>
            </a:r>
            <a:r>
              <a:rPr lang="en-US" sz="1100" dirty="0">
                <a:latin typeface="Helvetica" pitchFamily="2" charset="0"/>
              </a:rPr>
              <a:t>++ )</a:t>
            </a:r>
          </a:p>
          <a:p>
            <a:r>
              <a:rPr lang="en-US" sz="1100" dirty="0">
                <a:latin typeface="Helvetica" pitchFamily="2" charset="0"/>
              </a:rPr>
              <a:t>         {</a:t>
            </a:r>
          </a:p>
          <a:p>
            <a:r>
              <a:rPr lang="en-US" sz="1100" dirty="0">
                <a:latin typeface="Helvetica" pitchFamily="2" charset="0"/>
              </a:rPr>
              <a:t>         A[j][</a:t>
            </a:r>
            <a:r>
              <a:rPr lang="en-US" sz="1100" dirty="0" err="1">
                <a:latin typeface="Helvetica" pitchFamily="2" charset="0"/>
              </a:rPr>
              <a:t>i</a:t>
            </a:r>
            <a:r>
              <a:rPr lang="en-US" sz="1100" dirty="0">
                <a:latin typeface="Helvetica" pitchFamily="2" charset="0"/>
              </a:rPr>
              <a:t>] = Anew[j][</a:t>
            </a:r>
            <a:r>
              <a:rPr lang="en-US" sz="1100" dirty="0" err="1">
                <a:latin typeface="Helvetica" pitchFamily="2" charset="0"/>
              </a:rPr>
              <a:t>i</a:t>
            </a:r>
            <a:r>
              <a:rPr lang="en-US" sz="1100" dirty="0">
                <a:latin typeface="Helvetica" pitchFamily="2" charset="0"/>
              </a:rPr>
              <a:t>];</a:t>
            </a:r>
          </a:p>
          <a:p>
            <a:r>
              <a:rPr lang="en-US" sz="1100" dirty="0">
                <a:latin typeface="Helvetica" pitchFamily="2" charset="0"/>
              </a:rPr>
              <a:t>         }</a:t>
            </a:r>
          </a:p>
          <a:p>
            <a:r>
              <a:rPr lang="en-US" sz="1100" dirty="0">
                <a:latin typeface="Helvetica" pitchFamily="2" charset="0"/>
              </a:rPr>
              <a:t>      }</a:t>
            </a:r>
          </a:p>
          <a:p>
            <a:r>
              <a:rPr lang="en-US" sz="1100" dirty="0">
                <a:latin typeface="Helvetica" pitchFamily="2" charset="0"/>
              </a:rPr>
              <a:t>   if(</a:t>
            </a:r>
            <a:r>
              <a:rPr lang="en-US" sz="1100" dirty="0" err="1">
                <a:latin typeface="Helvetica" pitchFamily="2" charset="0"/>
              </a:rPr>
              <a:t>iter</a:t>
            </a:r>
            <a:r>
              <a:rPr lang="en-US" sz="1100" dirty="0">
                <a:latin typeface="Helvetica" pitchFamily="2" charset="0"/>
              </a:rPr>
              <a:t> % 100 == 0) </a:t>
            </a:r>
            <a:r>
              <a:rPr lang="en-US" sz="1100" dirty="0" err="1">
                <a:latin typeface="Helvetica" pitchFamily="2" charset="0"/>
              </a:rPr>
              <a:t>printf</a:t>
            </a:r>
            <a:r>
              <a:rPr lang="en-US" sz="1100" dirty="0">
                <a:latin typeface="Helvetica" pitchFamily="2" charset="0"/>
              </a:rPr>
              <a:t>("%5d, %0.6f\n", </a:t>
            </a:r>
            <a:r>
              <a:rPr lang="en-US" sz="1100" dirty="0" err="1">
                <a:latin typeface="Helvetica" pitchFamily="2" charset="0"/>
              </a:rPr>
              <a:t>iter</a:t>
            </a:r>
            <a:r>
              <a:rPr lang="en-US" sz="1100" dirty="0">
                <a:latin typeface="Helvetica" pitchFamily="2" charset="0"/>
              </a:rPr>
              <a:t>, error);</a:t>
            </a:r>
          </a:p>
          <a:p>
            <a:r>
              <a:rPr lang="en-US" sz="1100" dirty="0">
                <a:latin typeface="Helvetica" pitchFamily="2" charset="0"/>
              </a:rPr>
              <a:t>   </a:t>
            </a:r>
            <a:r>
              <a:rPr lang="en-US" sz="1100" dirty="0" err="1">
                <a:latin typeface="Helvetica" pitchFamily="2" charset="0"/>
              </a:rPr>
              <a:t>iter</a:t>
            </a:r>
            <a:r>
              <a:rPr lang="en-US" sz="1100" dirty="0">
                <a:latin typeface="Helvetica" pitchFamily="2" charset="0"/>
              </a:rPr>
              <a:t>++;</a:t>
            </a:r>
          </a:p>
          <a:p>
            <a:r>
              <a:rPr lang="en-US" sz="1100" dirty="0">
                <a:latin typeface="Helvetica" pitchFamily="2" charset="0"/>
              </a:rPr>
              <a:t>   }</a:t>
            </a:r>
            <a:endParaRPr lang="en-US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2457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24882</TotalTime>
  <Words>4871</Words>
  <Application>Microsoft Macintosh PowerPoint</Application>
  <PresentationFormat>On-screen Show (16:9)</PresentationFormat>
  <Paragraphs>602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Consolas</vt:lpstr>
      <vt:lpstr>Helvetica</vt:lpstr>
      <vt:lpstr>Office Theme</vt:lpstr>
      <vt:lpstr>Custom Design</vt:lpstr>
      <vt:lpstr>OpenACC Tutorial E3SM 2019 Fall All-Hands</vt:lpstr>
      <vt:lpstr>Goals</vt:lpstr>
      <vt:lpstr>A tiny bit of hardware and why OpenACC</vt:lpstr>
      <vt:lpstr>Example code (from OpenACC tutorials, J. Vetter)</vt:lpstr>
      <vt:lpstr>Basic loop directives</vt:lpstr>
      <vt:lpstr>Loop clauses</vt:lpstr>
      <vt:lpstr>Basic loop directives again</vt:lpstr>
      <vt:lpstr>Managing data: data clauses</vt:lpstr>
      <vt:lpstr>Loop directives with data (inefficient)</vt:lpstr>
      <vt:lpstr>Data regions</vt:lpstr>
      <vt:lpstr>Data regions</vt:lpstr>
      <vt:lpstr>Other topics</vt:lpstr>
      <vt:lpstr>Asynchronous execution</vt:lpstr>
      <vt:lpstr>Needed refactoring</vt:lpstr>
      <vt:lpstr>Tightly Nested Loops</vt:lpstr>
      <vt:lpstr>Declare private vars</vt:lpstr>
      <vt:lpstr>Race conditions - reductions</vt:lpstr>
      <vt:lpstr>Race conditions - atomics</vt:lpstr>
      <vt:lpstr>Prefix sums or scans</vt:lpstr>
      <vt:lpstr>OpenMP</vt:lpstr>
      <vt:lpstr>OMP version</vt:lpstr>
    </vt:vector>
  </TitlesOfParts>
  <Company>Pacific Northwest National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DeGraaf</dc:creator>
  <cp:lastModifiedBy>Phil Jones</cp:lastModifiedBy>
  <cp:revision>77</cp:revision>
  <dcterms:created xsi:type="dcterms:W3CDTF">2014-12-04T00:15:55Z</dcterms:created>
  <dcterms:modified xsi:type="dcterms:W3CDTF">2019-11-21T20:40:32Z</dcterms:modified>
</cp:coreProperties>
</file>