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4" r:id="rId2"/>
    <p:sldId id="288" r:id="rId3"/>
    <p:sldId id="269" r:id="rId4"/>
    <p:sldId id="303" r:id="rId5"/>
    <p:sldId id="304" r:id="rId6"/>
    <p:sldId id="305" r:id="rId7"/>
    <p:sldId id="306" r:id="rId8"/>
    <p:sldId id="307" r:id="rId9"/>
    <p:sldId id="308" r:id="rId10"/>
    <p:sldId id="310" r:id="rId11"/>
    <p:sldId id="309" r:id="rId12"/>
    <p:sldId id="311" r:id="rId13"/>
    <p:sldId id="302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FF00"/>
    <a:srgbClr val="0600FF"/>
    <a:srgbClr val="00FFFF"/>
    <a:srgbClr val="0700FF"/>
    <a:srgbClr val="92070F"/>
    <a:srgbClr val="EC3027"/>
    <a:srgbClr val="DD8F26"/>
    <a:srgbClr val="E4D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10"/>
    <p:restoredTop sz="92969"/>
  </p:normalViewPr>
  <p:slideViewPr>
    <p:cSldViewPr snapToGrid="0" snapToObjects="1">
      <p:cViewPr varScale="1">
        <p:scale>
          <a:sx n="135" d="100"/>
          <a:sy n="135" d="100"/>
        </p:scale>
        <p:origin x="22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3D208-4EE9-BB47-BB22-C3F7F27CFF10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01946-D4E1-BE47-B73A-D6705C148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6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01946-D4E1-BE47-B73A-D6705C1481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3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01946-D4E1-BE47-B73A-D6705C1481B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61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371600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7724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32004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822960"/>
            <a:ext cx="48006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82296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85800"/>
            <a:ext cx="8229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2080"/>
            <a:ext cx="82296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11/20/19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6357008"/>
            <a:ext cx="13716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11/20/19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6504908"/>
            <a:ext cx="13716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A44C9-626B-6342-B7CD-DEEC19F2B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58" y="2118575"/>
            <a:ext cx="8567670" cy="2028423"/>
          </a:xfrm>
        </p:spPr>
        <p:txBody>
          <a:bodyPr/>
          <a:lstStyle/>
          <a:p>
            <a:r>
              <a:rPr lang="en-US" dirty="0"/>
              <a:t>Impact of mesoscale convection parameterization and convective gravity wave drag in E3SMv1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809D0-0385-2745-B66E-1AB082917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662" y="4291885"/>
            <a:ext cx="7772400" cy="1752600"/>
          </a:xfrm>
        </p:spPr>
        <p:txBody>
          <a:bodyPr/>
          <a:lstStyle/>
          <a:p>
            <a:r>
              <a:rPr lang="en-US" dirty="0"/>
              <a:t>Jadwiga (</a:t>
            </a:r>
            <a:r>
              <a:rPr lang="en-US" dirty="0" err="1"/>
              <a:t>Yaga</a:t>
            </a:r>
            <a:r>
              <a:rPr lang="en-US" dirty="0"/>
              <a:t>) Richter, Jack Chen, Mitch Moncrieff, </a:t>
            </a:r>
            <a:r>
              <a:rPr lang="en-US" dirty="0" err="1"/>
              <a:t>Changhai</a:t>
            </a:r>
            <a:r>
              <a:rPr lang="en-US" dirty="0"/>
              <a:t> Liu</a:t>
            </a:r>
            <a:br>
              <a:rPr lang="en-US" dirty="0"/>
            </a:br>
            <a:r>
              <a:rPr lang="en-US" dirty="0" err="1"/>
              <a:t>Shaocheng</a:t>
            </a:r>
            <a:r>
              <a:rPr lang="en-US" dirty="0"/>
              <a:t> </a:t>
            </a:r>
            <a:r>
              <a:rPr lang="en-US" dirty="0" err="1"/>
              <a:t>Xie</a:t>
            </a:r>
            <a:r>
              <a:rPr lang="en-US" dirty="0"/>
              <a:t>, Qi Tang, Phil Rasch</a:t>
            </a:r>
            <a:br>
              <a:rPr lang="en-US" dirty="0"/>
            </a:br>
            <a:endParaRPr lang="en-US" dirty="0"/>
          </a:p>
          <a:p>
            <a:r>
              <a:rPr lang="en-US" dirty="0"/>
              <a:t>11/21/2019</a:t>
            </a:r>
          </a:p>
        </p:txBody>
      </p:sp>
    </p:spTree>
    <p:extLst>
      <p:ext uri="{BB962C8B-B14F-4D97-AF65-F5344CB8AC3E}">
        <p14:creationId xmlns:p14="http://schemas.microsoft.com/office/powerpoint/2010/main" val="351109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5F83F4-DDD6-CF4F-85AF-4C7456EC23A5}"/>
              </a:ext>
            </a:extLst>
          </p:cNvPr>
          <p:cNvSpPr/>
          <p:nvPr/>
        </p:nvSpPr>
        <p:spPr>
          <a:xfrm>
            <a:off x="24938" y="1371600"/>
            <a:ext cx="9119062" cy="4430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CD4EE-A353-4543-AF3D-55B87E84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transport by convection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598B5-E25F-7942-AA0D-68E6A6BFB1CD}"/>
              </a:ext>
            </a:extLst>
          </p:cNvPr>
          <p:cNvSpPr txBox="1"/>
          <p:nvPr/>
        </p:nvSpPr>
        <p:spPr>
          <a:xfrm>
            <a:off x="1143000" y="1600200"/>
            <a:ext cx="62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719F9-9503-7842-9C01-A752122C2477}"/>
              </a:ext>
            </a:extLst>
          </p:cNvPr>
          <p:cNvSpPr txBox="1"/>
          <p:nvPr/>
        </p:nvSpPr>
        <p:spPr>
          <a:xfrm>
            <a:off x="3839842" y="1516262"/>
            <a:ext cx="169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EAM with MCSP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455BF-6AF2-4144-B27B-8D4EA0E811D1}"/>
              </a:ext>
            </a:extLst>
          </p:cNvPr>
          <p:cNvSpPr txBox="1"/>
          <p:nvPr/>
        </p:nvSpPr>
        <p:spPr>
          <a:xfrm>
            <a:off x="7408777" y="157537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</a:t>
            </a:r>
          </a:p>
        </p:txBody>
      </p:sp>
      <p:pic>
        <p:nvPicPr>
          <p:cNvPr id="11" name="Picture 2" descr="F:\work\MCSP\plots\MCS_control_v1.MJO.wave.freq.rlut.winter.png">
            <a:extLst>
              <a:ext uri="{FF2B5EF4-FFF2-40B4-BE49-F238E27FC236}">
                <a16:creationId xmlns:a16="http://schemas.microsoft.com/office/drawing/2014/main" id="{4C47D98E-F83C-AD45-A55D-6A7B4251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7" y="2242868"/>
            <a:ext cx="2264448" cy="269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work\MCSP\plots\MCS_01_v1.MJO.wave.freq.rlut.winter.png">
            <a:extLst>
              <a:ext uri="{FF2B5EF4-FFF2-40B4-BE49-F238E27FC236}">
                <a16:creationId xmlns:a16="http://schemas.microsoft.com/office/drawing/2014/main" id="{2DE5FBFB-4064-CD46-BA8E-96B6E9B3A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30" y="2295707"/>
            <a:ext cx="2212044" cy="26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:\work\MCSP\plots\ERA.rlut.MJO.wave.freq.winter.png">
            <a:extLst>
              <a:ext uri="{FF2B5EF4-FFF2-40B4-BE49-F238E27FC236}">
                <a16:creationId xmlns:a16="http://schemas.microsoft.com/office/drawing/2014/main" id="{E33A9C57-8265-5042-87B3-F84F1618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33" y="2049509"/>
            <a:ext cx="2226206" cy="288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FC594B-7FCD-0448-B88D-D88881F7A97D}"/>
                  </a:ext>
                </a:extLst>
              </p:cNvPr>
              <p:cNvSpPr txBox="1"/>
              <p:nvPr/>
            </p:nvSpPr>
            <p:spPr>
              <a:xfrm>
                <a:off x="5172555" y="1944705"/>
                <a:ext cx="1322717" cy="2963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𝑄𝑡𝑜𝑝</m:t>
                                  </m:r>
                                </m:sub>
                              </m:sSub>
                              <m:r>
                                <a:rPr lang="en-US" sz="1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−400</m:t>
                              </m:r>
                            </m:num>
                            <m:den>
                              <m:r>
                                <a:rPr lang="en-US" sz="1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FC594B-7FCD-0448-B88D-D88881F7A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555" y="1944705"/>
                <a:ext cx="1322717" cy="296300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733D4D-5886-4345-A792-4B73B9357E46}"/>
                  </a:ext>
                </a:extLst>
              </p:cNvPr>
              <p:cNvSpPr txBox="1"/>
              <p:nvPr/>
            </p:nvSpPr>
            <p:spPr>
              <a:xfrm>
                <a:off x="3294382" y="2015911"/>
                <a:ext cx="75270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</a:rPr>
                  <a:t>= 1.0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733D4D-5886-4345-A792-4B73B9357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382" y="2015911"/>
                <a:ext cx="752708" cy="153888"/>
              </a:xfrm>
              <a:prstGeom prst="rect">
                <a:avLst/>
              </a:prstGeom>
              <a:blipFill>
                <a:blip r:embed="rId6"/>
                <a:stretch>
                  <a:fillRect l="-3279" t="-23077" b="-4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3D4C3F0-A6DF-0B49-820D-41E7368549C1}"/>
              </a:ext>
            </a:extLst>
          </p:cNvPr>
          <p:cNvSpPr txBox="1"/>
          <p:nvPr/>
        </p:nvSpPr>
        <p:spPr>
          <a:xfrm>
            <a:off x="1455297" y="5155928"/>
            <a:ext cx="672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MCSP increases MJO amplitude: much more when heating is elevated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AA973-D963-7C43-B8AF-1539B3109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957" y="2240244"/>
            <a:ext cx="2267802" cy="27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61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5F83F4-DDD6-CF4F-85AF-4C7456EC23A5}"/>
              </a:ext>
            </a:extLst>
          </p:cNvPr>
          <p:cNvSpPr/>
          <p:nvPr/>
        </p:nvSpPr>
        <p:spPr>
          <a:xfrm>
            <a:off x="24938" y="1439333"/>
            <a:ext cx="9119062" cy="4220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CD4EE-A353-4543-AF3D-55B87E84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transport by convection</a:t>
            </a:r>
          </a:p>
        </p:txBody>
      </p:sp>
      <p:pic>
        <p:nvPicPr>
          <p:cNvPr id="4" name="Picture 2" descr="F:\work\MCSP\plots\MCS_control_v1.MJO.life.cycle.winter.v2.png">
            <a:extLst>
              <a:ext uri="{FF2B5EF4-FFF2-40B4-BE49-F238E27FC236}">
                <a16:creationId xmlns:a16="http://schemas.microsoft.com/office/drawing/2014/main" id="{4CAD05D7-E8F1-554F-B44E-FEEBB3289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" y="2074335"/>
            <a:ext cx="2169863" cy="21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work\MCSP\plots\MCS_01_v1.MJO.life.cycle.winter.v2.png">
            <a:extLst>
              <a:ext uri="{FF2B5EF4-FFF2-40B4-BE49-F238E27FC236}">
                <a16:creationId xmlns:a16="http://schemas.microsoft.com/office/drawing/2014/main" id="{06871823-5EEE-5F46-AF02-55BA041E0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86" y="2074335"/>
            <a:ext cx="2196793" cy="219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work\MCSP\plots\ERA.MJO.life.cycle-1.png">
            <a:extLst>
              <a:ext uri="{FF2B5EF4-FFF2-40B4-BE49-F238E27FC236}">
                <a16:creationId xmlns:a16="http://schemas.microsoft.com/office/drawing/2014/main" id="{89BA311D-17C5-3A47-83C6-1FD8F82CC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 b="13204"/>
          <a:stretch/>
        </p:blipFill>
        <p:spPr bwMode="auto">
          <a:xfrm>
            <a:off x="6795749" y="1977931"/>
            <a:ext cx="2414897" cy="235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598B5-E25F-7942-AA0D-68E6A6BFB1CD}"/>
              </a:ext>
            </a:extLst>
          </p:cNvPr>
          <p:cNvSpPr txBox="1"/>
          <p:nvPr/>
        </p:nvSpPr>
        <p:spPr>
          <a:xfrm>
            <a:off x="1143000" y="1600200"/>
            <a:ext cx="62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719F9-9503-7842-9C01-A752122C2477}"/>
              </a:ext>
            </a:extLst>
          </p:cNvPr>
          <p:cNvSpPr txBox="1"/>
          <p:nvPr/>
        </p:nvSpPr>
        <p:spPr>
          <a:xfrm>
            <a:off x="3662642" y="1492446"/>
            <a:ext cx="169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EAM with MCSP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455BF-6AF2-4144-B27B-8D4EA0E811D1}"/>
              </a:ext>
            </a:extLst>
          </p:cNvPr>
          <p:cNvSpPr txBox="1"/>
          <p:nvPr/>
        </p:nvSpPr>
        <p:spPr>
          <a:xfrm>
            <a:off x="7010400" y="160020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5169DB-FBE2-4D4A-988F-D06AE1BF8B2C}"/>
                  </a:ext>
                </a:extLst>
              </p:cNvPr>
              <p:cNvSpPr txBox="1"/>
              <p:nvPr/>
            </p:nvSpPr>
            <p:spPr>
              <a:xfrm>
                <a:off x="5062923" y="1766741"/>
                <a:ext cx="1322717" cy="2963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𝑄𝑡𝑜𝑝</m:t>
                                  </m:r>
                                </m:sub>
                              </m:sSub>
                              <m:r>
                                <a:rPr lang="en-US" sz="1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−400</m:t>
                              </m:r>
                            </m:num>
                            <m:den>
                              <m:r>
                                <a:rPr lang="en-US" sz="1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5169DB-FBE2-4D4A-988F-D06AE1BF8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923" y="1766741"/>
                <a:ext cx="1322717" cy="296300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51E3AE-BCE0-194A-BBE2-1C25AD108D2C}"/>
                  </a:ext>
                </a:extLst>
              </p:cNvPr>
              <p:cNvSpPr txBox="1"/>
              <p:nvPr/>
            </p:nvSpPr>
            <p:spPr>
              <a:xfrm>
                <a:off x="3184750" y="1837947"/>
                <a:ext cx="75270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</a:rPr>
                  <a:t>= 1.0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51E3AE-BCE0-194A-BBE2-1C25AD108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750" y="1837947"/>
                <a:ext cx="752708" cy="153888"/>
              </a:xfrm>
              <a:prstGeom prst="rect">
                <a:avLst/>
              </a:prstGeom>
              <a:blipFill>
                <a:blip r:embed="rId6"/>
                <a:stretch>
                  <a:fillRect l="-3333" t="-23077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19F58E7-FF44-EB4D-9242-DDADFDC70AA4}"/>
              </a:ext>
            </a:extLst>
          </p:cNvPr>
          <p:cNvSpPr txBox="1"/>
          <p:nvPr/>
        </p:nvSpPr>
        <p:spPr>
          <a:xfrm>
            <a:off x="1630780" y="4845963"/>
            <a:ext cx="6178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MJO propagation looks more realistic (although now too strong)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54452-5876-564F-BC27-A54927874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421" y="2059568"/>
            <a:ext cx="2227319" cy="22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5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8FCF-B6E6-9041-9120-7919CE7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740933"/>
          </a:xfrm>
        </p:spPr>
        <p:txBody>
          <a:bodyPr/>
          <a:lstStyle/>
          <a:p>
            <a:pPr algn="ctr"/>
            <a:r>
              <a:rPr lang="en-US" dirty="0"/>
              <a:t>Feedback back onto the QBO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540510-2080-7344-AA9F-CF5D0496F1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639" r="220"/>
          <a:stretch/>
        </p:blipFill>
        <p:spPr bwMode="auto">
          <a:xfrm>
            <a:off x="1130060" y="1965354"/>
            <a:ext cx="6389523" cy="250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D2B6F7-B9AC-1D4F-907C-13CF10D9D5A4}"/>
              </a:ext>
            </a:extLst>
          </p:cNvPr>
          <p:cNvSpPr txBox="1"/>
          <p:nvPr/>
        </p:nvSpPr>
        <p:spPr>
          <a:xfrm>
            <a:off x="1702683" y="5047784"/>
            <a:ext cx="5412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Increased Kelvin wave activity maybe changing the QBO</a:t>
            </a:r>
          </a:p>
        </p:txBody>
      </p:sp>
    </p:spTree>
    <p:extLst>
      <p:ext uri="{BB962C8B-B14F-4D97-AF65-F5344CB8AC3E}">
        <p14:creationId xmlns:p14="http://schemas.microsoft.com/office/powerpoint/2010/main" val="2623027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884" y="1123020"/>
            <a:ext cx="8655365" cy="5110789"/>
          </a:xfrm>
        </p:spPr>
        <p:txBody>
          <a:bodyPr/>
          <a:lstStyle/>
          <a:p>
            <a:pPr marL="457200" lvl="1" indent="0">
              <a:buNone/>
            </a:pPr>
            <a:endParaRPr lang="en-US" sz="1600" dirty="0"/>
          </a:p>
          <a:p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Summary:</a:t>
            </a:r>
            <a:endParaRPr lang="en-US" sz="1800" dirty="0"/>
          </a:p>
          <a:p>
            <a:r>
              <a:rPr lang="en-US" sz="1800" dirty="0"/>
              <a:t>We have improved the representation of the QBO in E3SMv1</a:t>
            </a:r>
          </a:p>
          <a:p>
            <a:r>
              <a:rPr lang="en-US" sz="1800" dirty="0"/>
              <a:t>We have implemented a parameterization of mesoscale convective organization (just the heating component)</a:t>
            </a:r>
          </a:p>
          <a:p>
            <a:r>
              <a:rPr lang="en-US" sz="1800" dirty="0"/>
              <a:t>Implementation of the mesoscale heating improves Kelvin wave generation and strengthens the MJO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Next Steps:</a:t>
            </a:r>
          </a:p>
          <a:p>
            <a:r>
              <a:rPr lang="en-US" sz="1800" dirty="0"/>
              <a:t>Explore parameter space more (depth of heating/cooling)</a:t>
            </a:r>
          </a:p>
          <a:p>
            <a:r>
              <a:rPr lang="en-US" sz="1800" dirty="0"/>
              <a:t>Implement wind shear dependent trigger</a:t>
            </a:r>
          </a:p>
          <a:p>
            <a:r>
              <a:rPr lang="en-US" sz="1800" dirty="0"/>
              <a:t>Implement mesoscale momentum transport</a:t>
            </a:r>
            <a:endParaRPr lang="en-US" sz="1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89E445-7E78-4A44-BCE2-BD8797BC3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66" y="385889"/>
            <a:ext cx="8229600" cy="559140"/>
          </a:xfrm>
        </p:spPr>
        <p:txBody>
          <a:bodyPr/>
          <a:lstStyle/>
          <a:p>
            <a:pPr algn="ctr"/>
            <a:r>
              <a:rPr lang="en-US" sz="3200" dirty="0"/>
              <a:t>Summary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3451651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D28786-C3C1-8F45-87AF-3078F8155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904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843CCC-CECD-5940-91A9-CE00BC31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135" y="3213100"/>
            <a:ext cx="2306016" cy="9974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5C6AC0-6CA1-4A4D-81E1-864F0A94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040" y="704586"/>
            <a:ext cx="3829050" cy="850690"/>
          </a:xfrm>
        </p:spPr>
        <p:txBody>
          <a:bodyPr/>
          <a:lstStyle/>
          <a:p>
            <a:r>
              <a:rPr lang="en-US" sz="2800" dirty="0"/>
              <a:t>QBO: E3SM vs Other Models (mostly high top)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4E4F2A-4FCC-D14D-B669-9FC10EBEA1EA}"/>
              </a:ext>
            </a:extLst>
          </p:cNvPr>
          <p:cNvSpPr txBox="1">
            <a:spLocks/>
          </p:cNvSpPr>
          <p:nvPr/>
        </p:nvSpPr>
        <p:spPr>
          <a:xfrm>
            <a:off x="5662390" y="5042572"/>
            <a:ext cx="3272060" cy="11115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i="1" dirty="0"/>
              <a:t>Left: QBOs in </a:t>
            </a:r>
            <a:r>
              <a:rPr lang="en-US" sz="1800" i="1" dirty="0" err="1"/>
              <a:t>QBOi</a:t>
            </a:r>
            <a:r>
              <a:rPr lang="en-US" sz="1800" i="1" dirty="0"/>
              <a:t> models and </a:t>
            </a:r>
            <a:r>
              <a:rPr lang="en-US" sz="1800" i="1" dirty="0" err="1"/>
              <a:t>ERAi</a:t>
            </a:r>
            <a:r>
              <a:rPr lang="en-US" sz="1800" i="1" dirty="0"/>
              <a:t>  – figure not published yet</a:t>
            </a:r>
          </a:p>
        </p:txBody>
      </p:sp>
    </p:spTree>
    <p:extLst>
      <p:ext uri="{BB962C8B-B14F-4D97-AF65-F5344CB8AC3E}">
        <p14:creationId xmlns:p14="http://schemas.microsoft.com/office/powerpoint/2010/main" val="3927050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2A77D2-5628-254F-93C3-214C2E8BC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87" y="1369476"/>
            <a:ext cx="3022270" cy="47755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14B9BD-4613-3944-A904-976317AB7EB7}"/>
              </a:ext>
            </a:extLst>
          </p:cNvPr>
          <p:cNvSpPr txBox="1">
            <a:spLocks/>
          </p:cNvSpPr>
          <p:nvPr/>
        </p:nvSpPr>
        <p:spPr>
          <a:xfrm>
            <a:off x="40650" y="6399"/>
            <a:ext cx="6194687" cy="7425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Momentum Transport by GWs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FF060-F616-4646-80B1-F960B4D2F8D6}"/>
              </a:ext>
            </a:extLst>
          </p:cNvPr>
          <p:cNvSpPr txBox="1"/>
          <p:nvPr/>
        </p:nvSpPr>
        <p:spPr>
          <a:xfrm>
            <a:off x="1065059" y="1000144"/>
            <a:ext cx="157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Improved QBO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CF938-FEF6-1442-A08D-27BB4A4864E5}"/>
              </a:ext>
            </a:extLst>
          </p:cNvPr>
          <p:cNvSpPr txBox="1"/>
          <p:nvPr/>
        </p:nvSpPr>
        <p:spPr>
          <a:xfrm>
            <a:off x="3872239" y="2210290"/>
            <a:ext cx="4726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br>
              <a:rPr lang="en-US" b="1" dirty="0"/>
            </a:br>
            <a:r>
              <a:rPr lang="en-US" dirty="0"/>
              <a:t>To improve the representation of the QBO in E3SM</a:t>
            </a:r>
          </a:p>
          <a:p>
            <a:endParaRPr lang="en-US" dirty="0"/>
          </a:p>
          <a:p>
            <a:r>
              <a:rPr lang="en-US" b="1" dirty="0"/>
              <a:t>Progress:  </a:t>
            </a:r>
            <a:br>
              <a:rPr lang="en-US" b="1" dirty="0"/>
            </a:br>
            <a:r>
              <a:rPr lang="en-US" dirty="0"/>
              <a:t>Modified convective GW parameterization and improved the QBO period; Results published in Richter et al. (2019)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793E4DC-A053-F24A-B156-14C03CE4D457}"/>
              </a:ext>
            </a:extLst>
          </p:cNvPr>
          <p:cNvSpPr txBox="1">
            <a:spLocks/>
          </p:cNvSpPr>
          <p:nvPr/>
        </p:nvSpPr>
        <p:spPr>
          <a:xfrm>
            <a:off x="4737563" y="5485254"/>
            <a:ext cx="4252585" cy="4420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i="1" dirty="0">
                <a:solidFill>
                  <a:srgbClr val="002060"/>
                </a:solidFill>
              </a:rPr>
              <a:t>Richter et al. (2019): “Improved Simulation of the QBO in E3SMv1”, JAMES, </a:t>
            </a:r>
          </a:p>
          <a:p>
            <a:pPr algn="r"/>
            <a:endParaRPr lang="en-US" sz="2000" i="1" dirty="0">
              <a:solidFill>
                <a:srgbClr val="002060"/>
              </a:solidFill>
            </a:endParaRPr>
          </a:p>
          <a:p>
            <a:pPr algn="r"/>
            <a:endParaRPr lang="en-US" sz="1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14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9164"/>
            <a:ext cx="8229600" cy="850690"/>
          </a:xfrm>
        </p:spPr>
        <p:txBody>
          <a:bodyPr/>
          <a:lstStyle/>
          <a:p>
            <a:r>
              <a:rPr lang="en-US" dirty="0"/>
              <a:t>Power Spectrum and Amplitude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1BE78-3F42-3040-972C-91A6459B9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125"/>
            <a:ext cx="4665468" cy="3605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455E89-65F0-664C-90ED-388F12FA9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104" y="1334126"/>
            <a:ext cx="4665468" cy="3605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4CDCB-FA35-0D40-A5FF-AF428BC099E2}"/>
              </a:ext>
            </a:extLst>
          </p:cNvPr>
          <p:cNvSpPr txBox="1"/>
          <p:nvPr/>
        </p:nvSpPr>
        <p:spPr>
          <a:xfrm>
            <a:off x="1049993" y="1822362"/>
            <a:ext cx="801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65FF5-52AD-CC4C-AC95-93A8BB3C318D}"/>
              </a:ext>
            </a:extLst>
          </p:cNvPr>
          <p:cNvSpPr txBox="1"/>
          <p:nvPr/>
        </p:nvSpPr>
        <p:spPr>
          <a:xfrm>
            <a:off x="7828573" y="2084232"/>
            <a:ext cx="801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0DF37-F3F8-9740-9151-97644A9F9122}"/>
              </a:ext>
            </a:extLst>
          </p:cNvPr>
          <p:cNvSpPr txBox="1"/>
          <p:nvPr/>
        </p:nvSpPr>
        <p:spPr>
          <a:xfrm>
            <a:off x="2754767" y="2422786"/>
            <a:ext cx="845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0FF"/>
                </a:solidFill>
              </a:rPr>
              <a:t>New </a:t>
            </a:r>
            <a:br>
              <a:rPr lang="en-US" sz="1600" dirty="0">
                <a:solidFill>
                  <a:srgbClr val="0700FF"/>
                </a:solidFill>
              </a:rPr>
            </a:br>
            <a:r>
              <a:rPr lang="en-US" sz="1600" dirty="0">
                <a:solidFill>
                  <a:srgbClr val="0700FF"/>
                </a:solidFill>
              </a:rPr>
              <a:t>Settings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27ECA-B5BD-9D4E-B60A-B8BB45681B57}"/>
              </a:ext>
            </a:extLst>
          </p:cNvPr>
          <p:cNvSpPr txBox="1"/>
          <p:nvPr/>
        </p:nvSpPr>
        <p:spPr>
          <a:xfrm>
            <a:off x="5840710" y="3136692"/>
            <a:ext cx="1274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0FF"/>
                </a:solidFill>
              </a:rPr>
              <a:t>New Settings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B1491-D845-2743-A681-6775EBFA91D7}"/>
              </a:ext>
            </a:extLst>
          </p:cNvPr>
          <p:cNvSpPr txBox="1"/>
          <p:nvPr/>
        </p:nvSpPr>
        <p:spPr>
          <a:xfrm>
            <a:off x="1042788" y="4991445"/>
            <a:ext cx="7186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Changes come from changing efficiency of GWs generated by convection </a:t>
            </a:r>
            <a:br>
              <a:rPr lang="en-US" dirty="0"/>
            </a:br>
            <a:r>
              <a:rPr lang="en-US" dirty="0"/>
              <a:t>&amp; changed conversion factor from grid box to convective heating 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D70D4-70F1-3449-97F5-D3E041BE6C44}"/>
              </a:ext>
            </a:extLst>
          </p:cNvPr>
          <p:cNvSpPr txBox="1"/>
          <p:nvPr/>
        </p:nvSpPr>
        <p:spPr>
          <a:xfrm>
            <a:off x="7404355" y="2798138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ERAI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4263C1-83B2-6446-A665-D2A6EF5B671E}"/>
              </a:ext>
            </a:extLst>
          </p:cNvPr>
          <p:cNvSpPr txBox="1"/>
          <p:nvPr/>
        </p:nvSpPr>
        <p:spPr>
          <a:xfrm>
            <a:off x="2638660" y="1914955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ERAI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B19AFF-C507-4149-8798-5F0D7A94852F}"/>
              </a:ext>
            </a:extLst>
          </p:cNvPr>
          <p:cNvSpPr txBox="1">
            <a:spLocks/>
          </p:cNvSpPr>
          <p:nvPr/>
        </p:nvSpPr>
        <p:spPr>
          <a:xfrm>
            <a:off x="4710545" y="5755441"/>
            <a:ext cx="4252585" cy="4420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i="1" dirty="0">
                <a:solidFill>
                  <a:srgbClr val="002060"/>
                </a:solidFill>
              </a:rPr>
              <a:t>Richter et al. (2019): “Improved Simulation of the QBO in E3SMv1”, JAMES, </a:t>
            </a:r>
          </a:p>
          <a:p>
            <a:pPr algn="r"/>
            <a:endParaRPr lang="en-US" sz="2000" i="1" dirty="0">
              <a:solidFill>
                <a:srgbClr val="002060"/>
              </a:solidFill>
            </a:endParaRPr>
          </a:p>
          <a:p>
            <a:pPr algn="r"/>
            <a:endParaRPr lang="en-US" sz="1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8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8BEE-BB7B-8547-A21B-745CF229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265741"/>
            <a:ext cx="8229600" cy="1097280"/>
          </a:xfrm>
        </p:spPr>
        <p:txBody>
          <a:bodyPr/>
          <a:lstStyle/>
          <a:p>
            <a:pPr algn="ctr"/>
            <a:r>
              <a:rPr lang="en-US" dirty="0"/>
              <a:t>Convectively Coupled Waves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8C6C0-8671-B545-A69E-3EC2EDEC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8141"/>
            <a:ext cx="9144000" cy="3154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8F77E7-6547-EA44-809F-E2281662374E}"/>
              </a:ext>
            </a:extLst>
          </p:cNvPr>
          <p:cNvSpPr txBox="1"/>
          <p:nvPr/>
        </p:nvSpPr>
        <p:spPr>
          <a:xfrm>
            <a:off x="3967026" y="1398809"/>
            <a:ext cx="120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 to 15N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F041C-26E4-1446-8CBE-AF4A7F40F671}"/>
              </a:ext>
            </a:extLst>
          </p:cNvPr>
          <p:cNvSpPr txBox="1"/>
          <p:nvPr/>
        </p:nvSpPr>
        <p:spPr>
          <a:xfrm>
            <a:off x="2498504" y="5309631"/>
            <a:ext cx="496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Kelvin wave and MJO activity too weak in E3SMv1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A4D281-77D4-E544-8640-9BE823F28670}"/>
              </a:ext>
            </a:extLst>
          </p:cNvPr>
          <p:cNvSpPr txBox="1">
            <a:spLocks/>
          </p:cNvSpPr>
          <p:nvPr/>
        </p:nvSpPr>
        <p:spPr>
          <a:xfrm>
            <a:off x="4771181" y="4987713"/>
            <a:ext cx="4252585" cy="4420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i="1" dirty="0">
                <a:solidFill>
                  <a:srgbClr val="002060"/>
                </a:solidFill>
              </a:rPr>
              <a:t>Richter et al. (2019): “Improved Simulation of the QBO in E3SMv1”, JAMES, </a:t>
            </a:r>
          </a:p>
          <a:p>
            <a:pPr algn="r"/>
            <a:endParaRPr lang="en-US" sz="2000" i="1" dirty="0">
              <a:solidFill>
                <a:srgbClr val="002060"/>
              </a:solidFill>
            </a:endParaRPr>
          </a:p>
          <a:p>
            <a:pPr algn="r"/>
            <a:endParaRPr lang="en-US" sz="1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2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D14B9BD-4613-3944-A904-976317AB7EB7}"/>
              </a:ext>
            </a:extLst>
          </p:cNvPr>
          <p:cNvSpPr txBox="1">
            <a:spLocks/>
          </p:cNvSpPr>
          <p:nvPr/>
        </p:nvSpPr>
        <p:spPr>
          <a:xfrm>
            <a:off x="40650" y="6399"/>
            <a:ext cx="8981430" cy="8134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Parameterization of mesoscale convection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52FC95-92CB-824F-98E2-AD459193BF4A}"/>
              </a:ext>
            </a:extLst>
          </p:cNvPr>
          <p:cNvSpPr txBox="1"/>
          <p:nvPr/>
        </p:nvSpPr>
        <p:spPr>
          <a:xfrm>
            <a:off x="2184156" y="996647"/>
            <a:ext cx="5318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To represent mesoscale organization in E3SM</a:t>
            </a:r>
            <a:br>
              <a:rPr lang="en-US" dirty="0"/>
            </a:b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952CA2-FD60-4544-91B2-0273FFBDD7BF}"/>
              </a:ext>
            </a:extLst>
          </p:cNvPr>
          <p:cNvSpPr txBox="1"/>
          <p:nvPr/>
        </p:nvSpPr>
        <p:spPr>
          <a:xfrm>
            <a:off x="220519" y="1435919"/>
            <a:ext cx="392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Multiscale Coherent Structure Parameterization (MCSP) </a:t>
            </a:r>
          </a:p>
        </p:txBody>
      </p:sp>
      <p:pic>
        <p:nvPicPr>
          <p:cNvPr id="12" name="Picture 6" descr="https://lh3.googleusercontent.com/3nrv9XsM86sm0S9Bf6AJC80Pkh5NCiVoWfA-9d2Ax1cYFr9nXBNip4GFwKSH_F_BRWmXJuFy8Wl4TnY7NTAeBwLxpgGwIfOD2qEXcyA8hhKNeDYbvu3J_pFaM6wisoolMj8_WSCZ">
            <a:extLst>
              <a:ext uri="{FF2B5EF4-FFF2-40B4-BE49-F238E27FC236}">
                <a16:creationId xmlns:a16="http://schemas.microsoft.com/office/drawing/2014/main" id="{A850EE8E-E67F-6A43-9985-14B964B37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970" r="72097" b="873"/>
          <a:stretch/>
        </p:blipFill>
        <p:spPr bwMode="auto">
          <a:xfrm>
            <a:off x="7114162" y="2037004"/>
            <a:ext cx="1666811" cy="176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616EBC-9D82-2946-ADFA-CA28A47FDAF4}"/>
              </a:ext>
            </a:extLst>
          </p:cNvPr>
          <p:cNvSpPr txBox="1"/>
          <p:nvPr/>
        </p:nvSpPr>
        <p:spPr>
          <a:xfrm>
            <a:off x="1216959" y="4230032"/>
            <a:ext cx="344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Added Mesoscale Heating Profile: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4D2790-1C41-1944-959F-13736509C547}"/>
                  </a:ext>
                </a:extLst>
              </p:cNvPr>
              <p:cNvSpPr txBox="1"/>
              <p:nvPr/>
            </p:nvSpPr>
            <p:spPr>
              <a:xfrm>
                <a:off x="1422374" y="5711979"/>
                <a:ext cx="323668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𝑍𝑀</m:t>
                        </m:r>
                      </m:sub>
                    </m:sSub>
                  </m:oMath>
                </a14:m>
                <a:r>
                  <a:rPr lang="en-US" sz="1600" dirty="0"/>
                  <a:t> (Zhang McFarlane Heating)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4D2790-1C41-1944-959F-13736509C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374" y="5711979"/>
                <a:ext cx="3236681" cy="246221"/>
              </a:xfrm>
              <a:prstGeom prst="rect">
                <a:avLst/>
              </a:prstGeom>
              <a:blipFill>
                <a:blip r:embed="rId3"/>
                <a:stretch>
                  <a:fillRect l="-2734" t="-25000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9FB1FBB5-ADF8-784A-8EEC-B8C657F4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89" y="4682873"/>
            <a:ext cx="5334000" cy="927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B1A394-3C72-7E42-B62B-D981C9307563}"/>
                  </a:ext>
                </a:extLst>
              </p:cNvPr>
              <p:cNvSpPr txBox="1"/>
              <p:nvPr/>
            </p:nvSpPr>
            <p:spPr>
              <a:xfrm>
                <a:off x="5882781" y="5141232"/>
                <a:ext cx="3082455" cy="5333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𝑄𝑡𝑜𝑝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−400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B1A394-3C72-7E42-B62B-D981C9307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781" y="5141232"/>
                <a:ext cx="3082455" cy="533351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90708B3-129D-314E-9349-BDE2BA23648F}"/>
                  </a:ext>
                </a:extLst>
              </p:cNvPr>
              <p:cNvSpPr txBox="1"/>
              <p:nvPr/>
            </p:nvSpPr>
            <p:spPr>
              <a:xfrm>
                <a:off x="6129400" y="4724733"/>
                <a:ext cx="27187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1.0, 0.75, 0.5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90708B3-129D-314E-9349-BDE2BA236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400" y="4724733"/>
                <a:ext cx="2718751" cy="276999"/>
              </a:xfrm>
              <a:prstGeom prst="rect">
                <a:avLst/>
              </a:prstGeom>
              <a:blipFill>
                <a:blip r:embed="rId6"/>
                <a:stretch>
                  <a:fillRect l="-1860" t="-272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F0F11A5-894A-B542-ABEE-9A46FAC17CDD}"/>
              </a:ext>
            </a:extLst>
          </p:cNvPr>
          <p:cNvSpPr txBox="1"/>
          <p:nvPr/>
        </p:nvSpPr>
        <p:spPr>
          <a:xfrm>
            <a:off x="5393907" y="4302565"/>
            <a:ext cx="3628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Tried 4 AMIP runs with different settings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CE0E3-75A9-7A45-B611-2D7470437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0" y="2348006"/>
            <a:ext cx="6663018" cy="12160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540783-A4B1-C846-9AA3-95BA52402CBD}"/>
              </a:ext>
            </a:extLst>
          </p:cNvPr>
          <p:cNvGrpSpPr/>
          <p:nvPr/>
        </p:nvGrpSpPr>
        <p:grpSpPr>
          <a:xfrm>
            <a:off x="1216959" y="2438684"/>
            <a:ext cx="1337982" cy="864309"/>
            <a:chOff x="1216959" y="2438684"/>
            <a:chExt cx="1337982" cy="86430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3DD8C72-6861-0D46-864E-9FC8033A634B}"/>
                </a:ext>
              </a:extLst>
            </p:cNvPr>
            <p:cNvSpPr/>
            <p:nvPr/>
          </p:nvSpPr>
          <p:spPr>
            <a:xfrm>
              <a:off x="1216959" y="2903958"/>
              <a:ext cx="1337982" cy="399035"/>
            </a:xfrm>
            <a:prstGeom prst="ellipse">
              <a:avLst/>
            </a:prstGeom>
            <a:gradFill>
              <a:gsLst>
                <a:gs pos="29000">
                  <a:schemeClr val="accent1">
                    <a:tint val="100000"/>
                    <a:shade val="100000"/>
                    <a:satMod val="130000"/>
                    <a:alpha val="5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412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3E2BAE2-8711-B946-AB63-4A681B1D3AFC}"/>
                </a:ext>
              </a:extLst>
            </p:cNvPr>
            <p:cNvSpPr/>
            <p:nvPr/>
          </p:nvSpPr>
          <p:spPr>
            <a:xfrm>
              <a:off x="1216959" y="2438684"/>
              <a:ext cx="1337982" cy="399035"/>
            </a:xfrm>
            <a:prstGeom prst="ellipse">
              <a:avLst/>
            </a:prstGeom>
            <a:gradFill>
              <a:gsLst>
                <a:gs pos="29000">
                  <a:srgbClr val="FF0000">
                    <a:alpha val="55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1F0C8AE-90EB-8D49-B25B-A70089E5ADEC}"/>
              </a:ext>
            </a:extLst>
          </p:cNvPr>
          <p:cNvSpPr/>
          <p:nvPr/>
        </p:nvSpPr>
        <p:spPr>
          <a:xfrm>
            <a:off x="289112" y="3584567"/>
            <a:ext cx="5372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Helvetica" pitchFamily="2" charset="0"/>
              </a:rPr>
              <a:t>Multiscale coherent structure (MCSP) with a slantwise overturning layer including a trailing stratiform region, an overturning ascent and a mesoscale downdraft. 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965638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2B674E4-18C4-4A4A-BDE5-B00785921844}"/>
              </a:ext>
            </a:extLst>
          </p:cNvPr>
          <p:cNvSpPr/>
          <p:nvPr/>
        </p:nvSpPr>
        <p:spPr>
          <a:xfrm>
            <a:off x="24938" y="1439333"/>
            <a:ext cx="9051827" cy="4726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1C6F0-95E8-CE4C-9402-1D8AAC8C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83" y="217129"/>
            <a:ext cx="8229600" cy="771649"/>
          </a:xfrm>
        </p:spPr>
        <p:txBody>
          <a:bodyPr/>
          <a:lstStyle/>
          <a:p>
            <a:pPr algn="ctr"/>
            <a:r>
              <a:rPr lang="en-US" dirty="0"/>
              <a:t>Convective heating: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72663-86CA-4943-A3AD-8068497CA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6" t="5857" r="8125" b="10412"/>
          <a:stretch/>
        </p:blipFill>
        <p:spPr>
          <a:xfrm>
            <a:off x="5138134" y="1964985"/>
            <a:ext cx="3522269" cy="2823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89A22-C9C2-C342-8FE1-03C3FAA8AD6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0772" y="1648157"/>
            <a:ext cx="4327968" cy="4252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3AA8B6-F996-3D45-8C05-A4305D4A21EA}"/>
                  </a:ext>
                </a:extLst>
              </p:cNvPr>
              <p:cNvSpPr txBox="1"/>
              <p:nvPr/>
            </p:nvSpPr>
            <p:spPr>
              <a:xfrm>
                <a:off x="3439063" y="4200432"/>
                <a:ext cx="1322717" cy="2963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𝑄𝑡𝑜𝑝</m:t>
                                  </m:r>
                                </m:sub>
                              </m:sSub>
                              <m:r>
                                <a:rPr lang="en-US" sz="1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−400</m:t>
                              </m:r>
                            </m:num>
                            <m:den>
                              <m:r>
                                <a:rPr lang="en-US" sz="1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3AA8B6-F996-3D45-8C05-A4305D4A2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063" y="4200432"/>
                <a:ext cx="1322717" cy="296300"/>
              </a:xfrm>
              <a:prstGeom prst="rect">
                <a:avLst/>
              </a:prstGeom>
              <a:blipFill>
                <a:blip r:embed="rId4"/>
                <a:stretch>
                  <a:fillRect t="-41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A4E92B-2DC3-E349-B784-FD8476B3D1E0}"/>
                  </a:ext>
                </a:extLst>
              </p:cNvPr>
              <p:cNvSpPr txBox="1"/>
              <p:nvPr/>
            </p:nvSpPr>
            <p:spPr>
              <a:xfrm>
                <a:off x="3945813" y="4863699"/>
                <a:ext cx="75270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000" i="1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00" i="1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>
                    <a:solidFill>
                      <a:srgbClr val="00FFFF"/>
                    </a:solidFill>
                  </a:rPr>
                  <a:t>= 1.0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A4E92B-2DC3-E349-B784-FD8476B3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813" y="4863699"/>
                <a:ext cx="752708" cy="153888"/>
              </a:xfrm>
              <a:prstGeom prst="rect">
                <a:avLst/>
              </a:prstGeom>
              <a:blipFill>
                <a:blip r:embed="rId5"/>
                <a:stretch>
                  <a:fillRect l="-3333" t="-23077" b="-4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42BC17-A663-9047-A174-92538B9C1113}"/>
                  </a:ext>
                </a:extLst>
              </p:cNvPr>
              <p:cNvSpPr txBox="1"/>
              <p:nvPr/>
            </p:nvSpPr>
            <p:spPr>
              <a:xfrm>
                <a:off x="3569459" y="5008849"/>
                <a:ext cx="75270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rgbClr val="06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solidFill>
                              <a:srgbClr val="06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000" i="1">
                            <a:solidFill>
                              <a:srgbClr val="06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00" i="1">
                        <a:solidFill>
                          <a:srgbClr val="06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>
                    <a:solidFill>
                      <a:srgbClr val="0600FF"/>
                    </a:solidFill>
                  </a:rPr>
                  <a:t>= 0.75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42BC17-A663-9047-A174-92538B9C1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459" y="5008849"/>
                <a:ext cx="752708" cy="153888"/>
              </a:xfrm>
              <a:prstGeom prst="rect">
                <a:avLst/>
              </a:prstGeom>
              <a:blipFill>
                <a:blip r:embed="rId6"/>
                <a:stretch>
                  <a:fillRect l="-3333" t="-14286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D7157A-A9C7-164D-85B3-05000FAC9972}"/>
                  </a:ext>
                </a:extLst>
              </p:cNvPr>
              <p:cNvSpPr txBox="1"/>
              <p:nvPr/>
            </p:nvSpPr>
            <p:spPr>
              <a:xfrm>
                <a:off x="2910976" y="4634764"/>
                <a:ext cx="75270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rgbClr val="01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solidFill>
                              <a:srgbClr val="01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000" i="1">
                            <a:solidFill>
                              <a:srgbClr val="01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00" i="1">
                        <a:solidFill>
                          <a:srgbClr val="01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>
                    <a:solidFill>
                      <a:srgbClr val="01FF00"/>
                    </a:solidFill>
                  </a:rPr>
                  <a:t>= 0.75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D7157A-A9C7-164D-85B3-05000FAC9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976" y="4634764"/>
                <a:ext cx="752708" cy="153888"/>
              </a:xfrm>
              <a:prstGeom prst="rect">
                <a:avLst/>
              </a:prstGeom>
              <a:blipFill>
                <a:blip r:embed="rId7"/>
                <a:stretch>
                  <a:fillRect l="-3333" t="-23077" b="-4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9709DD-9013-EA41-8FA3-8ACE9F5328F6}"/>
                  </a:ext>
                </a:extLst>
              </p:cNvPr>
              <p:cNvSpPr txBox="1"/>
              <p:nvPr/>
            </p:nvSpPr>
            <p:spPr>
              <a:xfrm>
                <a:off x="6047115" y="1558086"/>
                <a:ext cx="1322717" cy="2963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𝑄𝑡𝑜𝑝</m:t>
                                  </m:r>
                                </m:sub>
                              </m:sSub>
                              <m:r>
                                <a:rPr lang="en-US" sz="1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−400</m:t>
                              </m:r>
                            </m:num>
                            <m:den>
                              <m:r>
                                <a:rPr lang="en-US" sz="1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9709DD-9013-EA41-8FA3-8ACE9F532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115" y="1558086"/>
                <a:ext cx="1322717" cy="296300"/>
              </a:xfrm>
              <a:prstGeom prst="rect">
                <a:avLst/>
              </a:prstGeom>
              <a:blipFill>
                <a:blip r:embed="rId8"/>
                <a:stretch>
                  <a:fillRect t="-41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6181D37-4341-1447-A8D1-C3BD6E04D316}"/>
              </a:ext>
            </a:extLst>
          </p:cNvPr>
          <p:cNvSpPr txBox="1"/>
          <p:nvPr/>
        </p:nvSpPr>
        <p:spPr>
          <a:xfrm>
            <a:off x="5138134" y="5017586"/>
            <a:ext cx="3597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Adding mesoscale convective heating reduces parameterized convective heating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63FD8-2D37-1846-8A7D-43B7CAA78EBB}"/>
              </a:ext>
            </a:extLst>
          </p:cNvPr>
          <p:cNvSpPr/>
          <p:nvPr/>
        </p:nvSpPr>
        <p:spPr>
          <a:xfrm>
            <a:off x="880782" y="3598867"/>
            <a:ext cx="3166782" cy="376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Mesoscale Heating: 10S-10N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A17A4F-70A3-C44F-96A5-FC450A5ED1F2}"/>
              </a:ext>
            </a:extLst>
          </p:cNvPr>
          <p:cNvSpPr/>
          <p:nvPr/>
        </p:nvSpPr>
        <p:spPr>
          <a:xfrm>
            <a:off x="761365" y="1485527"/>
            <a:ext cx="3166782" cy="376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ZMDT: 10S-10N</a:t>
            </a:r>
          </a:p>
        </p:txBody>
      </p:sp>
    </p:spTree>
    <p:extLst>
      <p:ext uri="{BB962C8B-B14F-4D97-AF65-F5344CB8AC3E}">
        <p14:creationId xmlns:p14="http://schemas.microsoft.com/office/powerpoint/2010/main" val="281044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29DAFC9-A57E-314D-B8AB-280C9E01B4C0}"/>
              </a:ext>
            </a:extLst>
          </p:cNvPr>
          <p:cNvSpPr/>
          <p:nvPr/>
        </p:nvSpPr>
        <p:spPr>
          <a:xfrm>
            <a:off x="24938" y="1439333"/>
            <a:ext cx="9119062" cy="4430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1C6F0-95E8-CE4C-9402-1D8AAC8C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737860"/>
          </a:xfrm>
        </p:spPr>
        <p:txBody>
          <a:bodyPr/>
          <a:lstStyle/>
          <a:p>
            <a:pPr algn="ctr"/>
            <a:r>
              <a:rPr lang="en-US" dirty="0"/>
              <a:t>Precipitation changes: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81D37-4341-1447-A8D1-C3BD6E04D316}"/>
              </a:ext>
            </a:extLst>
          </p:cNvPr>
          <p:cNvSpPr txBox="1"/>
          <p:nvPr/>
        </p:nvSpPr>
        <p:spPr>
          <a:xfrm>
            <a:off x="1690778" y="5562326"/>
            <a:ext cx="5969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Adding mesoscale convective heating reduces precipitation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094C488-4794-2246-A966-F2CEF678C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884" y="1834550"/>
            <a:ext cx="4243549" cy="34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78412-2F29-CA4D-9D17-5DF0C9D74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2" t="6309" r="9455" b="12190"/>
          <a:stretch/>
        </p:blipFill>
        <p:spPr>
          <a:xfrm>
            <a:off x="253042" y="1834550"/>
            <a:ext cx="4344188" cy="3490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149AAB-8215-AC44-A3DC-9EA0390DE8FC}"/>
                  </a:ext>
                </a:extLst>
              </p:cNvPr>
              <p:cNvSpPr txBox="1"/>
              <p:nvPr/>
            </p:nvSpPr>
            <p:spPr>
              <a:xfrm>
                <a:off x="5512688" y="1455919"/>
                <a:ext cx="2364019" cy="4174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𝑸𝒕𝒐𝒑</m:t>
                                  </m:r>
                                </m:sub>
                              </m:sSub>
                              <m:r>
                                <a:rPr lang="en-US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𝟒𝟎𝟎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𝟑𝟎𝟎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149AAB-8215-AC44-A3DC-9EA0390DE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688" y="1455919"/>
                <a:ext cx="2364019" cy="417422"/>
              </a:xfrm>
              <a:prstGeom prst="rect">
                <a:avLst/>
              </a:prstGeom>
              <a:blipFill>
                <a:blip r:embed="rId4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950561-912B-FF42-A09F-2C0D8F59329A}"/>
                  </a:ext>
                </a:extLst>
              </p:cNvPr>
              <p:cNvSpPr txBox="1"/>
              <p:nvPr/>
            </p:nvSpPr>
            <p:spPr>
              <a:xfrm>
                <a:off x="1966685" y="1556908"/>
                <a:ext cx="75270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= 1.0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950561-912B-FF42-A09F-2C0D8F593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685" y="1556908"/>
                <a:ext cx="752708" cy="215444"/>
              </a:xfrm>
              <a:prstGeom prst="rect">
                <a:avLst/>
              </a:prstGeom>
              <a:blipFill>
                <a:blip r:embed="rId5"/>
                <a:stretch>
                  <a:fillRect l="-5000" t="-22222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011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F0F3A5-1E76-F544-BEFB-3B2A08EEEFEA}"/>
              </a:ext>
            </a:extLst>
          </p:cNvPr>
          <p:cNvSpPr/>
          <p:nvPr/>
        </p:nvSpPr>
        <p:spPr>
          <a:xfrm>
            <a:off x="310912" y="1183341"/>
            <a:ext cx="8229239" cy="4142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1C6F0-95E8-CE4C-9402-1D8AAC8C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707315"/>
          </a:xfrm>
        </p:spPr>
        <p:txBody>
          <a:bodyPr/>
          <a:lstStyle/>
          <a:p>
            <a:pPr algn="ctr"/>
            <a:r>
              <a:rPr lang="en-US" dirty="0"/>
              <a:t>Precipitation biases: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81D37-4341-1447-A8D1-C3BD6E04D316}"/>
              </a:ext>
            </a:extLst>
          </p:cNvPr>
          <p:cNvSpPr txBox="1"/>
          <p:nvPr/>
        </p:nvSpPr>
        <p:spPr>
          <a:xfrm>
            <a:off x="1138687" y="5632413"/>
            <a:ext cx="724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changes are in the right direction in DJF but not in JJA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86B12CA-6C9D-4F45-9874-216230449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293" y="1768866"/>
            <a:ext cx="3870421" cy="1616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16DCE-FC88-8548-8895-75DE72F57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6" y="3556926"/>
            <a:ext cx="3795622" cy="1695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E3C48-7F76-A649-82C6-911BCDB19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894" y="3576288"/>
            <a:ext cx="3804233" cy="1695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30F19-6E16-8B4C-9D7F-7465D3701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894" y="1768866"/>
            <a:ext cx="3786834" cy="1698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BFB96-EE66-C64E-9E92-0E7A183D0F95}"/>
              </a:ext>
            </a:extLst>
          </p:cNvPr>
          <p:cNvSpPr txBox="1"/>
          <p:nvPr/>
        </p:nvSpPr>
        <p:spPr>
          <a:xfrm>
            <a:off x="1549952" y="1298011"/>
            <a:ext cx="5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DJF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D1143-049D-0F4A-BB1E-774DAEF44998}"/>
              </a:ext>
            </a:extLst>
          </p:cNvPr>
          <p:cNvSpPr txBox="1"/>
          <p:nvPr/>
        </p:nvSpPr>
        <p:spPr>
          <a:xfrm>
            <a:off x="5638711" y="1305197"/>
            <a:ext cx="46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JJA</a:t>
            </a:r>
          </a:p>
        </p:txBody>
      </p:sp>
    </p:spTree>
    <p:extLst>
      <p:ext uri="{BB962C8B-B14F-4D97-AF65-F5344CB8AC3E}">
        <p14:creationId xmlns:p14="http://schemas.microsoft.com/office/powerpoint/2010/main" val="233359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5F83F4-DDD6-CF4F-85AF-4C7456EC23A5}"/>
              </a:ext>
            </a:extLst>
          </p:cNvPr>
          <p:cNvSpPr/>
          <p:nvPr/>
        </p:nvSpPr>
        <p:spPr>
          <a:xfrm>
            <a:off x="24938" y="1439333"/>
            <a:ext cx="9119062" cy="4430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CD4EE-A353-4543-AF3D-55B87E84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760690"/>
          </a:xfrm>
        </p:spPr>
        <p:txBody>
          <a:bodyPr/>
          <a:lstStyle/>
          <a:p>
            <a:pPr algn="ctr"/>
            <a:r>
              <a:rPr lang="en-US" dirty="0"/>
              <a:t>Variability: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598B5-E25F-7942-AA0D-68E6A6BFB1CD}"/>
              </a:ext>
            </a:extLst>
          </p:cNvPr>
          <p:cNvSpPr txBox="1"/>
          <p:nvPr/>
        </p:nvSpPr>
        <p:spPr>
          <a:xfrm>
            <a:off x="1143000" y="1600200"/>
            <a:ext cx="62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719F9-9503-7842-9C01-A752122C2477}"/>
              </a:ext>
            </a:extLst>
          </p:cNvPr>
          <p:cNvSpPr txBox="1"/>
          <p:nvPr/>
        </p:nvSpPr>
        <p:spPr>
          <a:xfrm>
            <a:off x="3725333" y="1600200"/>
            <a:ext cx="169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EAM with MCSP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455BF-6AF2-4144-B27B-8D4EA0E811D1}"/>
              </a:ext>
            </a:extLst>
          </p:cNvPr>
          <p:cNvSpPr txBox="1"/>
          <p:nvPr/>
        </p:nvSpPr>
        <p:spPr>
          <a:xfrm>
            <a:off x="7420640" y="1608491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TRMM</a:t>
            </a:r>
          </a:p>
        </p:txBody>
      </p:sp>
      <p:pic>
        <p:nvPicPr>
          <p:cNvPr id="14" name="Picture 2" descr="F:\work\MCSP\plots\Fig3.Sym.MCS_control_v1_pr.png">
            <a:extLst>
              <a:ext uri="{FF2B5EF4-FFF2-40B4-BE49-F238E27FC236}">
                <a16:creationId xmlns:a16="http://schemas.microsoft.com/office/drawing/2014/main" id="{DBFE5F8B-B951-F14D-9007-F7CF7D5D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2428329" cy="24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work\MCSP\plots\Fig3.Sym.MCS_01_v1_pr.png">
            <a:extLst>
              <a:ext uri="{FF2B5EF4-FFF2-40B4-BE49-F238E27FC236}">
                <a16:creationId xmlns:a16="http://schemas.microsoft.com/office/drawing/2014/main" id="{012DABB0-0CC7-584C-839F-7DA3A59A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66" y="2073208"/>
            <a:ext cx="2412521" cy="24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work\MCSP\plots\Fig3.Sym.TRMM_pr.png">
            <a:extLst>
              <a:ext uri="{FF2B5EF4-FFF2-40B4-BE49-F238E27FC236}">
                <a16:creationId xmlns:a16="http://schemas.microsoft.com/office/drawing/2014/main" id="{EB1DDA7B-C6B2-684D-A4AD-F88124A0F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40" y="2094282"/>
            <a:ext cx="2349260" cy="23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2FBD12-BF63-724C-B503-AE60FC599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723" y="2094282"/>
            <a:ext cx="2391447" cy="2391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B32742-AEC5-E947-A051-799E402FF4C9}"/>
                  </a:ext>
                </a:extLst>
              </p:cNvPr>
              <p:cNvSpPr txBox="1"/>
              <p:nvPr/>
            </p:nvSpPr>
            <p:spPr>
              <a:xfrm>
                <a:off x="4777732" y="1891197"/>
                <a:ext cx="1739374" cy="3579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𝑸𝒕𝒐𝒑</m:t>
                                  </m:r>
                                </m:sub>
                              </m:sSub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𝟒𝟎𝟎</m:t>
                              </m:r>
                            </m:num>
                            <m:den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𝟑𝟎𝟎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B32742-AEC5-E947-A051-799E402FF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732" y="1891197"/>
                <a:ext cx="1739374" cy="357918"/>
              </a:xfrm>
              <a:prstGeom prst="rect">
                <a:avLst/>
              </a:prstGeom>
              <a:blipFill>
                <a:blip r:embed="rId6"/>
                <a:stretch>
                  <a:fillRect t="-3448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734258-E05B-8B4B-957F-CC25276FD737}"/>
                  </a:ext>
                </a:extLst>
              </p:cNvPr>
              <p:cNvSpPr txBox="1"/>
              <p:nvPr/>
            </p:nvSpPr>
            <p:spPr>
              <a:xfrm>
                <a:off x="3121490" y="1977823"/>
                <a:ext cx="75270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b="1" dirty="0">
                    <a:solidFill>
                      <a:schemeClr val="tx1"/>
                    </a:solidFill>
                  </a:rPr>
                  <a:t>= 1.0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734258-E05B-8B4B-957F-CC25276FD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490" y="1977823"/>
                <a:ext cx="752708" cy="184666"/>
              </a:xfrm>
              <a:prstGeom prst="rect">
                <a:avLst/>
              </a:prstGeom>
              <a:blipFill>
                <a:blip r:embed="rId7"/>
                <a:stretch>
                  <a:fillRect l="-5000" t="-2857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079198B-4CE9-9648-9A56-19080BAF45D4}"/>
              </a:ext>
            </a:extLst>
          </p:cNvPr>
          <p:cNvSpPr txBox="1"/>
          <p:nvPr/>
        </p:nvSpPr>
        <p:spPr>
          <a:xfrm>
            <a:off x="2230723" y="4847865"/>
            <a:ext cx="507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Mesoscale heating improves Kelvin wave generation</a:t>
            </a:r>
          </a:p>
        </p:txBody>
      </p:sp>
    </p:spTree>
    <p:extLst>
      <p:ext uri="{BB962C8B-B14F-4D97-AF65-F5344CB8AC3E}">
        <p14:creationId xmlns:p14="http://schemas.microsoft.com/office/powerpoint/2010/main" val="3702396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5787</TotalTime>
  <Words>431</Words>
  <Application>Microsoft Macintosh PowerPoint</Application>
  <PresentationFormat>On-screen Show (4:3)</PresentationFormat>
  <Paragraphs>88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Helvetica</vt:lpstr>
      <vt:lpstr>Office Theme</vt:lpstr>
      <vt:lpstr>Impact of mesoscale convection parameterization and convective gravity wave drag in E3SMv1</vt:lpstr>
      <vt:lpstr>PowerPoint Presentation</vt:lpstr>
      <vt:lpstr>Power Spectrum and Amplitude</vt:lpstr>
      <vt:lpstr>Convectively Coupled Waves</vt:lpstr>
      <vt:lpstr>PowerPoint Presentation</vt:lpstr>
      <vt:lpstr>Convective heating:</vt:lpstr>
      <vt:lpstr>Precipitation changes:</vt:lpstr>
      <vt:lpstr>Precipitation biases:</vt:lpstr>
      <vt:lpstr>Variability:</vt:lpstr>
      <vt:lpstr>Momentum transport by convection</vt:lpstr>
      <vt:lpstr>Momentum transport by convection</vt:lpstr>
      <vt:lpstr>Feedback back onto the QBO</vt:lpstr>
      <vt:lpstr>Summary and Next Steps</vt:lpstr>
      <vt:lpstr>QBO: E3SM vs Other Models (mostly high top)</vt:lpstr>
    </vt:vector>
  </TitlesOfParts>
  <Company>Pacific Northwest National Laboratory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Microsoft Office User</cp:lastModifiedBy>
  <cp:revision>543</cp:revision>
  <cp:lastPrinted>2018-05-12T21:09:23Z</cp:lastPrinted>
  <dcterms:created xsi:type="dcterms:W3CDTF">2014-12-04T00:15:55Z</dcterms:created>
  <dcterms:modified xsi:type="dcterms:W3CDTF">2019-11-20T14:59:36Z</dcterms:modified>
</cp:coreProperties>
</file>