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58" r:id="rId2"/>
    <p:sldId id="327" r:id="rId3"/>
    <p:sldId id="324" r:id="rId4"/>
    <p:sldId id="265" r:id="rId5"/>
    <p:sldId id="331" r:id="rId6"/>
    <p:sldId id="332" r:id="rId7"/>
    <p:sldId id="277" r:id="rId8"/>
    <p:sldId id="329" r:id="rId9"/>
    <p:sldId id="287" r:id="rId10"/>
    <p:sldId id="346" r:id="rId11"/>
    <p:sldId id="353" r:id="rId12"/>
    <p:sldId id="352" r:id="rId13"/>
    <p:sldId id="257" r:id="rId14"/>
    <p:sldId id="350" r:id="rId15"/>
    <p:sldId id="351" r:id="rId16"/>
    <p:sldId id="336" r:id="rId17"/>
    <p:sldId id="354" r:id="rId18"/>
    <p:sldId id="355" r:id="rId19"/>
    <p:sldId id="289" r:id="rId20"/>
    <p:sldId id="26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9F12"/>
    <a:srgbClr val="376092"/>
    <a:srgbClr val="DFDFE7"/>
    <a:srgbClr val="F3F3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94"/>
  </p:normalViewPr>
  <p:slideViewPr>
    <p:cSldViewPr snapToGrid="0" snapToObjects="1">
      <p:cViewPr varScale="1">
        <p:scale>
          <a:sx n="102" d="100"/>
          <a:sy n="102" d="100"/>
        </p:scale>
        <p:origin x="192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ldwell, Peter M." userId="6a7a7e1c-dab3-43db-a9c6-25d539570ab1" providerId="ADAL" clId="{0A0BAE67-08C8-DC4C-97BC-A500ADE200AB}"/>
    <pc:docChg chg="modSld">
      <pc:chgData name="Caldwell, Peter M." userId="6a7a7e1c-dab3-43db-a9c6-25d539570ab1" providerId="ADAL" clId="{0A0BAE67-08C8-DC4C-97BC-A500ADE200AB}" dt="2019-11-15T18:37:41.698" v="232" actId="20577"/>
      <pc:docMkLst>
        <pc:docMk/>
      </pc:docMkLst>
      <pc:sldChg chg="modSp">
        <pc:chgData name="Caldwell, Peter M." userId="6a7a7e1c-dab3-43db-a9c6-25d539570ab1" providerId="ADAL" clId="{0A0BAE67-08C8-DC4C-97BC-A500ADE200AB}" dt="2019-11-15T18:37:41.698" v="232" actId="20577"/>
        <pc:sldMkLst>
          <pc:docMk/>
          <pc:sldMk cId="3008310504" sldId="257"/>
        </pc:sldMkLst>
        <pc:spChg chg="mod">
          <ac:chgData name="Caldwell, Peter M." userId="6a7a7e1c-dab3-43db-a9c6-25d539570ab1" providerId="ADAL" clId="{0A0BAE67-08C8-DC4C-97BC-A500ADE200AB}" dt="2019-11-15T18:37:20.073" v="209" actId="20577"/>
          <ac:spMkLst>
            <pc:docMk/>
            <pc:sldMk cId="3008310504" sldId="257"/>
            <ac:spMk id="2" creationId="{FCE4E067-32E5-E54E-B4AE-9B556F45414E}"/>
          </ac:spMkLst>
        </pc:spChg>
        <pc:spChg chg="mod">
          <ac:chgData name="Caldwell, Peter M." userId="6a7a7e1c-dab3-43db-a9c6-25d539570ab1" providerId="ADAL" clId="{0A0BAE67-08C8-DC4C-97BC-A500ADE200AB}" dt="2019-11-15T18:37:41.698" v="232" actId="20577"/>
          <ac:spMkLst>
            <pc:docMk/>
            <pc:sldMk cId="3008310504" sldId="257"/>
            <ac:spMk id="15" creationId="{C879D089-C2EE-4D41-944C-9BE31EA68497}"/>
          </ac:spMkLst>
        </pc:spChg>
      </pc:sldChg>
      <pc:sldChg chg="modSp">
        <pc:chgData name="Caldwell, Peter M." userId="6a7a7e1c-dab3-43db-a9c6-25d539570ab1" providerId="ADAL" clId="{0A0BAE67-08C8-DC4C-97BC-A500ADE200AB}" dt="2019-11-15T18:36:13.758" v="172" actId="114"/>
        <pc:sldMkLst>
          <pc:docMk/>
          <pc:sldMk cId="470094110" sldId="327"/>
        </pc:sldMkLst>
        <pc:spChg chg="mod">
          <ac:chgData name="Caldwell, Peter M." userId="6a7a7e1c-dab3-43db-a9c6-25d539570ab1" providerId="ADAL" clId="{0A0BAE67-08C8-DC4C-97BC-A500ADE200AB}" dt="2019-11-15T18:36:13.758" v="172" actId="114"/>
          <ac:spMkLst>
            <pc:docMk/>
            <pc:sldMk cId="470094110" sldId="327"/>
            <ac:spMk id="5" creationId="{FACB352D-73E9-8347-9DB9-030DE4C66EF6}"/>
          </ac:spMkLst>
        </pc:spChg>
      </pc:sldChg>
      <pc:sldChg chg="modSp">
        <pc:chgData name="Caldwell, Peter M." userId="6a7a7e1c-dab3-43db-a9c6-25d539570ab1" providerId="ADAL" clId="{0A0BAE67-08C8-DC4C-97BC-A500ADE200AB}" dt="2019-11-15T18:34:18.872" v="14" actId="20577"/>
        <pc:sldMkLst>
          <pc:docMk/>
          <pc:sldMk cId="782758507" sldId="331"/>
        </pc:sldMkLst>
        <pc:spChg chg="mod">
          <ac:chgData name="Caldwell, Peter M." userId="6a7a7e1c-dab3-43db-a9c6-25d539570ab1" providerId="ADAL" clId="{0A0BAE67-08C8-DC4C-97BC-A500ADE200AB}" dt="2019-11-15T18:34:18.872" v="14" actId="20577"/>
          <ac:spMkLst>
            <pc:docMk/>
            <pc:sldMk cId="782758507" sldId="331"/>
            <ac:spMk id="2" creationId="{0CA07814-2616-C248-999D-0B345B6C1DB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4C3F8-B1E4-504C-A5A8-B0997B5C4803}" type="datetimeFigureOut">
              <a:rPr lang="en-US" smtClean="0"/>
              <a:t>11/13/19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13086-0B1A-2A41-B60E-F9129EAF5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43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A5F892-8E0B-744C-87F9-E921507C24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442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virtuous cycle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323E3-F44A-694B-A55E-CC6727EA4D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734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743200"/>
            <a:ext cx="10363200" cy="1371600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343400"/>
            <a:ext cx="10363200" cy="17526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11/13/19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931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11/13/19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55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45920"/>
            <a:ext cx="518160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645920"/>
            <a:ext cx="518160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11/13/19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06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45920"/>
            <a:ext cx="5181600" cy="45720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331720"/>
            <a:ext cx="5181600" cy="3429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645920"/>
            <a:ext cx="5181600" cy="45720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0800" y="2331720"/>
            <a:ext cx="5181600" cy="3429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11/13/19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242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11/13/19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3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11/13/19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997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22960"/>
            <a:ext cx="4267200" cy="1828800"/>
          </a:xfrm>
        </p:spPr>
        <p:txBody>
          <a:bodyPr anchor="t" anchorCtr="0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822960"/>
            <a:ext cx="6400800" cy="49377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34640"/>
            <a:ext cx="4267200" cy="29260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11/13/19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70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0"/>
            <a:ext cx="10972800" cy="59436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685800"/>
            <a:ext cx="10972800" cy="3657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212080"/>
            <a:ext cx="10972800" cy="685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11/13/19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785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45920"/>
            <a:ext cx="10972800" cy="411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81600" y="6357008"/>
            <a:ext cx="1828800" cy="13716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9FFE9975-C960-C441-A95D-E879884DDE4A}" type="datetimeFigureOut">
              <a:rPr lang="en-US" smtClean="0"/>
              <a:pPr/>
              <a:t>11/13/19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81600" y="6504908"/>
            <a:ext cx="1828800" cy="1371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06896CD2-FB3A-5340-99F8-A4C5A2774A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580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accent1">
              <a:lumMod val="75000"/>
            </a:schemeClr>
          </a:solidFill>
          <a:latin typeface="Arial"/>
          <a:ea typeface="+mj-ea"/>
          <a:cs typeface="Arial"/>
        </a:defRPr>
      </a:lvl1pPr>
    </p:titleStyle>
    <p:bodyStyle>
      <a:lvl1pPr marL="457200" indent="-4572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+mj-lt"/>
        <a:buAutoNum type="arabicPeriod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914400" indent="-4572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+mj-lt"/>
        <a:buAutoNum type="alphaLcPeriod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257300" indent="-3429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+mj-lt"/>
        <a:buAutoNum type="romanLcPeriod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714500" indent="-3429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+mj-lt"/>
        <a:buAutoNum type="arabicPeriod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171700" indent="-3429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+mj-lt"/>
        <a:buAutoNum type="alphaLcPeriod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inthecloudhead.blogspot.com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9375" y="2413687"/>
            <a:ext cx="8279026" cy="1371600"/>
          </a:xfrm>
        </p:spPr>
        <p:txBody>
          <a:bodyPr anchor="ctr"/>
          <a:lstStyle/>
          <a:p>
            <a:pPr algn="ctr"/>
            <a:r>
              <a:rPr lang="en-US" sz="4000" dirty="0">
                <a:solidFill>
                  <a:prstClr val="black"/>
                </a:solidFill>
              </a:rPr>
              <a:t>Next-Generation Development: the Non-Hydrostatic Atmosphere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1405" y="4343400"/>
            <a:ext cx="10046044" cy="1752600"/>
          </a:xfrm>
        </p:spPr>
        <p:txBody>
          <a:bodyPr/>
          <a:lstStyle/>
          <a:p>
            <a:pPr algn="ctr">
              <a:buClr>
                <a:srgbClr val="4F81BD">
                  <a:lumMod val="75000"/>
                </a:srgbClr>
              </a:buClr>
            </a:pPr>
            <a:r>
              <a:rPr lang="en-US" dirty="0">
                <a:solidFill>
                  <a:prstClr val="black"/>
                </a:solidFill>
              </a:rPr>
              <a:t>Peter Caldwell, Andy Salinger, Luca </a:t>
            </a:r>
            <a:r>
              <a:rPr lang="en-US" dirty="0" err="1">
                <a:solidFill>
                  <a:prstClr val="black"/>
                </a:solidFill>
              </a:rPr>
              <a:t>Bertagna</a:t>
            </a:r>
            <a:r>
              <a:rPr lang="en-US" dirty="0">
                <a:solidFill>
                  <a:prstClr val="black"/>
                </a:solidFill>
              </a:rPr>
              <a:t>, Hassan </a:t>
            </a:r>
            <a:r>
              <a:rPr lang="en-US" dirty="0" err="1">
                <a:solidFill>
                  <a:prstClr val="black"/>
                </a:solidFill>
              </a:rPr>
              <a:t>Beydoun</a:t>
            </a:r>
            <a:r>
              <a:rPr lang="en-US" dirty="0">
                <a:solidFill>
                  <a:prstClr val="black"/>
                </a:solidFill>
              </a:rPr>
              <a:t>, Peter Bogenschutz, Andrew Bradley, Aaron Donahue, Jim </a:t>
            </a:r>
            <a:r>
              <a:rPr lang="en-US" dirty="0" err="1">
                <a:solidFill>
                  <a:prstClr val="black"/>
                </a:solidFill>
              </a:rPr>
              <a:t>Foucar</a:t>
            </a:r>
            <a:r>
              <a:rPr lang="en-US" dirty="0">
                <a:solidFill>
                  <a:prstClr val="black"/>
                </a:solidFill>
              </a:rPr>
              <a:t>, Chris </a:t>
            </a:r>
            <a:r>
              <a:rPr lang="en-US" dirty="0" err="1">
                <a:solidFill>
                  <a:prstClr val="black"/>
                </a:solidFill>
              </a:rPr>
              <a:t>Golaz</a:t>
            </a:r>
            <a:r>
              <a:rPr lang="en-US" dirty="0">
                <a:solidFill>
                  <a:prstClr val="black"/>
                </a:solidFill>
              </a:rPr>
              <a:t>, Oksana Guba, Ben Hillman, Noel Keen, </a:t>
            </a:r>
            <a:r>
              <a:rPr lang="en-US" dirty="0" err="1">
                <a:solidFill>
                  <a:prstClr val="black"/>
                </a:solidFill>
              </a:rPr>
              <a:t>Wuyin</a:t>
            </a:r>
            <a:r>
              <a:rPr lang="en-US" dirty="0">
                <a:solidFill>
                  <a:prstClr val="black"/>
                </a:solidFill>
              </a:rPr>
              <a:t> Lin, Kyle Pressel, </a:t>
            </a:r>
            <a:r>
              <a:rPr lang="en-US" dirty="0" err="1">
                <a:solidFill>
                  <a:prstClr val="black"/>
                </a:solidFill>
              </a:rPr>
              <a:t>Balwinder</a:t>
            </a:r>
            <a:r>
              <a:rPr lang="en-US" dirty="0">
                <a:solidFill>
                  <a:prstClr val="black"/>
                </a:solidFill>
              </a:rPr>
              <a:t> Singh, Andrew Steyer, Mark Taylor, Chris </a:t>
            </a:r>
            <a:r>
              <a:rPr lang="en-US" dirty="0" err="1">
                <a:solidFill>
                  <a:prstClr val="black"/>
                </a:solidFill>
              </a:rPr>
              <a:t>Terai</a:t>
            </a:r>
            <a:r>
              <a:rPr lang="en-US" dirty="0">
                <a:solidFill>
                  <a:prstClr val="black"/>
                </a:solidFill>
              </a:rPr>
              <a:t>, and Paul Ullrich </a:t>
            </a:r>
          </a:p>
          <a:p>
            <a:pPr lvl="0" algn="ctr">
              <a:buClr>
                <a:srgbClr val="4F81BD">
                  <a:lumMod val="75000"/>
                </a:srgbClr>
              </a:buClr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0D69F2-485B-5E45-9907-49E142DDD81C}"/>
              </a:ext>
            </a:extLst>
          </p:cNvPr>
          <p:cNvSpPr txBox="1"/>
          <p:nvPr/>
        </p:nvSpPr>
        <p:spPr>
          <a:xfrm>
            <a:off x="1524000" y="6285471"/>
            <a:ext cx="7044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 from LLNL is performed under the auspices of the US DOE by LLNL under Contract DE-AC52-07NA27344.</a:t>
            </a:r>
          </a:p>
          <a:p>
            <a:pPr defTabSz="457200"/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UCRL</a:t>
            </a:r>
            <a:r>
              <a:rPr lang="en-US" sz="1200" dirty="0">
                <a:solidFill>
                  <a:prstClr val="black"/>
                </a:solidFill>
              </a:rPr>
              <a:t>:LLNL-PRES-796423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4BEAE4-8415-1C42-A391-9B02282F40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6055" y="426872"/>
            <a:ext cx="720452" cy="1452162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796B85D2-DE2F-5549-B4A5-42F6825315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67" b="2165"/>
          <a:stretch/>
        </p:blipFill>
        <p:spPr>
          <a:xfrm>
            <a:off x="8866596" y="30821"/>
            <a:ext cx="3325404" cy="1848213"/>
          </a:xfrm>
          <a:prstGeom prst="rect">
            <a:avLst/>
          </a:prstGeom>
          <a:ln w="38100">
            <a:solidFill>
              <a:srgbClr val="049F12"/>
            </a:solidFill>
          </a:ln>
        </p:spPr>
      </p:pic>
    </p:spTree>
    <p:extLst>
      <p:ext uri="{BB962C8B-B14F-4D97-AF65-F5344CB8AC3E}">
        <p14:creationId xmlns:p14="http://schemas.microsoft.com/office/powerpoint/2010/main" val="2319290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4E067-32E5-E54E-B4AE-9B556F454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55" y="12700"/>
            <a:ext cx="11219145" cy="1097280"/>
          </a:xfrm>
        </p:spPr>
        <p:txBody>
          <a:bodyPr/>
          <a:lstStyle/>
          <a:p>
            <a:r>
              <a:rPr lang="en-US" dirty="0"/>
              <a:t>Testing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79D089-C2EE-4D41-944C-9BE31EA68497}"/>
              </a:ext>
            </a:extLst>
          </p:cNvPr>
          <p:cNvSpPr txBox="1"/>
          <p:nvPr/>
        </p:nvSpPr>
        <p:spPr>
          <a:xfrm>
            <a:off x="289048" y="1800734"/>
            <a:ext cx="597082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Convergence in △t, △z, and △x is a good property test. Applying to SHOC (see fig) revealed problems with: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 </a:t>
            </a:r>
            <a:r>
              <a:rPr lang="en-US" sz="2400" dirty="0" err="1"/>
              <a:t>Bretherton+Park</a:t>
            </a:r>
            <a:r>
              <a:rPr lang="en-US" sz="2400" dirty="0"/>
              <a:t> (2009) shear production boundary condition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 </a:t>
            </a:r>
            <a:r>
              <a:rPr lang="en-US" sz="2400" dirty="0" err="1"/>
              <a:t>Blackadar</a:t>
            </a:r>
            <a:r>
              <a:rPr lang="en-US" sz="2400" dirty="0"/>
              <a:t> (1984) turbulent length scale near the surface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Encapsulation of parameterizations makes unit tests easy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F90→C++ protected by bit-for-bit tests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D6878DA-A6EA-284F-9B2B-DBEC585286BF}"/>
              </a:ext>
            </a:extLst>
          </p:cNvPr>
          <p:cNvGrpSpPr/>
          <p:nvPr/>
        </p:nvGrpSpPr>
        <p:grpSpPr>
          <a:xfrm>
            <a:off x="6428670" y="2139992"/>
            <a:ext cx="5555595" cy="3136022"/>
            <a:chOff x="1428290" y="1062405"/>
            <a:chExt cx="5555595" cy="313602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665F4D-0104-B145-B113-366094F25FA3}"/>
                </a:ext>
              </a:extLst>
            </p:cNvPr>
            <p:cNvSpPr/>
            <p:nvPr/>
          </p:nvSpPr>
          <p:spPr>
            <a:xfrm>
              <a:off x="1428290" y="1062405"/>
              <a:ext cx="5555595" cy="31360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77536DF-53F0-3445-8E75-AA120D79A5FB}"/>
                </a:ext>
              </a:extLst>
            </p:cNvPr>
            <p:cNvSpPr txBox="1"/>
            <p:nvPr/>
          </p:nvSpPr>
          <p:spPr>
            <a:xfrm>
              <a:off x="2443080" y="3829095"/>
              <a:ext cx="13689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TKE (m2/s2)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1FBF10A-023C-B044-9756-5A989F6B2B21}"/>
                </a:ext>
              </a:extLst>
            </p:cNvPr>
            <p:cNvSpPr txBox="1"/>
            <p:nvPr/>
          </p:nvSpPr>
          <p:spPr>
            <a:xfrm rot="16200000">
              <a:off x="807014" y="2013645"/>
              <a:ext cx="16118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Height (km)</a:t>
              </a:r>
            </a:p>
          </p:txBody>
        </p:sp>
        <p:pic>
          <p:nvPicPr>
            <p:cNvPr id="23" name="Picture 2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7C17A2B5-5C15-7B47-AC21-BA5AAFAA5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99828" y="1384162"/>
              <a:ext cx="2484057" cy="2484057"/>
            </a:xfrm>
            <a:prstGeom prst="rect">
              <a:avLst/>
            </a:prstGeom>
          </p:spPr>
        </p:pic>
        <p:pic>
          <p:nvPicPr>
            <p:cNvPr id="32" name="Picture 31" descr="A close up of a device&#10;&#10;Description automatically generated">
              <a:extLst>
                <a:ext uri="{FF2B5EF4-FFF2-40B4-BE49-F238E27FC236}">
                  <a16:creationId xmlns:a16="http://schemas.microsoft.com/office/drawing/2014/main" id="{53E32485-C686-EE4A-8960-DBA0AAE57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52983" y="1372237"/>
              <a:ext cx="2484057" cy="2440856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42E0C6D-BE29-8647-95E4-DF444AC379FE}"/>
                </a:ext>
              </a:extLst>
            </p:cNvPr>
            <p:cNvSpPr/>
            <p:nvPr/>
          </p:nvSpPr>
          <p:spPr>
            <a:xfrm>
              <a:off x="2893470" y="3092821"/>
              <a:ext cx="1164964" cy="489624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BC4685-0126-B64F-9537-8C681E60B596}"/>
                </a:ext>
              </a:extLst>
            </p:cNvPr>
            <p:cNvSpPr txBox="1"/>
            <p:nvPr/>
          </p:nvSpPr>
          <p:spPr>
            <a:xfrm>
              <a:off x="2603727" y="1062405"/>
              <a:ext cx="9172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Original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9E18D07-516F-6049-A7AB-C9D389C1A6D5}"/>
                </a:ext>
              </a:extLst>
            </p:cNvPr>
            <p:cNvSpPr txBox="1"/>
            <p:nvPr/>
          </p:nvSpPr>
          <p:spPr>
            <a:xfrm>
              <a:off x="5057362" y="3829095"/>
              <a:ext cx="13689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TKE (m2/s2)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D0358E0-4EF3-234C-9A6B-73A74DFEC00C}"/>
                </a:ext>
              </a:extLst>
            </p:cNvPr>
            <p:cNvSpPr txBox="1"/>
            <p:nvPr/>
          </p:nvSpPr>
          <p:spPr>
            <a:xfrm>
              <a:off x="5244603" y="1064157"/>
              <a:ext cx="6739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Fixed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ED7A38E-5FB8-414E-9D5C-5DAE97E07057}"/>
                </a:ext>
              </a:extLst>
            </p:cNvPr>
            <p:cNvSpPr/>
            <p:nvPr/>
          </p:nvSpPr>
          <p:spPr>
            <a:xfrm>
              <a:off x="6239106" y="1519419"/>
              <a:ext cx="612631" cy="3556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BB6F5D9-ADF7-0F40-AAA1-F7B057A246C5}"/>
                </a:ext>
              </a:extLst>
            </p:cNvPr>
            <p:cNvSpPr/>
            <p:nvPr/>
          </p:nvSpPr>
          <p:spPr>
            <a:xfrm>
              <a:off x="3561953" y="1476114"/>
              <a:ext cx="612631" cy="3556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ACA857D-C2BB-6148-800C-CA93E6AC9AB0}"/>
                </a:ext>
              </a:extLst>
            </p:cNvPr>
            <p:cNvSpPr/>
            <p:nvPr/>
          </p:nvSpPr>
          <p:spPr>
            <a:xfrm>
              <a:off x="5686773" y="3140913"/>
              <a:ext cx="1164964" cy="489624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7013D20-58E7-F940-8CFD-F8B723CAFE75}"/>
                </a:ext>
              </a:extLst>
            </p:cNvPr>
            <p:cNvSpPr txBox="1"/>
            <p:nvPr/>
          </p:nvSpPr>
          <p:spPr>
            <a:xfrm>
              <a:off x="2391823" y="1527502"/>
              <a:ext cx="1901354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2E88C1"/>
                  </a:solidFill>
                </a:rPr>
                <a:t>Coarse </a:t>
              </a:r>
              <a:r>
                <a:rPr lang="en-US" sz="1600" b="1" dirty="0" err="1">
                  <a:solidFill>
                    <a:srgbClr val="2E88C1"/>
                  </a:solidFill>
                </a:rPr>
                <a:t>dz</a:t>
              </a:r>
              <a:r>
                <a:rPr lang="en-US" sz="1600" b="1" dirty="0">
                  <a:solidFill>
                    <a:srgbClr val="2E88C1"/>
                  </a:solidFill>
                </a:rPr>
                <a:t> (~160 Pa)</a:t>
              </a:r>
            </a:p>
            <a:p>
              <a:r>
                <a:rPr lang="en-US" sz="1600" b="1" dirty="0">
                  <a:solidFill>
                    <a:srgbClr val="F6841A"/>
                  </a:solidFill>
                </a:rPr>
                <a:t>Mid-Coarse (~80 Pa)</a:t>
              </a:r>
            </a:p>
            <a:p>
              <a:r>
                <a:rPr lang="en-US" sz="1600" b="1" dirty="0">
                  <a:solidFill>
                    <a:srgbClr val="00B050"/>
                  </a:solidFill>
                </a:rPr>
                <a:t>Mid-Fine (~40 Pa)</a:t>
              </a:r>
            </a:p>
            <a:p>
              <a:r>
                <a:rPr lang="en-US" sz="1600" b="1" dirty="0">
                  <a:solidFill>
                    <a:srgbClr val="FF0000"/>
                  </a:solidFill>
                </a:rPr>
                <a:t>Fine </a:t>
              </a:r>
              <a:r>
                <a:rPr lang="en-US" sz="1600" b="1" dirty="0" err="1">
                  <a:solidFill>
                    <a:srgbClr val="FF0000"/>
                  </a:solidFill>
                </a:rPr>
                <a:t>dz</a:t>
              </a:r>
              <a:r>
                <a:rPr lang="en-US" sz="1600" b="1" dirty="0">
                  <a:solidFill>
                    <a:srgbClr val="FF0000"/>
                  </a:solidFill>
                </a:rPr>
                <a:t> (~25 Pa)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3B3062B-1BC2-0E4B-8A43-59326F8C3482}"/>
              </a:ext>
            </a:extLst>
          </p:cNvPr>
          <p:cNvSpPr txBox="1"/>
          <p:nvPr/>
        </p:nvSpPr>
        <p:spPr>
          <a:xfrm>
            <a:off x="6410483" y="5287384"/>
            <a:ext cx="5766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Fig: SHOC standalone simulations running the BOMEX test case (trade wind Cumulus)  for 6 </a:t>
            </a:r>
            <a:r>
              <a:rPr lang="en-US" i="1" dirty="0" err="1"/>
              <a:t>hrs</a:t>
            </a:r>
            <a:r>
              <a:rPr lang="en-US" i="1" dirty="0"/>
              <a:t> with a variety of vertical resolutions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2DC0B5-B754-0140-8B60-32F2EB5F9AE4}"/>
              </a:ext>
            </a:extLst>
          </p:cNvPr>
          <p:cNvSpPr txBox="1"/>
          <p:nvPr/>
        </p:nvSpPr>
        <p:spPr>
          <a:xfrm>
            <a:off x="289048" y="959278"/>
            <a:ext cx="11695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Emphasis on </a:t>
            </a:r>
            <a:r>
              <a:rPr lang="en-US" sz="2400" i="1" dirty="0"/>
              <a:t>property tests</a:t>
            </a:r>
            <a:r>
              <a:rPr lang="en-US" sz="2400" dirty="0"/>
              <a:t> (checking code is behaving physically) in addition to regression tests (checking answers haven’t changed)</a:t>
            </a:r>
          </a:p>
        </p:txBody>
      </p:sp>
    </p:spTree>
    <p:extLst>
      <p:ext uri="{BB962C8B-B14F-4D97-AF65-F5344CB8AC3E}">
        <p14:creationId xmlns:p14="http://schemas.microsoft.com/office/powerpoint/2010/main" val="2644536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80A-0293-434A-9936-3E613FA21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Evaluation/Tuning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1C4F3-2857-D443-B5EE-3EC7FE462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Handling global 3 km data (~60M columns) is a challenge: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Files are huge. Handling by: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evaluating data where created, limiting output, using special viz tools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Runs are expensive. We are exploring cheaper proxies: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low resolution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regional refinement (with nudging in coarse region)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small-planet radiative convective equilibrium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limited-area “SCREAM-IOP” runs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short forecasts simulations (see fig)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A0F407-6136-E541-B5C9-F9881AA40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25232" y="1394571"/>
            <a:ext cx="2866768" cy="2326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814329-A30A-BA4B-BB82-6248E33FE36B}"/>
              </a:ext>
            </a:extLst>
          </p:cNvPr>
          <p:cNvSpPr txBox="1"/>
          <p:nvPr/>
        </p:nvSpPr>
        <p:spPr>
          <a:xfrm>
            <a:off x="8913341" y="3857752"/>
            <a:ext cx="32786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" lvl="1"/>
            <a:r>
              <a:rPr lang="en-US" sz="1600" i="1" dirty="0"/>
              <a:t>Fig: Key global-average metrics for June-Aug simulations. Diamonds indicate observed values, gray lines are 24-48 </a:t>
            </a:r>
            <a:r>
              <a:rPr lang="en-US" sz="1600" i="1" dirty="0" err="1"/>
              <a:t>hr</a:t>
            </a:r>
            <a:r>
              <a:rPr lang="en-US" sz="1600" i="1" dirty="0"/>
              <a:t> forecast runs, and black lines are free-running simulations. Red lines indicate forecast (dashed) and free-running (solid) simulations for one particular tuning. Courtesy </a:t>
            </a:r>
            <a:r>
              <a:rPr lang="en-US" sz="1600" i="1" dirty="0" err="1"/>
              <a:t>Wuyin</a:t>
            </a:r>
            <a:r>
              <a:rPr lang="en-US" sz="1600" i="1" dirty="0"/>
              <a:t> Lin.</a:t>
            </a:r>
          </a:p>
        </p:txBody>
      </p:sp>
    </p:spTree>
    <p:extLst>
      <p:ext uri="{BB962C8B-B14F-4D97-AF65-F5344CB8AC3E}">
        <p14:creationId xmlns:p14="http://schemas.microsoft.com/office/powerpoint/2010/main" val="3442755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00DB0-F8B6-8348-BC33-0DC0E97C0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Progress/Plans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6E09DD-7733-824F-B291-1A15A1C68815}"/>
              </a:ext>
            </a:extLst>
          </p:cNvPr>
          <p:cNvSpPr txBox="1"/>
          <p:nvPr/>
        </p:nvSpPr>
        <p:spPr>
          <a:xfrm>
            <a:off x="2060613" y="1676934"/>
            <a:ext cx="832952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July 2018</a:t>
            </a:r>
            <a:r>
              <a:rPr lang="en-US" sz="2000" dirty="0"/>
              <a:t>	Project started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now</a:t>
            </a:r>
            <a:r>
              <a:rPr lang="en-US" sz="2000" dirty="0"/>
              <a:t> 		SCREAMv0 (F90 version) runs. Starting to evaluate climate</a:t>
            </a:r>
          </a:p>
          <a:p>
            <a:r>
              <a:rPr lang="en-US" sz="2000" dirty="0">
                <a:solidFill>
                  <a:srgbClr val="FF0000"/>
                </a:solidFill>
              </a:rPr>
              <a:t>March 2020 </a:t>
            </a:r>
            <a:r>
              <a:rPr lang="en-US" sz="2000" dirty="0"/>
              <a:t>	DYAMOND Phase 2 starts– it would be good(?) to participate</a:t>
            </a:r>
          </a:p>
          <a:p>
            <a:r>
              <a:rPr lang="en-US" sz="2000" dirty="0"/>
              <a:t>		Planned Gordon-Bell submission for </a:t>
            </a:r>
            <a:r>
              <a:rPr lang="en-US" sz="2000" dirty="0" err="1"/>
              <a:t>dycore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July 2021</a:t>
            </a:r>
            <a:r>
              <a:rPr lang="en-US" sz="2000" dirty="0"/>
              <a:t>	SCREAMv1 (C++ version): promised 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2023?</a:t>
            </a:r>
            <a:r>
              <a:rPr lang="en-US" sz="2000" dirty="0"/>
              <a:t>		E3SMv3: ‘water cycle’ release uses SCREAM atm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2026?</a:t>
            </a:r>
            <a:r>
              <a:rPr lang="en-US" sz="2000" dirty="0"/>
              <a:t>		E3SMv4: SCREAM atm is only atm model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5C44A1D-6C4D-B248-84F4-7FC85CACBEF8}"/>
              </a:ext>
            </a:extLst>
          </p:cNvPr>
          <p:cNvCxnSpPr/>
          <p:nvPr/>
        </p:nvCxnSpPr>
        <p:spPr>
          <a:xfrm>
            <a:off x="1816273" y="1778696"/>
            <a:ext cx="0" cy="3683890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3286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FB403D-5003-C641-BCC9-29F4BA1BE729}"/>
              </a:ext>
            </a:extLst>
          </p:cNvPr>
          <p:cNvSpPr/>
          <p:nvPr/>
        </p:nvSpPr>
        <p:spPr>
          <a:xfrm>
            <a:off x="0" y="6175332"/>
            <a:ext cx="12192000" cy="6826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E4E067-32E5-E54E-B4AE-9B556F454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Low-Resolution Implementation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79D089-C2EE-4D41-944C-9BE31EA68497}"/>
              </a:ext>
            </a:extLst>
          </p:cNvPr>
          <p:cNvSpPr txBox="1"/>
          <p:nvPr/>
        </p:nvSpPr>
        <p:spPr>
          <a:xfrm>
            <a:off x="228424" y="1277075"/>
            <a:ext cx="58675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have a low-res version which: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adds Zhang-McFarlane deep convection (from E3SMv1) and hydrostatic </a:t>
            </a:r>
            <a:r>
              <a:rPr lang="en-US" sz="2400" dirty="0" err="1"/>
              <a:t>dycore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runs at 1</a:t>
            </a:r>
            <a:r>
              <a:rPr lang="en-US" sz="2400" baseline="30000" dirty="0"/>
              <a:t>O</a:t>
            </a:r>
            <a:r>
              <a:rPr lang="en-US" sz="2400" dirty="0"/>
              <a:t>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produces earth-like behavior even though it hasn’t been tuned</a:t>
            </a:r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AD681F-D8AA-EF43-850A-B6DD66C3C1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856" y="1477409"/>
            <a:ext cx="4702033" cy="215224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CCEAE02-2A80-BB4D-9556-A6DFB232DA46}"/>
              </a:ext>
            </a:extLst>
          </p:cNvPr>
          <p:cNvSpPr txBox="1"/>
          <p:nvPr/>
        </p:nvSpPr>
        <p:spPr>
          <a:xfrm>
            <a:off x="8127972" y="1141262"/>
            <a:ext cx="3930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CERES-EBAF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1A0EFB-AFC1-E04D-9F09-E92F56FAD7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0889" y="2721102"/>
            <a:ext cx="785924" cy="18364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726669-2052-A44D-862C-9F2E72E9AF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802" y="4023088"/>
            <a:ext cx="4702036" cy="215224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EC658D5-CA1C-4D4E-8DD3-170F3B85393C}"/>
              </a:ext>
            </a:extLst>
          </p:cNvPr>
          <p:cNvSpPr txBox="1"/>
          <p:nvPr/>
        </p:nvSpPr>
        <p:spPr>
          <a:xfrm>
            <a:off x="2317987" y="3752637"/>
            <a:ext cx="3930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SCREAM Physics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23DB381-DC31-3E40-A017-61F8ED2D27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856" y="4023087"/>
            <a:ext cx="4703305" cy="215224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1C11222-D989-CF49-B1E8-DDF3D5EF2066}"/>
              </a:ext>
            </a:extLst>
          </p:cNvPr>
          <p:cNvSpPr txBox="1"/>
          <p:nvPr/>
        </p:nvSpPr>
        <p:spPr>
          <a:xfrm>
            <a:off x="7993966" y="3752637"/>
            <a:ext cx="3930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E3SM Physics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77D3E0-3A94-4046-BECF-714D3E922B3C}"/>
              </a:ext>
            </a:extLst>
          </p:cNvPr>
          <p:cNvSpPr txBox="1"/>
          <p:nvPr/>
        </p:nvSpPr>
        <p:spPr>
          <a:xfrm>
            <a:off x="2117445" y="6332000"/>
            <a:ext cx="7841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Fig: Shortwave cloud forcing from untuned 5 </a:t>
            </a:r>
            <a:r>
              <a:rPr lang="en-US" i="1" dirty="0" err="1"/>
              <a:t>yr</a:t>
            </a:r>
            <a:r>
              <a:rPr lang="en-US" i="1" dirty="0"/>
              <a:t> SCREAM-LR simulations at △x=1</a:t>
            </a:r>
            <a:r>
              <a:rPr lang="en-US" i="1" baseline="30000" dirty="0"/>
              <a:t>O</a:t>
            </a:r>
            <a:r>
              <a:rPr lang="en-US" i="1" dirty="0"/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E51389-2939-5141-8E3D-F09DED86CD53}"/>
              </a:ext>
            </a:extLst>
          </p:cNvPr>
          <p:cNvSpPr txBox="1"/>
          <p:nvPr/>
        </p:nvSpPr>
        <p:spPr>
          <a:xfrm rot="16200000">
            <a:off x="11169340" y="3481177"/>
            <a:ext cx="1510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SWCF (W/m2)</a:t>
            </a:r>
          </a:p>
        </p:txBody>
      </p:sp>
    </p:spTree>
    <p:extLst>
      <p:ext uri="{BB962C8B-B14F-4D97-AF65-F5344CB8AC3E}">
        <p14:creationId xmlns:p14="http://schemas.microsoft.com/office/powerpoint/2010/main" val="3008310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39055-12AB-DA4D-AB3F-2C8808EB9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320"/>
            <a:ext cx="7269271" cy="1097280"/>
          </a:xfrm>
        </p:spPr>
        <p:txBody>
          <a:bodyPr/>
          <a:lstStyle/>
          <a:p>
            <a:r>
              <a:rPr lang="en-US" dirty="0"/>
              <a:t>High-Res SCREAMv0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82B7F-EA22-DD4A-8783-C0EA74395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4340" y="1645920"/>
            <a:ext cx="3478060" cy="4114800"/>
          </a:xfrm>
        </p:spPr>
        <p:txBody>
          <a:bodyPr/>
          <a:lstStyle/>
          <a:p>
            <a:r>
              <a:rPr lang="en-US" dirty="0" err="1"/>
              <a:t>adf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D861AD-A442-0A41-A237-DF0D528821F5}"/>
              </a:ext>
            </a:extLst>
          </p:cNvPr>
          <p:cNvSpPr/>
          <p:nvPr/>
        </p:nvSpPr>
        <p:spPr>
          <a:xfrm>
            <a:off x="0" y="6175332"/>
            <a:ext cx="12192000" cy="6826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A079BA-054A-F642-B7E5-6654C49B8B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87" b="97720" l="10000" r="90000">
                        <a14:foregroundMark x1="47990" y1="6940" x2="47990" y2="6940"/>
                        <a14:foregroundMark x1="50045" y1="4387" x2="50045" y2="4387"/>
                        <a14:foregroundMark x1="49770" y1="3287" x2="49770" y2="3287"/>
                        <a14:foregroundMark x1="49225" y1="97720" x2="49225" y2="977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0499" y="901874"/>
            <a:ext cx="7941501" cy="5956126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D16EF2-F582-8944-9CAE-5686BF850ED3}"/>
              </a:ext>
            </a:extLst>
          </p:cNvPr>
          <p:cNvSpPr txBox="1"/>
          <p:nvPr/>
        </p:nvSpPr>
        <p:spPr>
          <a:xfrm>
            <a:off x="7027272" y="5917771"/>
            <a:ext cx="1006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Australia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9BF62A-9683-ED44-98EA-63E9E5DAB9E2}"/>
              </a:ext>
            </a:extLst>
          </p:cNvPr>
          <p:cNvSpPr txBox="1"/>
          <p:nvPr/>
        </p:nvSpPr>
        <p:spPr>
          <a:xfrm>
            <a:off x="6457979" y="2697804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China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7EBF38-B45C-D148-A5D7-7FCDF5337A41}"/>
              </a:ext>
            </a:extLst>
          </p:cNvPr>
          <p:cNvSpPr txBox="1"/>
          <p:nvPr/>
        </p:nvSpPr>
        <p:spPr>
          <a:xfrm>
            <a:off x="9390346" y="1645920"/>
            <a:ext cx="781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Alaska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2EA33C-6491-E045-9302-0D3245E50E7A}"/>
              </a:ext>
            </a:extLst>
          </p:cNvPr>
          <p:cNvSpPr txBox="1"/>
          <p:nvPr/>
        </p:nvSpPr>
        <p:spPr>
          <a:xfrm>
            <a:off x="763557" y="6158249"/>
            <a:ext cx="6232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Fig: Snapshot of precipitation (color) and liquid water path (opacity with opaque white = 200 g m</a:t>
            </a:r>
            <a:r>
              <a:rPr lang="en-US" i="1" baseline="30000" dirty="0"/>
              <a:t>-2</a:t>
            </a:r>
            <a:r>
              <a:rPr lang="en-US" i="1" dirty="0"/>
              <a:t>) after </a:t>
            </a:r>
            <a:r>
              <a:rPr lang="en-US" i="1" dirty="0">
                <a:solidFill>
                  <a:srgbClr val="FF0000"/>
                </a:solidFill>
              </a:rPr>
              <a:t>1 </a:t>
            </a:r>
            <a:r>
              <a:rPr lang="en-US" i="1" dirty="0" err="1">
                <a:solidFill>
                  <a:srgbClr val="FF0000"/>
                </a:solidFill>
              </a:rPr>
              <a:t>hr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/>
              <a:t>of simulation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EC9F0F-4CCB-DE4B-B223-9B485EFC40A9}"/>
              </a:ext>
            </a:extLst>
          </p:cNvPr>
          <p:cNvSpPr txBox="1"/>
          <p:nvPr/>
        </p:nvSpPr>
        <p:spPr>
          <a:xfrm>
            <a:off x="7082924" y="733051"/>
            <a:ext cx="2276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2016-08-01 01:00 UTC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3A2487-09E7-A343-82C0-D5903F978D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04240" y="4222797"/>
            <a:ext cx="956319" cy="26352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1F2280-2566-3546-AD47-CDC382A0CD76}"/>
              </a:ext>
            </a:extLst>
          </p:cNvPr>
          <p:cNvSpPr txBox="1"/>
          <p:nvPr/>
        </p:nvSpPr>
        <p:spPr>
          <a:xfrm>
            <a:off x="11104240" y="3879937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mm/day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9F3282-F7AC-DB4D-A5EA-CC5648D4B07C}"/>
              </a:ext>
            </a:extLst>
          </p:cNvPr>
          <p:cNvSpPr txBox="1"/>
          <p:nvPr/>
        </p:nvSpPr>
        <p:spPr>
          <a:xfrm>
            <a:off x="9183174" y="6452319"/>
            <a:ext cx="1977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Graphic by Chris </a:t>
            </a:r>
            <a:r>
              <a:rPr lang="en-US" sz="1600" dirty="0" err="1"/>
              <a:t>Terai</a:t>
            </a:r>
            <a:endParaRPr lang="en-US" sz="16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CE1A416-4242-9347-B24F-390C8979D3C2}"/>
              </a:ext>
            </a:extLst>
          </p:cNvPr>
          <p:cNvSpPr txBox="1">
            <a:spLocks/>
          </p:cNvSpPr>
          <p:nvPr/>
        </p:nvSpPr>
        <p:spPr>
          <a:xfrm>
            <a:off x="609600" y="3093827"/>
            <a:ext cx="4344894" cy="10963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57200" indent="-4572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+mj-lt"/>
              <a:buAutoNum type="alphaLcPeriod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+mj-lt"/>
              <a:buAutoNum type="romanLcPeriod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Initial results look pretty good!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86923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227B-3DEB-D74D-9602-041C9B75A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320"/>
            <a:ext cx="4758267" cy="1097280"/>
          </a:xfrm>
        </p:spPr>
        <p:txBody>
          <a:bodyPr/>
          <a:lstStyle/>
          <a:p>
            <a:r>
              <a:rPr lang="en-US" dirty="0"/>
              <a:t>High-Res SCREAMv0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40105-66F3-BC45-960E-459CC6D4D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01334"/>
            <a:ext cx="4165600" cy="355938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But as time goes on, things worsen…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small but intense storms speckle the tropics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Liquid water path decreases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E0FB79-F5F6-8142-8A8A-1DDD6F280CD7}"/>
              </a:ext>
            </a:extLst>
          </p:cNvPr>
          <p:cNvSpPr/>
          <p:nvPr/>
        </p:nvSpPr>
        <p:spPr>
          <a:xfrm>
            <a:off x="0" y="6175332"/>
            <a:ext cx="12192000" cy="6826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26FA1F-7205-2742-AB48-20A64CDC0361}"/>
              </a:ext>
            </a:extLst>
          </p:cNvPr>
          <p:cNvSpPr txBox="1"/>
          <p:nvPr/>
        </p:nvSpPr>
        <p:spPr>
          <a:xfrm>
            <a:off x="763557" y="6158249"/>
            <a:ext cx="6232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Fig: Snapshot of precipitation (color) and liquid water path (opacity with opaque white = 200 g m</a:t>
            </a:r>
            <a:r>
              <a:rPr lang="en-US" i="1" baseline="30000" dirty="0"/>
              <a:t>-2</a:t>
            </a:r>
            <a:r>
              <a:rPr lang="en-US" i="1" dirty="0"/>
              <a:t>) after </a:t>
            </a:r>
            <a:r>
              <a:rPr lang="en-US" i="1" dirty="0">
                <a:solidFill>
                  <a:srgbClr val="FF0000"/>
                </a:solidFill>
              </a:rPr>
              <a:t>7 </a:t>
            </a:r>
            <a:r>
              <a:rPr lang="en-US" i="1" dirty="0" err="1">
                <a:solidFill>
                  <a:srgbClr val="FF0000"/>
                </a:solidFill>
              </a:rPr>
              <a:t>hrs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/>
              <a:t>of simulation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05C101-2A09-4744-8C25-8A83CD6671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04240" y="4222797"/>
            <a:ext cx="956319" cy="26352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06EA3A-E8F8-3141-9047-08FC33095269}"/>
              </a:ext>
            </a:extLst>
          </p:cNvPr>
          <p:cNvSpPr txBox="1"/>
          <p:nvPr/>
        </p:nvSpPr>
        <p:spPr>
          <a:xfrm>
            <a:off x="9183174" y="6452319"/>
            <a:ext cx="1977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Graphic by Chris </a:t>
            </a:r>
            <a:r>
              <a:rPr lang="en-US" sz="1600" dirty="0" err="1"/>
              <a:t>Terai</a:t>
            </a: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46F828-99A7-104D-BCE7-ECEF05AE92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07" b="96793" l="10000" r="90000">
                        <a14:foregroundMark x1="49445" y1="4200" x2="49445" y2="4200"/>
                        <a14:foregroundMark x1="50000" y1="3207" x2="50000" y2="3207"/>
                        <a14:foregroundMark x1="47780" y1="96793" x2="47780" y2="96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1163" y="822960"/>
            <a:ext cx="8098537" cy="60739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21E5C4-A423-6340-BBCD-4418DB1024BF}"/>
              </a:ext>
            </a:extLst>
          </p:cNvPr>
          <p:cNvSpPr txBox="1"/>
          <p:nvPr/>
        </p:nvSpPr>
        <p:spPr>
          <a:xfrm>
            <a:off x="6773274" y="5917771"/>
            <a:ext cx="1006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Australia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1296BC-D5A0-1941-8A45-BE0D86A0500A}"/>
              </a:ext>
            </a:extLst>
          </p:cNvPr>
          <p:cNvSpPr txBox="1"/>
          <p:nvPr/>
        </p:nvSpPr>
        <p:spPr>
          <a:xfrm>
            <a:off x="10968773" y="3879937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mm/day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25CCFA-6E7B-2A47-A0A0-F7262E50B04B}"/>
              </a:ext>
            </a:extLst>
          </p:cNvPr>
          <p:cNvSpPr txBox="1"/>
          <p:nvPr/>
        </p:nvSpPr>
        <p:spPr>
          <a:xfrm>
            <a:off x="6096000" y="2696129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China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4BAB4E-66A1-2F44-A92B-AC24CDDD7FA3}"/>
              </a:ext>
            </a:extLst>
          </p:cNvPr>
          <p:cNvSpPr txBox="1"/>
          <p:nvPr/>
        </p:nvSpPr>
        <p:spPr>
          <a:xfrm>
            <a:off x="9183174" y="1645920"/>
            <a:ext cx="781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Alaska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C2F4A3-4CF0-4448-8366-B1DB26DBCE53}"/>
              </a:ext>
            </a:extLst>
          </p:cNvPr>
          <p:cNvSpPr txBox="1"/>
          <p:nvPr/>
        </p:nvSpPr>
        <p:spPr>
          <a:xfrm>
            <a:off x="6892106" y="638294"/>
            <a:ext cx="2276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2016-08-01 07:00 UTC</a:t>
            </a:r>
          </a:p>
        </p:txBody>
      </p:sp>
    </p:spTree>
    <p:extLst>
      <p:ext uri="{BB962C8B-B14F-4D97-AF65-F5344CB8AC3E}">
        <p14:creationId xmlns:p14="http://schemas.microsoft.com/office/powerpoint/2010/main" val="1733933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01D59E14-A26D-8947-9B12-5678CEB03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4323" y="1371600"/>
            <a:ext cx="4276014" cy="31573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9C7CFC-5B56-974E-B5FE-A9EB4A515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7052827" cy="1097280"/>
          </a:xfrm>
        </p:spPr>
        <p:txBody>
          <a:bodyPr/>
          <a:lstStyle/>
          <a:p>
            <a:r>
              <a:rPr lang="en-US" dirty="0"/>
              <a:t>Comments on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3A5D5-7A87-5242-A289-46D2D18DC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15" y="2275446"/>
            <a:ext cx="6547194" cy="3357548"/>
          </a:xfrm>
        </p:spPr>
        <p:txBody>
          <a:bodyPr/>
          <a:lstStyle/>
          <a:p>
            <a:r>
              <a:rPr lang="en-US" dirty="0"/>
              <a:t>GPUs only help when there’s lots of work per node</a:t>
            </a:r>
          </a:p>
          <a:p>
            <a:endParaRPr lang="en-US" dirty="0"/>
          </a:p>
          <a:p>
            <a:r>
              <a:rPr lang="en-US" dirty="0"/>
              <a:t>Rewriting from scratch by computer scientists has resulted in speedup on CPUs in addition to GPUs!</a:t>
            </a:r>
          </a:p>
          <a:p>
            <a:endParaRPr lang="en-US" sz="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A45958-4420-3E48-B612-3B066CD4A79E}"/>
              </a:ext>
            </a:extLst>
          </p:cNvPr>
          <p:cNvSpPr txBox="1"/>
          <p:nvPr/>
        </p:nvSpPr>
        <p:spPr>
          <a:xfrm>
            <a:off x="10062428" y="4701708"/>
            <a:ext cx="2129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Running the whole model on a few nodes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3219089-DDC4-E640-80E5-DEAE77A9CF9D}"/>
              </a:ext>
            </a:extLst>
          </p:cNvPr>
          <p:cNvCxnSpPr>
            <a:cxnSpLocks/>
          </p:cNvCxnSpPr>
          <p:nvPr/>
        </p:nvCxnSpPr>
        <p:spPr>
          <a:xfrm flipH="1" flipV="1">
            <a:off x="8333302" y="4278584"/>
            <a:ext cx="90225" cy="2579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0FF3091-C742-F441-A468-59F745B8771D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11127214" y="4447482"/>
            <a:ext cx="493499" cy="254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88E40AB-F3AF-D940-BE7A-F13CFC0C5EC0}"/>
              </a:ext>
            </a:extLst>
          </p:cNvPr>
          <p:cNvSpPr txBox="1"/>
          <p:nvPr/>
        </p:nvSpPr>
        <p:spPr>
          <a:xfrm>
            <a:off x="7592464" y="4476150"/>
            <a:ext cx="1783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Using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massive number of nodes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0E84A0-6661-554B-9D9D-9462946672A4}"/>
              </a:ext>
            </a:extLst>
          </p:cNvPr>
          <p:cNvSpPr txBox="1"/>
          <p:nvPr/>
        </p:nvSpPr>
        <p:spPr>
          <a:xfrm rot="16200000">
            <a:off x="6991965" y="2620724"/>
            <a:ext cx="1330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Better/Faster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D07FCFB-E36B-614D-AEC8-CD4BB8D6DD5F}"/>
              </a:ext>
            </a:extLst>
          </p:cNvPr>
          <p:cNvCxnSpPr>
            <a:cxnSpLocks/>
            <a:stCxn id="19" idx="3"/>
          </p:cNvCxnSpPr>
          <p:nvPr/>
        </p:nvCxnSpPr>
        <p:spPr>
          <a:xfrm flipH="1" flipV="1">
            <a:off x="7654859" y="1688410"/>
            <a:ext cx="2348" cy="4363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BF44DBD-8433-9149-A01B-9F2DE1E83BE4}"/>
              </a:ext>
            </a:extLst>
          </p:cNvPr>
          <p:cNvCxnSpPr>
            <a:cxnSpLocks/>
          </p:cNvCxnSpPr>
          <p:nvPr/>
        </p:nvCxnSpPr>
        <p:spPr>
          <a:xfrm flipV="1">
            <a:off x="7654859" y="3435182"/>
            <a:ext cx="0" cy="3887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17A1E825-DD67-9A4B-89D5-57F42AC6D3D2}"/>
              </a:ext>
            </a:extLst>
          </p:cNvPr>
          <p:cNvSpPr/>
          <p:nvPr/>
        </p:nvSpPr>
        <p:spPr>
          <a:xfrm>
            <a:off x="7487930" y="5432686"/>
            <a:ext cx="4562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Figure: Scaling curves for rain-sedimentation </a:t>
            </a:r>
            <a:r>
              <a:rPr lang="en-US" sz="1400" b="1" i="1" dirty="0">
                <a:solidFill>
                  <a:srgbClr val="FF0000"/>
                </a:solidFill>
              </a:rPr>
              <a:t>micro app</a:t>
            </a:r>
            <a:r>
              <a:rPr lang="en-US" sz="1400" i="1" dirty="0"/>
              <a:t>. Courtesy Jim </a:t>
            </a:r>
            <a:r>
              <a:rPr lang="en-US" sz="1400" i="1" dirty="0" err="1"/>
              <a:t>Foucar</a:t>
            </a:r>
            <a:r>
              <a:rPr lang="en-US" sz="1400" i="1" dirty="0"/>
              <a:t> + Andrew Bradley, SNL.</a:t>
            </a:r>
          </a:p>
        </p:txBody>
      </p:sp>
    </p:spTree>
    <p:extLst>
      <p:ext uri="{BB962C8B-B14F-4D97-AF65-F5344CB8AC3E}">
        <p14:creationId xmlns:p14="http://schemas.microsoft.com/office/powerpoint/2010/main" val="187157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41"/>
    </mc:Choice>
    <mc:Fallback xmlns="">
      <p:transition spd="slow" advTm="12514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B4E49-A2A1-2040-BA4C-4E469CBC2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D08BC-7151-D346-9C03-5F0E0A133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SCREAM is not the only GSRM, but it:</a:t>
            </a:r>
          </a:p>
          <a:p>
            <a:pPr lvl="1"/>
            <a:r>
              <a:rPr lang="en-US" dirty="0"/>
              <a:t>may do better than others for boundary-layer clouds because of SHOC cloud scheme</a:t>
            </a:r>
          </a:p>
          <a:p>
            <a:pPr lvl="1"/>
            <a:r>
              <a:rPr lang="en-US" dirty="0"/>
              <a:t>should be able to do bigger runs than other centers</a:t>
            </a:r>
          </a:p>
          <a:p>
            <a:pPr lvl="1"/>
            <a:endParaRPr lang="en-US" dirty="0"/>
          </a:p>
          <a:p>
            <a:r>
              <a:rPr lang="en-US" dirty="0"/>
              <a:t>Super-high res rewards </a:t>
            </a:r>
            <a:r>
              <a:rPr lang="en-US" dirty="0" err="1"/>
              <a:t>exascale</a:t>
            </a:r>
            <a:r>
              <a:rPr lang="en-US" dirty="0"/>
              <a:t> machines, so is a good fit for DOE</a:t>
            </a:r>
          </a:p>
          <a:p>
            <a:endParaRPr lang="en-US" dirty="0"/>
          </a:p>
          <a:p>
            <a:r>
              <a:rPr lang="en-US" dirty="0"/>
              <a:t>Focus on testing/correctness increases trustworthiness</a:t>
            </a:r>
          </a:p>
          <a:p>
            <a:endParaRPr lang="en-US" dirty="0"/>
          </a:p>
          <a:p>
            <a:r>
              <a:rPr lang="en-US" dirty="0"/>
              <a:t>We are doing 3 km F90 runs now, should be doing C++ runs in 1-2 </a:t>
            </a:r>
            <a:r>
              <a:rPr lang="en-US" dirty="0" err="1"/>
              <a:t>yrs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539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2CE25-B52C-B14B-AAFA-D28508DA8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EC12AD-AA00-1E46-9BCA-EDD01C537F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267" b="2165"/>
          <a:stretch/>
        </p:blipFill>
        <p:spPr>
          <a:xfrm>
            <a:off x="2481444" y="1646238"/>
            <a:ext cx="722911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025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61DA24-9266-AF4B-BD62-3CE53CD99DC3}"/>
              </a:ext>
            </a:extLst>
          </p:cNvPr>
          <p:cNvSpPr txBox="1">
            <a:spLocks/>
          </p:cNvSpPr>
          <p:nvPr/>
        </p:nvSpPr>
        <p:spPr>
          <a:xfrm>
            <a:off x="2169897" y="128302"/>
            <a:ext cx="8455914" cy="82296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dirty="0"/>
              <a:t>Progress/Timeline</a:t>
            </a:r>
          </a:p>
        </p:txBody>
      </p:sp>
      <p:sp>
        <p:nvSpPr>
          <p:cNvPr id="33" name="Content Placeholder 1">
            <a:extLst>
              <a:ext uri="{FF2B5EF4-FFF2-40B4-BE49-F238E27FC236}">
                <a16:creationId xmlns:a16="http://schemas.microsoft.com/office/drawing/2014/main" id="{C6BA0262-09DC-F44D-B986-0E1D9E236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770" y="4530511"/>
            <a:ext cx="10529764" cy="1522348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/>
              <a:t>Thoughts:</a:t>
            </a:r>
          </a:p>
          <a:p>
            <a:pPr>
              <a:spcBef>
                <a:spcPts val="0"/>
              </a:spcBef>
            </a:pPr>
            <a:r>
              <a:rPr lang="en-US" dirty="0"/>
              <a:t>When will port finish? When will </a:t>
            </a:r>
            <a:r>
              <a:rPr lang="en-US" dirty="0" err="1"/>
              <a:t>NHxx</a:t>
            </a:r>
            <a:r>
              <a:rPr lang="en-US" dirty="0"/>
              <a:t> finish? When will AD finish?</a:t>
            </a:r>
          </a:p>
          <a:p>
            <a:pPr>
              <a:spcBef>
                <a:spcPts val="0"/>
              </a:spcBef>
            </a:pPr>
            <a:r>
              <a:rPr lang="en-US" dirty="0"/>
              <a:t>What tasks am I missing? Prescribed aerosol is one!</a:t>
            </a:r>
          </a:p>
          <a:p>
            <a:pPr>
              <a:spcBef>
                <a:spcPts val="0"/>
              </a:spcBef>
            </a:pPr>
            <a:r>
              <a:rPr lang="en-US" dirty="0"/>
              <a:t>I’d like to see more effort on testing, but we’re so busy with other tasks…</a:t>
            </a:r>
          </a:p>
          <a:p>
            <a:pPr>
              <a:spcBef>
                <a:spcPts val="0"/>
              </a:spcBef>
            </a:pPr>
            <a:r>
              <a:rPr lang="en-US" dirty="0"/>
              <a:t>We need to finish design docs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95297E2-5E20-4545-AD7E-15F8E716077E}"/>
              </a:ext>
            </a:extLst>
          </p:cNvPr>
          <p:cNvGrpSpPr/>
          <p:nvPr/>
        </p:nvGrpSpPr>
        <p:grpSpPr>
          <a:xfrm>
            <a:off x="248462" y="792575"/>
            <a:ext cx="9655004" cy="3706553"/>
            <a:chOff x="1726530" y="1293615"/>
            <a:chExt cx="9655004" cy="3706553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6FF4501-9F38-2C4F-9A19-6CDCF4FF9925}"/>
                </a:ext>
              </a:extLst>
            </p:cNvPr>
            <p:cNvSpPr/>
            <p:nvPr/>
          </p:nvSpPr>
          <p:spPr>
            <a:xfrm>
              <a:off x="7815691" y="1806076"/>
              <a:ext cx="2006591" cy="74196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D022EC5-6B4C-5C41-9677-DE083E6E6AF3}"/>
                </a:ext>
              </a:extLst>
            </p:cNvPr>
            <p:cNvSpPr/>
            <p:nvPr/>
          </p:nvSpPr>
          <p:spPr>
            <a:xfrm>
              <a:off x="5248406" y="1806076"/>
              <a:ext cx="2567285" cy="2759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5052A47-EFED-FC4A-8C46-C1E634737084}"/>
                </a:ext>
              </a:extLst>
            </p:cNvPr>
            <p:cNvSpPr/>
            <p:nvPr/>
          </p:nvSpPr>
          <p:spPr>
            <a:xfrm>
              <a:off x="7225515" y="1644253"/>
              <a:ext cx="2596767" cy="310344"/>
            </a:xfrm>
            <a:prstGeom prst="rect">
              <a:avLst/>
            </a:prstGeom>
            <a:solidFill>
              <a:srgbClr val="DFDFE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E73124-87FD-E745-A524-EE3340461439}"/>
                </a:ext>
              </a:extLst>
            </p:cNvPr>
            <p:cNvSpPr/>
            <p:nvPr/>
          </p:nvSpPr>
          <p:spPr>
            <a:xfrm>
              <a:off x="2350241" y="3973079"/>
              <a:ext cx="5039943" cy="464727"/>
            </a:xfrm>
            <a:prstGeom prst="rect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0B3A044-E2CE-A644-B4D2-580D17EA0F70}"/>
                </a:ext>
              </a:extLst>
            </p:cNvPr>
            <p:cNvSpPr/>
            <p:nvPr/>
          </p:nvSpPr>
          <p:spPr>
            <a:xfrm>
              <a:off x="4772314" y="3897332"/>
              <a:ext cx="2048337" cy="295844"/>
            </a:xfrm>
            <a:prstGeom prst="rect">
              <a:avLst/>
            </a:prstGeom>
            <a:solidFill>
              <a:srgbClr val="F3F3F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FDE3E90-714F-A644-BEC0-59C552811E18}"/>
                </a:ext>
              </a:extLst>
            </p:cNvPr>
            <p:cNvCxnSpPr/>
            <p:nvPr/>
          </p:nvCxnSpPr>
          <p:spPr>
            <a:xfrm flipV="1">
              <a:off x="2220448" y="1364615"/>
              <a:ext cx="0" cy="28285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2E741D1-6791-1848-B543-2D6C2C85CCF4}"/>
                </a:ext>
              </a:extLst>
            </p:cNvPr>
            <p:cNvSpPr txBox="1"/>
            <p:nvPr/>
          </p:nvSpPr>
          <p:spPr>
            <a:xfrm rot="16200000">
              <a:off x="1153834" y="2769778"/>
              <a:ext cx="181812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Effort (∝ Height of Box)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D0C0DFE-C329-5E41-97C0-43A56A563606}"/>
                </a:ext>
              </a:extLst>
            </p:cNvPr>
            <p:cNvCxnSpPr>
              <a:cxnSpLocks/>
            </p:cNvCxnSpPr>
            <p:nvPr/>
          </p:nvCxnSpPr>
          <p:spPr>
            <a:xfrm>
              <a:off x="2351067" y="4502433"/>
              <a:ext cx="767079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0B195BC-A0F2-E149-BC34-ED4BE4378C66}"/>
                </a:ext>
              </a:extLst>
            </p:cNvPr>
            <p:cNvSpPr txBox="1"/>
            <p:nvPr/>
          </p:nvSpPr>
          <p:spPr>
            <a:xfrm>
              <a:off x="10021866" y="4335233"/>
              <a:ext cx="135966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time into project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18122F7-C2B4-3741-BD85-3E4862E35F49}"/>
                </a:ext>
              </a:extLst>
            </p:cNvPr>
            <p:cNvSpPr txBox="1"/>
            <p:nvPr/>
          </p:nvSpPr>
          <p:spPr>
            <a:xfrm>
              <a:off x="4277898" y="4533816"/>
              <a:ext cx="70724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July ‘19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F4EB90A-A07B-6E41-90DD-77A5A83F882A}"/>
                </a:ext>
              </a:extLst>
            </p:cNvPr>
            <p:cNvSpPr txBox="1"/>
            <p:nvPr/>
          </p:nvSpPr>
          <p:spPr>
            <a:xfrm>
              <a:off x="7250567" y="4517057"/>
              <a:ext cx="70724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July ‘20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9408FD2-F0FE-D748-B8E4-E264FBF09A7E}"/>
                </a:ext>
              </a:extLst>
            </p:cNvPr>
            <p:cNvSpPr txBox="1"/>
            <p:nvPr/>
          </p:nvSpPr>
          <p:spPr>
            <a:xfrm>
              <a:off x="9708946" y="4531898"/>
              <a:ext cx="70724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July ‘21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E820E4A-FDE6-4A43-ABFC-AB53D41598A8}"/>
                </a:ext>
              </a:extLst>
            </p:cNvPr>
            <p:cNvSpPr txBox="1"/>
            <p:nvPr/>
          </p:nvSpPr>
          <p:spPr>
            <a:xfrm>
              <a:off x="1933084" y="4108586"/>
              <a:ext cx="272832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5C56DC-7D6A-EB42-AFFE-7D6847DDEE9F}"/>
                </a:ext>
              </a:extLst>
            </p:cNvPr>
            <p:cNvSpPr txBox="1"/>
            <p:nvPr/>
          </p:nvSpPr>
          <p:spPr>
            <a:xfrm>
              <a:off x="1726530" y="1293615"/>
              <a:ext cx="572593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100%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73F0196-0BBB-9748-8C1C-5880D4D06113}"/>
                </a:ext>
              </a:extLst>
            </p:cNvPr>
            <p:cNvSpPr txBox="1"/>
            <p:nvPr/>
          </p:nvSpPr>
          <p:spPr>
            <a:xfrm>
              <a:off x="1989343" y="4517057"/>
              <a:ext cx="70724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July ‘18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202AF96-2C22-1845-88D4-9538F4D915D3}"/>
                </a:ext>
              </a:extLst>
            </p:cNvPr>
            <p:cNvSpPr/>
            <p:nvPr/>
          </p:nvSpPr>
          <p:spPr>
            <a:xfrm>
              <a:off x="2365396" y="1792897"/>
              <a:ext cx="1224329" cy="28271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Get F90 SHOC working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A42357D-A4C3-654A-9195-6ADC552AC37B}"/>
                </a:ext>
              </a:extLst>
            </p:cNvPr>
            <p:cNvSpPr/>
            <p:nvPr/>
          </p:nvSpPr>
          <p:spPr>
            <a:xfrm>
              <a:off x="2365396" y="2138307"/>
              <a:ext cx="3953204" cy="41962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Get SCREAMv0 running at 3 km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5DB5AA5-CEE7-034F-BAE0-0D29861232E5}"/>
                </a:ext>
              </a:extLst>
            </p:cNvPr>
            <p:cNvSpPr/>
            <p:nvPr/>
          </p:nvSpPr>
          <p:spPr>
            <a:xfrm>
              <a:off x="6397854" y="2149817"/>
              <a:ext cx="1365789" cy="398223"/>
            </a:xfrm>
            <a:prstGeom prst="rect">
              <a:avLst/>
            </a:prstGeom>
            <a:solidFill>
              <a:srgbClr val="00206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Get RRTMGP working with new C++ driver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84D9E72-21B4-134F-B8C9-2CEEADDC6A0B}"/>
                </a:ext>
              </a:extLst>
            </p:cNvPr>
            <p:cNvSpPr/>
            <p:nvPr/>
          </p:nvSpPr>
          <p:spPr>
            <a:xfrm>
              <a:off x="4056834" y="2613525"/>
              <a:ext cx="2342823" cy="32570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A97D6F4-4E45-1644-A43A-1E3FE4CE1EE0}"/>
                </a:ext>
              </a:extLst>
            </p:cNvPr>
            <p:cNvSpPr/>
            <p:nvPr/>
          </p:nvSpPr>
          <p:spPr>
            <a:xfrm>
              <a:off x="2365396" y="3575286"/>
              <a:ext cx="4405707" cy="34440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Get NH </a:t>
              </a:r>
              <a:r>
                <a:rPr lang="en-US" sz="1200" dirty="0" err="1"/>
                <a:t>dycore</a:t>
              </a:r>
              <a:r>
                <a:rPr lang="en-US" sz="1200" dirty="0"/>
                <a:t> working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FA3D9C5-D552-EC42-AB64-69D15DE5A713}"/>
                </a:ext>
              </a:extLst>
            </p:cNvPr>
            <p:cNvSpPr/>
            <p:nvPr/>
          </p:nvSpPr>
          <p:spPr>
            <a:xfrm>
              <a:off x="3624230" y="1785563"/>
              <a:ext cx="372415" cy="31034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b="1" dirty="0"/>
                <a:t>SHOC design doc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50CFCE2-8A3F-3643-AC11-17A489F60683}"/>
                </a:ext>
              </a:extLst>
            </p:cNvPr>
            <p:cNvSpPr/>
            <p:nvPr/>
          </p:nvSpPr>
          <p:spPr>
            <a:xfrm>
              <a:off x="2365396" y="2993581"/>
              <a:ext cx="2342819" cy="49864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Get F90 P3 working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EEBC06B-FF92-9D4F-9CDE-A52653112C73}"/>
                </a:ext>
              </a:extLst>
            </p:cNvPr>
            <p:cNvSpPr/>
            <p:nvPr/>
          </p:nvSpPr>
          <p:spPr>
            <a:xfrm>
              <a:off x="4772314" y="2612667"/>
              <a:ext cx="4058535" cy="86970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D08667A-46CA-8F42-95DD-4C8DD13B5C4D}"/>
                </a:ext>
              </a:extLst>
            </p:cNvPr>
            <p:cNvSpPr txBox="1"/>
            <p:nvPr/>
          </p:nvSpPr>
          <p:spPr>
            <a:xfrm>
              <a:off x="5899189" y="2666872"/>
              <a:ext cx="2085294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dirty="0">
                  <a:solidFill>
                    <a:prstClr val="white"/>
                  </a:solidFill>
                </a:rPr>
                <a:t>Port to C++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2A82605-9AFC-E444-89E0-A32F4B7906E2}"/>
                </a:ext>
              </a:extLst>
            </p:cNvPr>
            <p:cNvSpPr/>
            <p:nvPr/>
          </p:nvSpPr>
          <p:spPr>
            <a:xfrm>
              <a:off x="6820651" y="3575286"/>
              <a:ext cx="372415" cy="3444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b="1" dirty="0" err="1"/>
                <a:t>Dycore</a:t>
              </a:r>
              <a:r>
                <a:rPr lang="en-US" sz="500" b="1" dirty="0"/>
                <a:t> design doc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4FCC01F-7360-3441-9EBD-297ACC0FD531}"/>
                </a:ext>
              </a:extLst>
            </p:cNvPr>
            <p:cNvSpPr/>
            <p:nvPr/>
          </p:nvSpPr>
          <p:spPr>
            <a:xfrm>
              <a:off x="4832743" y="3897332"/>
              <a:ext cx="1938360" cy="24321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D3958DE-7440-4A42-B969-8BC598ABF634}"/>
                </a:ext>
              </a:extLst>
            </p:cNvPr>
            <p:cNvSpPr txBox="1"/>
            <p:nvPr/>
          </p:nvSpPr>
          <p:spPr>
            <a:xfrm>
              <a:off x="3019784" y="4171021"/>
              <a:ext cx="28696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Design/Implement new Atmosphere Driver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F0DD63-A630-824C-95CB-64A31F0D5E84}"/>
                </a:ext>
              </a:extLst>
            </p:cNvPr>
            <p:cNvSpPr/>
            <p:nvPr/>
          </p:nvSpPr>
          <p:spPr>
            <a:xfrm>
              <a:off x="7455802" y="3968510"/>
              <a:ext cx="359889" cy="44193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b="1" dirty="0"/>
                <a:t>AD design doc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115BB10-F309-B342-A116-DA11EE46D6FA}"/>
                </a:ext>
              </a:extLst>
            </p:cNvPr>
            <p:cNvSpPr/>
            <p:nvPr/>
          </p:nvSpPr>
          <p:spPr>
            <a:xfrm>
              <a:off x="2368814" y="2608788"/>
              <a:ext cx="1623922" cy="49864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B2000D9-A1E0-8C43-8B12-D328210D76F1}"/>
                </a:ext>
              </a:extLst>
            </p:cNvPr>
            <p:cNvSpPr/>
            <p:nvPr/>
          </p:nvSpPr>
          <p:spPr>
            <a:xfrm>
              <a:off x="6526658" y="3080758"/>
              <a:ext cx="480200" cy="406141"/>
            </a:xfrm>
            <a:prstGeom prst="rect">
              <a:avLst/>
            </a:prstGeom>
            <a:solidFill>
              <a:srgbClr val="F3F3F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B419259-3CFB-2941-A8C8-D058334E8D98}"/>
                </a:ext>
              </a:extLst>
            </p:cNvPr>
            <p:cNvSpPr/>
            <p:nvPr/>
          </p:nvSpPr>
          <p:spPr>
            <a:xfrm>
              <a:off x="6575315" y="3141561"/>
              <a:ext cx="372415" cy="31034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b="1" dirty="0"/>
                <a:t>SHOC design doc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F5FF8D5-10BC-F14A-BF63-A0AA57544885}"/>
                </a:ext>
              </a:extLst>
            </p:cNvPr>
            <p:cNvSpPr/>
            <p:nvPr/>
          </p:nvSpPr>
          <p:spPr>
            <a:xfrm>
              <a:off x="4046971" y="1792740"/>
              <a:ext cx="1134706" cy="35325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6F0FDD4-5649-264B-9693-E7FF3D03344C}"/>
                </a:ext>
              </a:extLst>
            </p:cNvPr>
            <p:cNvSpPr/>
            <p:nvPr/>
          </p:nvSpPr>
          <p:spPr>
            <a:xfrm>
              <a:off x="2367973" y="4044249"/>
              <a:ext cx="359889" cy="3444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b="1" dirty="0"/>
                <a:t>AD design doc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863F859-9551-3647-99E6-308B055E0BD0}"/>
                </a:ext>
              </a:extLst>
            </p:cNvPr>
            <p:cNvSpPr/>
            <p:nvPr/>
          </p:nvSpPr>
          <p:spPr>
            <a:xfrm>
              <a:off x="8922629" y="2411597"/>
              <a:ext cx="901537" cy="125977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F97A835-ECBD-2548-AB97-D2C40272B7C2}"/>
                </a:ext>
              </a:extLst>
            </p:cNvPr>
            <p:cNvSpPr/>
            <p:nvPr/>
          </p:nvSpPr>
          <p:spPr>
            <a:xfrm>
              <a:off x="7881309" y="3575286"/>
              <a:ext cx="1942857" cy="85023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7715E55-0402-FD41-9797-EEDDD35744B0}"/>
                </a:ext>
              </a:extLst>
            </p:cNvPr>
            <p:cNvSpPr/>
            <p:nvPr/>
          </p:nvSpPr>
          <p:spPr>
            <a:xfrm>
              <a:off x="7282093" y="3568099"/>
              <a:ext cx="1404781" cy="35852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3666FA9-E0D3-974D-9303-1576A7A0494E}"/>
                </a:ext>
              </a:extLst>
            </p:cNvPr>
            <p:cNvSpPr/>
            <p:nvPr/>
          </p:nvSpPr>
          <p:spPr>
            <a:xfrm>
              <a:off x="2369718" y="1558811"/>
              <a:ext cx="7452564" cy="15818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9953464-AE60-BA4E-B2DD-3A9B8CF3567E}"/>
                </a:ext>
              </a:extLst>
            </p:cNvPr>
            <p:cNvSpPr/>
            <p:nvPr/>
          </p:nvSpPr>
          <p:spPr>
            <a:xfrm>
              <a:off x="7282093" y="1711211"/>
              <a:ext cx="2540190" cy="17463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56384C2-B6B9-8541-A963-B109294D05C5}"/>
                </a:ext>
              </a:extLst>
            </p:cNvPr>
            <p:cNvCxnSpPr/>
            <p:nvPr/>
          </p:nvCxnSpPr>
          <p:spPr>
            <a:xfrm flipV="1">
              <a:off x="5987441" y="1644253"/>
              <a:ext cx="0" cy="2793553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186FC62-02D4-3442-B05A-76C99B695AEF}"/>
                </a:ext>
              </a:extLst>
            </p:cNvPr>
            <p:cNvSpPr txBox="1"/>
            <p:nvPr/>
          </p:nvSpPr>
          <p:spPr>
            <a:xfrm>
              <a:off x="7941205" y="2092320"/>
              <a:ext cx="18230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Evaluate SCREAM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702F800-DEEF-3348-AD10-3AA74DD450F9}"/>
                </a:ext>
              </a:extLst>
            </p:cNvPr>
            <p:cNvSpPr txBox="1"/>
            <p:nvPr/>
          </p:nvSpPr>
          <p:spPr>
            <a:xfrm>
              <a:off x="7435657" y="1540007"/>
              <a:ext cx="17272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Implement Tests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F160885-FAF6-FD4D-BE79-A45DFEC23BEE}"/>
                </a:ext>
              </a:extLst>
            </p:cNvPr>
            <p:cNvSpPr txBox="1"/>
            <p:nvPr/>
          </p:nvSpPr>
          <p:spPr>
            <a:xfrm rot="16200000">
              <a:off x="5699106" y="4552001"/>
              <a:ext cx="5577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now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6308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080EF-42F9-8D43-890B-9C7F01559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5693"/>
            <a:ext cx="12192000" cy="1097280"/>
          </a:xfrm>
        </p:spPr>
        <p:txBody>
          <a:bodyPr/>
          <a:lstStyle/>
          <a:p>
            <a:r>
              <a:rPr lang="en-US" sz="3200" dirty="0"/>
              <a:t>SCREAM - </a:t>
            </a:r>
            <a:r>
              <a:rPr lang="en-US" sz="3200" dirty="0">
                <a:solidFill>
                  <a:srgbClr val="C00000"/>
                </a:solidFill>
              </a:rPr>
              <a:t>Simple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B050"/>
                </a:solidFill>
              </a:rPr>
              <a:t>Cloud-Resolving</a:t>
            </a:r>
            <a:r>
              <a:rPr lang="en-US" sz="3200" dirty="0"/>
              <a:t> E3SM </a:t>
            </a:r>
            <a:r>
              <a:rPr lang="en-US" sz="3200" dirty="0">
                <a:solidFill>
                  <a:srgbClr val="7030A0"/>
                </a:solidFill>
              </a:rPr>
              <a:t>Atmosphere Model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ACB352D-73E9-8347-9DB9-030DE4C66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97293"/>
            <a:ext cx="10189029" cy="41148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Goal is to keep code as simple as possible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You shouldn’t trust results you don’t understand physically…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Resolving more makes complex parameterizations less important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Simplicity makes clean rewrite (needed for performance) possible</a:t>
            </a:r>
          </a:p>
          <a:p>
            <a:pPr lvl="1"/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Not quite cloud-resolving (yet!), but makes for a cool acronym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target dx = 3 km globally, 128 vertical layers with a top at 40 km</a:t>
            </a:r>
          </a:p>
          <a:p>
            <a:pPr lvl="1"/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MPAS ocean and sea-ice already work at these scales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Goal here is a </a:t>
            </a:r>
            <a:r>
              <a:rPr lang="en-US" i="1" dirty="0">
                <a:solidFill>
                  <a:srgbClr val="7030A0"/>
                </a:solidFill>
              </a:rPr>
              <a:t>coupled</a:t>
            </a:r>
            <a:r>
              <a:rPr lang="en-US" dirty="0">
                <a:solidFill>
                  <a:srgbClr val="7030A0"/>
                </a:solidFill>
              </a:rPr>
              <a:t> km-scale system, not just an atm model</a:t>
            </a:r>
          </a:p>
          <a:p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E0CA780-BB76-0C4B-9E57-0485362E2C7C}"/>
              </a:ext>
            </a:extLst>
          </p:cNvPr>
          <p:cNvCxnSpPr>
            <a:cxnSpLocks/>
          </p:cNvCxnSpPr>
          <p:nvPr/>
        </p:nvCxnSpPr>
        <p:spPr>
          <a:xfrm flipH="1" flipV="1">
            <a:off x="3018971" y="1148653"/>
            <a:ext cx="217715" cy="548641"/>
          </a:xfrm>
          <a:prstGeom prst="straightConnector1">
            <a:avLst/>
          </a:prstGeom>
          <a:ln w="38100">
            <a:solidFill>
              <a:srgbClr val="C0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>
            <a:extLst>
              <a:ext uri="{FF2B5EF4-FFF2-40B4-BE49-F238E27FC236}">
                <a16:creationId xmlns:a16="http://schemas.microsoft.com/office/drawing/2014/main" id="{4B278522-FC08-2A40-ADBF-027C562CDF99}"/>
              </a:ext>
            </a:extLst>
          </p:cNvPr>
          <p:cNvSpPr/>
          <p:nvPr/>
        </p:nvSpPr>
        <p:spPr>
          <a:xfrm>
            <a:off x="8592457" y="1227031"/>
            <a:ext cx="2636349" cy="3696968"/>
          </a:xfrm>
          <a:custGeom>
            <a:avLst/>
            <a:gdLst>
              <a:gd name="connsiteX0" fmla="*/ 0 w 2636349"/>
              <a:gd name="connsiteY0" fmla="*/ 3410857 h 3410857"/>
              <a:gd name="connsiteX1" fmla="*/ 2554514 w 2636349"/>
              <a:gd name="connsiteY1" fmla="*/ 1712686 h 3410857"/>
              <a:gd name="connsiteX2" fmla="*/ 1756229 w 2636349"/>
              <a:gd name="connsiteY2" fmla="*/ 0 h 341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36349" h="3410857">
                <a:moveTo>
                  <a:pt x="0" y="3410857"/>
                </a:moveTo>
                <a:cubicBezTo>
                  <a:pt x="1130904" y="2846009"/>
                  <a:pt x="2261809" y="2281162"/>
                  <a:pt x="2554514" y="1712686"/>
                </a:cubicBezTo>
                <a:cubicBezTo>
                  <a:pt x="2847219" y="1144210"/>
                  <a:pt x="2301724" y="572105"/>
                  <a:pt x="1756229" y="0"/>
                </a:cubicBezTo>
              </a:path>
            </a:pathLst>
          </a:custGeom>
          <a:noFill/>
          <a:ln w="38100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E66223C-3DCF-E44D-A71C-F9A8B4172D21}"/>
              </a:ext>
            </a:extLst>
          </p:cNvPr>
          <p:cNvSpPr/>
          <p:nvPr/>
        </p:nvSpPr>
        <p:spPr>
          <a:xfrm>
            <a:off x="6047568" y="1153664"/>
            <a:ext cx="4026592" cy="2467628"/>
          </a:xfrm>
          <a:custGeom>
            <a:avLst/>
            <a:gdLst>
              <a:gd name="connsiteX0" fmla="*/ 2507709 w 4026592"/>
              <a:gd name="connsiteY0" fmla="*/ 3131507 h 3131507"/>
              <a:gd name="connsiteX1" fmla="*/ 4010832 w 4026592"/>
              <a:gd name="connsiteY1" fmla="*/ 1716066 h 3131507"/>
              <a:gd name="connsiteX2" fmla="*/ 3121484 w 4026592"/>
              <a:gd name="connsiteY2" fmla="*/ 638828 h 3131507"/>
              <a:gd name="connsiteX3" fmla="*/ 503544 w 4026592"/>
              <a:gd name="connsiteY3" fmla="*/ 325677 h 3131507"/>
              <a:gd name="connsiteX4" fmla="*/ 2503 w 4026592"/>
              <a:gd name="connsiteY4" fmla="*/ 0 h 3131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6592" h="3131507">
                <a:moveTo>
                  <a:pt x="2507709" y="3131507"/>
                </a:moveTo>
                <a:cubicBezTo>
                  <a:pt x="3208122" y="2631509"/>
                  <a:pt x="3908536" y="2131512"/>
                  <a:pt x="4010832" y="1716066"/>
                </a:cubicBezTo>
                <a:cubicBezTo>
                  <a:pt x="4113128" y="1300620"/>
                  <a:pt x="3706032" y="870559"/>
                  <a:pt x="3121484" y="638828"/>
                </a:cubicBezTo>
                <a:cubicBezTo>
                  <a:pt x="2536936" y="407097"/>
                  <a:pt x="1023374" y="432148"/>
                  <a:pt x="503544" y="325677"/>
                </a:cubicBezTo>
                <a:cubicBezTo>
                  <a:pt x="-16286" y="219206"/>
                  <a:pt x="-6892" y="109603"/>
                  <a:pt x="2503" y="0"/>
                </a:cubicBezTo>
              </a:path>
            </a:pathLst>
          </a:custGeom>
          <a:noFill/>
          <a:ln w="381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AE1191-7D7F-814E-998E-2B7CAA826D11}"/>
              </a:ext>
            </a:extLst>
          </p:cNvPr>
          <p:cNvSpPr txBox="1"/>
          <p:nvPr/>
        </p:nvSpPr>
        <p:spPr>
          <a:xfrm>
            <a:off x="97160" y="51373"/>
            <a:ext cx="26901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 Name: </a:t>
            </a:r>
          </a:p>
        </p:txBody>
      </p:sp>
    </p:spTree>
    <p:extLst>
      <p:ext uri="{BB962C8B-B14F-4D97-AF65-F5344CB8AC3E}">
        <p14:creationId xmlns:p14="http://schemas.microsoft.com/office/powerpoint/2010/main" val="470094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D2A026-C491-4441-A0CA-6BA73B867F21}"/>
              </a:ext>
            </a:extLst>
          </p:cNvPr>
          <p:cNvSpPr/>
          <p:nvPr/>
        </p:nvSpPr>
        <p:spPr>
          <a:xfrm>
            <a:off x="4947781" y="2263455"/>
            <a:ext cx="7244219" cy="43816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B70D99-960F-8248-B09D-D037952BC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29" y="274320"/>
            <a:ext cx="12057677" cy="1097280"/>
          </a:xfrm>
        </p:spPr>
        <p:txBody>
          <a:bodyPr/>
          <a:lstStyle/>
          <a:p>
            <a:r>
              <a:rPr lang="en-US" dirty="0"/>
              <a:t>Motivation: Why do we Need km-scale Resolution?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4351005-3F9F-6E4C-A878-B63F12358E93}"/>
              </a:ext>
            </a:extLst>
          </p:cNvPr>
          <p:cNvGrpSpPr/>
          <p:nvPr/>
        </p:nvGrpSpPr>
        <p:grpSpPr>
          <a:xfrm>
            <a:off x="5311035" y="2263455"/>
            <a:ext cx="6862871" cy="2735684"/>
            <a:chOff x="2880986" y="2764495"/>
            <a:chExt cx="6862871" cy="273568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AAAC00C-C848-6945-BF54-2E3DBEB92F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 bwMode="auto">
            <a:xfrm>
              <a:off x="2880986" y="2764495"/>
              <a:ext cx="6862871" cy="27356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4AF29C4-5BF9-1145-9768-F56E0DB47EAB}"/>
                </a:ext>
              </a:extLst>
            </p:cNvPr>
            <p:cNvSpPr txBox="1"/>
            <p:nvPr/>
          </p:nvSpPr>
          <p:spPr>
            <a:xfrm>
              <a:off x="3983276" y="4843461"/>
              <a:ext cx="15879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Cold Pool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6B4CE11-B14B-5740-919B-1A25408DEB91}"/>
                </a:ext>
              </a:extLst>
            </p:cNvPr>
            <p:cNvSpPr txBox="1"/>
            <p:nvPr/>
          </p:nvSpPr>
          <p:spPr>
            <a:xfrm>
              <a:off x="5373666" y="4356470"/>
              <a:ext cx="925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Updraft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E57013-0E51-E044-8F92-7D642CCB0E60}"/>
                </a:ext>
              </a:extLst>
            </p:cNvPr>
            <p:cNvSpPr txBox="1"/>
            <p:nvPr/>
          </p:nvSpPr>
          <p:spPr>
            <a:xfrm>
              <a:off x="3983276" y="3030504"/>
              <a:ext cx="925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Updraft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2050C68-5F36-5944-B191-B57E4914CC3B}"/>
              </a:ext>
            </a:extLst>
          </p:cNvPr>
          <p:cNvSpPr txBox="1"/>
          <p:nvPr/>
        </p:nvSpPr>
        <p:spPr>
          <a:xfrm>
            <a:off x="5160723" y="5267144"/>
            <a:ext cx="6772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Fig: Snapshot of DMS concentration (green=low, red=high) in a 2d CRM of oceanic deep convection (domain =256 km, ∆x = 1 km). </a:t>
            </a:r>
            <a:r>
              <a:rPr lang="en-US" i="1" dirty="0">
                <a:solidFill>
                  <a:srgbClr val="FF0000"/>
                </a:solidFill>
              </a:rPr>
              <a:t>Neglecting the spatial pattern of DMS reduced convective transport by 50%. </a:t>
            </a:r>
            <a:r>
              <a:rPr lang="en-US" i="1" dirty="0"/>
              <a:t>From Devine et al, 2006 GRL, pointed out by Ken </a:t>
            </a:r>
            <a:r>
              <a:rPr lang="en-US" i="1" dirty="0" err="1"/>
              <a:t>Carslaw</a:t>
            </a:r>
            <a:endParaRPr lang="en-US" i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084629-AFF4-E14E-94D2-381429401514}"/>
              </a:ext>
            </a:extLst>
          </p:cNvPr>
          <p:cNvSpPr/>
          <p:nvPr/>
        </p:nvSpPr>
        <p:spPr>
          <a:xfrm>
            <a:off x="5824603" y="4968156"/>
            <a:ext cx="6367397" cy="216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6403C5-997B-564B-A8C5-9AE381C3590E}"/>
              </a:ext>
            </a:extLst>
          </p:cNvPr>
          <p:cNvSpPr txBox="1"/>
          <p:nvPr/>
        </p:nvSpPr>
        <p:spPr>
          <a:xfrm rot="16200000">
            <a:off x="4309819" y="3522539"/>
            <a:ext cx="1596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Altitude (km)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702223-B9DB-6A49-BD94-10EC57CD52AB}"/>
              </a:ext>
            </a:extLst>
          </p:cNvPr>
          <p:cNvSpPr txBox="1"/>
          <p:nvPr/>
        </p:nvSpPr>
        <p:spPr>
          <a:xfrm>
            <a:off x="7932965" y="4910394"/>
            <a:ext cx="1228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x position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D49C127-FA47-1049-809E-7A060A03F921}"/>
              </a:ext>
            </a:extLst>
          </p:cNvPr>
          <p:cNvSpPr txBox="1">
            <a:spLocks/>
          </p:cNvSpPr>
          <p:nvPr/>
        </p:nvSpPr>
        <p:spPr>
          <a:xfrm>
            <a:off x="254513" y="2898796"/>
            <a:ext cx="4693268" cy="30510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impact of cold pools on DMS transport provides a scary example (see figure)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229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9C443-A91F-3C49-B9DA-CF6ED9CC1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1084" y="2367418"/>
            <a:ext cx="4260043" cy="339330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Lots of important processes are smaller than GCM grid scales and are hard to parameterize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Particularly deep convection</a:t>
            </a:r>
          </a:p>
        </p:txBody>
      </p:sp>
      <p:pic>
        <p:nvPicPr>
          <p:cNvPr id="1026" name="Picture 2" descr="Image result for diagram of storm structure Houze">
            <a:extLst>
              <a:ext uri="{FF2B5EF4-FFF2-40B4-BE49-F238E27FC236}">
                <a16:creationId xmlns:a16="http://schemas.microsoft.com/office/drawing/2014/main" id="{EEDFCFE1-EF39-B342-8B18-A050D999D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76454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45CC9C-4B07-C64F-9973-4CAD4C727543}"/>
              </a:ext>
            </a:extLst>
          </p:cNvPr>
          <p:cNvSpPr txBox="1"/>
          <p:nvPr/>
        </p:nvSpPr>
        <p:spPr>
          <a:xfrm>
            <a:off x="190872" y="5410200"/>
            <a:ext cx="7813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Schematic of a supercell thunderstorm from </a:t>
            </a:r>
            <a:r>
              <a:rPr lang="en-US" dirty="0" err="1"/>
              <a:t>Houze’s</a:t>
            </a:r>
            <a:r>
              <a:rPr lang="en-US" dirty="0"/>
              <a:t> </a:t>
            </a:r>
            <a:r>
              <a:rPr lang="en-US" i="1" dirty="0"/>
              <a:t>Cloud Dynamics</a:t>
            </a:r>
            <a:r>
              <a:rPr lang="en-US" dirty="0"/>
              <a:t> (1993), extracted in color from </a:t>
            </a:r>
            <a:r>
              <a:rPr lang="en-US" dirty="0">
                <a:hlinkClick r:id="rId3"/>
              </a:rPr>
              <a:t>inthecloudhead.blogspot.com</a:t>
            </a:r>
            <a:r>
              <a:rPr lang="en-US" dirty="0"/>
              <a:t>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3261313-9BCA-2B46-94E5-70C6428C2E23}"/>
              </a:ext>
            </a:extLst>
          </p:cNvPr>
          <p:cNvSpPr txBox="1">
            <a:spLocks/>
          </p:cNvSpPr>
          <p:nvPr/>
        </p:nvSpPr>
        <p:spPr>
          <a:xfrm>
            <a:off x="67161" y="176629"/>
            <a:ext cx="12057677" cy="109728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Motivation: Why do we Need km-scale Resolution?</a:t>
            </a:r>
          </a:p>
        </p:txBody>
      </p:sp>
    </p:spTree>
    <p:extLst>
      <p:ext uri="{BB962C8B-B14F-4D97-AF65-F5344CB8AC3E}">
        <p14:creationId xmlns:p14="http://schemas.microsoft.com/office/powerpoint/2010/main" val="2033803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B7658-F8A4-0542-B902-80CCB037B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5254"/>
            <a:ext cx="12192000" cy="1097280"/>
          </a:xfrm>
        </p:spPr>
        <p:txBody>
          <a:bodyPr/>
          <a:lstStyle/>
          <a:p>
            <a:r>
              <a:rPr lang="en-US" sz="3200" dirty="0"/>
              <a:t>Thesis: Climate Change Can be Understood from Short Runs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41FCC-03CB-7241-ACE3-FD54F7414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936" y="1491994"/>
            <a:ext cx="8033792" cy="449256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Clouds are the main source of climate uncertainty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Clouds respond rapidly to forcing change </a:t>
            </a:r>
          </a:p>
          <a:p>
            <a:pPr marL="0" indent="0">
              <a:buNone/>
            </a:pPr>
            <a:r>
              <a:rPr lang="en-US" dirty="0"/>
              <a:t>	⇒ cleverly-designed short runs should tell us a lot</a:t>
            </a:r>
          </a:p>
          <a:p>
            <a:pPr marL="0" indent="0"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Several clever short tests already exist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5 </a:t>
            </a:r>
            <a:r>
              <a:rPr lang="en-US" dirty="0" err="1"/>
              <a:t>yr</a:t>
            </a:r>
            <a:r>
              <a:rPr lang="en-US" dirty="0"/>
              <a:t> </a:t>
            </a:r>
            <a:r>
              <a:rPr lang="en-US" dirty="0" err="1"/>
              <a:t>Cess</a:t>
            </a:r>
            <a:r>
              <a:rPr lang="en-US" dirty="0"/>
              <a:t> (prescribed SST increase) runs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15 </a:t>
            </a:r>
            <a:r>
              <a:rPr lang="en-US" dirty="0" err="1"/>
              <a:t>mo</a:t>
            </a:r>
            <a:r>
              <a:rPr lang="en-US" dirty="0"/>
              <a:t> aerosol sensitivity tests nudged to observations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thesis is critical to SCREAM because high-res requires short timesteps (for CFL stability), limiting simulation length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C471874-4657-C740-B010-117CEE777261}"/>
              </a:ext>
            </a:extLst>
          </p:cNvPr>
          <p:cNvGrpSpPr/>
          <p:nvPr/>
        </p:nvGrpSpPr>
        <p:grpSpPr>
          <a:xfrm>
            <a:off x="8624187" y="1491994"/>
            <a:ext cx="3551333" cy="4276242"/>
            <a:chOff x="8640667" y="2581758"/>
            <a:chExt cx="3551333" cy="427624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9C5021D-86A4-EA4E-860D-1743F35AC600}"/>
                </a:ext>
              </a:extLst>
            </p:cNvPr>
            <p:cNvSpPr/>
            <p:nvPr/>
          </p:nvSpPr>
          <p:spPr>
            <a:xfrm>
              <a:off x="8640667" y="2593841"/>
              <a:ext cx="3551333" cy="42641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2BD51670-589E-0544-A6F1-CC8C0D6D1F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888617" y="2793303"/>
              <a:ext cx="3303383" cy="2185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90C6-BAEF-8D49-82C4-74E92EB9D1E6}"/>
                </a:ext>
              </a:extLst>
            </p:cNvPr>
            <p:cNvSpPr txBox="1"/>
            <p:nvPr/>
          </p:nvSpPr>
          <p:spPr>
            <a:xfrm>
              <a:off x="9244505" y="4932594"/>
              <a:ext cx="26080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Fixed-SST </a:t>
              </a:r>
              <a:r>
                <a:rPr kumimoji="0" lang="el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λ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cloud</a:t>
              </a:r>
              <a:r>
                <a:rPr kumimoji="0" lang="el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(W m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-2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K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-1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)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D564FCDD-AA01-874E-A904-523B00C8D4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759857" y="3994096"/>
              <a:ext cx="1277656" cy="7390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9A69DDA-A0D1-A74D-B383-4A533B02D58A}"/>
                </a:ext>
              </a:extLst>
            </p:cNvPr>
            <p:cNvSpPr txBox="1"/>
            <p:nvPr/>
          </p:nvSpPr>
          <p:spPr>
            <a:xfrm rot="16200000">
              <a:off x="7649915" y="3572510"/>
              <a:ext cx="2350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4xCO2 </a:t>
              </a:r>
              <a:r>
                <a:rPr kumimoji="0" lang="el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λ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cloud</a:t>
              </a:r>
              <a:r>
                <a:rPr kumimoji="0" lang="el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(W m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-2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K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-1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)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66AEC9C-47AC-1145-8EDA-76434C53CFCF}"/>
              </a:ext>
            </a:extLst>
          </p:cNvPr>
          <p:cNvSpPr txBox="1"/>
          <p:nvPr/>
        </p:nvSpPr>
        <p:spPr>
          <a:xfrm>
            <a:off x="8872137" y="4290908"/>
            <a:ext cx="33198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Fig: Cloud feedback from full-complexity (y-axis) versus fixed SST simulations in CMIP5. Adapted from Ringer et al, (2014 GRL).</a:t>
            </a:r>
          </a:p>
        </p:txBody>
      </p:sp>
    </p:spTree>
    <p:extLst>
      <p:ext uri="{BB962C8B-B14F-4D97-AF65-F5344CB8AC3E}">
        <p14:creationId xmlns:p14="http://schemas.microsoft.com/office/powerpoint/2010/main" val="3664566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figure2">
            <a:extLst>
              <a:ext uri="{FF2B5EF4-FFF2-40B4-BE49-F238E27FC236}">
                <a16:creationId xmlns:a16="http://schemas.microsoft.com/office/drawing/2014/main" id="{31CC94A7-D184-C44B-8469-BFF931D8A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1945" y="0"/>
            <a:ext cx="5213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A07814-2616-C248-999D-0B345B6C1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288" y="358964"/>
            <a:ext cx="6342345" cy="1097280"/>
          </a:xfrm>
        </p:spPr>
        <p:txBody>
          <a:bodyPr/>
          <a:lstStyle/>
          <a:p>
            <a:r>
              <a:rPr lang="en-US" dirty="0"/>
              <a:t>Other Efforts: DYAMOND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031E3-CBB3-5B4C-89F4-9811817DF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45920"/>
            <a:ext cx="5803062" cy="4114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Many other groups are working on global storm-resolving models (GSRMs)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9 models (on right) participated last year in an </a:t>
            </a:r>
            <a:r>
              <a:rPr lang="en-US" dirty="0" err="1"/>
              <a:t>intercomparison</a:t>
            </a:r>
            <a:r>
              <a:rPr lang="en-US" dirty="0"/>
              <a:t> of 40 day simulations with dx&lt;5 km globally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SCREAM is playing catch up, but will bring some unique elements…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CD1AF4-8B6C-3547-BF53-B3ACED0306F2}"/>
              </a:ext>
            </a:extLst>
          </p:cNvPr>
          <p:cNvSpPr txBox="1"/>
          <p:nvPr/>
        </p:nvSpPr>
        <p:spPr>
          <a:xfrm>
            <a:off x="7377829" y="722938"/>
            <a:ext cx="978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IFS-4 km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5ADDDE-222B-1A47-B7DC-849AC4A93814}"/>
              </a:ext>
            </a:extLst>
          </p:cNvPr>
          <p:cNvSpPr txBox="1"/>
          <p:nvPr/>
        </p:nvSpPr>
        <p:spPr>
          <a:xfrm>
            <a:off x="9170687" y="685709"/>
            <a:ext cx="978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IFS-9 km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FE589C-805D-9F46-AB57-30DB8F29FE0B}"/>
              </a:ext>
            </a:extLst>
          </p:cNvPr>
          <p:cNvSpPr txBox="1"/>
          <p:nvPr/>
        </p:nvSpPr>
        <p:spPr>
          <a:xfrm>
            <a:off x="10902549" y="638294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NICAM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80F352-F202-9944-BC78-69A8E2D6565A}"/>
              </a:ext>
            </a:extLst>
          </p:cNvPr>
          <p:cNvSpPr txBox="1"/>
          <p:nvPr/>
        </p:nvSpPr>
        <p:spPr>
          <a:xfrm>
            <a:off x="7427523" y="2392471"/>
            <a:ext cx="92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ARPEGE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C84CD2-9562-5349-B7CA-0D3F60928781}"/>
              </a:ext>
            </a:extLst>
          </p:cNvPr>
          <p:cNvSpPr txBox="1"/>
          <p:nvPr/>
        </p:nvSpPr>
        <p:spPr>
          <a:xfrm>
            <a:off x="8925649" y="2253971"/>
            <a:ext cx="1265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FF00"/>
                </a:solidFill>
              </a:rPr>
              <a:t>Himawari</a:t>
            </a:r>
            <a:r>
              <a:rPr lang="en-US" dirty="0">
                <a:solidFill>
                  <a:srgbClr val="FFFF00"/>
                </a:solidFill>
              </a:rPr>
              <a:t> (</a:t>
            </a:r>
            <a:r>
              <a:rPr lang="en-US" dirty="0" err="1">
                <a:solidFill>
                  <a:srgbClr val="FFFF00"/>
                </a:solidFill>
              </a:rPr>
              <a:t>obs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720836-A9F8-A64C-8081-C3C517A256DE}"/>
              </a:ext>
            </a:extLst>
          </p:cNvPr>
          <p:cNvSpPr txBox="1"/>
          <p:nvPr/>
        </p:nvSpPr>
        <p:spPr>
          <a:xfrm>
            <a:off x="10936926" y="2392470"/>
            <a:ext cx="665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ICON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1C4E6-0C8A-1C42-A26C-42BC40A51DE2}"/>
              </a:ext>
            </a:extLst>
          </p:cNvPr>
          <p:cNvSpPr txBox="1"/>
          <p:nvPr/>
        </p:nvSpPr>
        <p:spPr>
          <a:xfrm>
            <a:off x="7597697" y="4119381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FV3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FD100F-801A-2B4A-AE55-A7F5F1BA8883}"/>
              </a:ext>
            </a:extLst>
          </p:cNvPr>
          <p:cNvSpPr txBox="1"/>
          <p:nvPr/>
        </p:nvSpPr>
        <p:spPr>
          <a:xfrm>
            <a:off x="9151488" y="4099232"/>
            <a:ext cx="814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GEOS5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FB4546-B616-4B43-A749-6791F795F333}"/>
              </a:ext>
            </a:extLst>
          </p:cNvPr>
          <p:cNvSpPr txBox="1"/>
          <p:nvPr/>
        </p:nvSpPr>
        <p:spPr>
          <a:xfrm>
            <a:off x="10868573" y="4103849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UKMO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2B9BB4-AED9-0447-B962-60F377D156AE}"/>
              </a:ext>
            </a:extLst>
          </p:cNvPr>
          <p:cNvSpPr txBox="1"/>
          <p:nvPr/>
        </p:nvSpPr>
        <p:spPr>
          <a:xfrm>
            <a:off x="8419125" y="576072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SAM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BBCCD8-9FF0-BE41-8CF2-044D757BCF77}"/>
              </a:ext>
            </a:extLst>
          </p:cNvPr>
          <p:cNvSpPr txBox="1"/>
          <p:nvPr/>
        </p:nvSpPr>
        <p:spPr>
          <a:xfrm>
            <a:off x="10144164" y="5760720"/>
            <a:ext cx="722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MPAS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1CDD25-B577-C142-9441-7DF4D7EA9D69}"/>
              </a:ext>
            </a:extLst>
          </p:cNvPr>
          <p:cNvSpPr txBox="1"/>
          <p:nvPr/>
        </p:nvSpPr>
        <p:spPr>
          <a:xfrm>
            <a:off x="2949780" y="6211669"/>
            <a:ext cx="4102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Fig: Snapshot of cloud fields from Aug 4, 2016 from GSRMs and </a:t>
            </a:r>
            <a:r>
              <a:rPr lang="en-US" i="1" dirty="0" err="1"/>
              <a:t>Himawari</a:t>
            </a:r>
            <a:r>
              <a:rPr lang="en-US" i="1" dirty="0"/>
              <a:t> satellite</a:t>
            </a:r>
          </a:p>
        </p:txBody>
      </p:sp>
    </p:spTree>
    <p:extLst>
      <p:ext uri="{BB962C8B-B14F-4D97-AF65-F5344CB8AC3E}">
        <p14:creationId xmlns:p14="http://schemas.microsoft.com/office/powerpoint/2010/main" val="782758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9FDF0-7951-664E-B529-FD62ECC7B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29383"/>
            <a:ext cx="7095708" cy="1097280"/>
          </a:xfrm>
        </p:spPr>
        <p:txBody>
          <a:bodyPr/>
          <a:lstStyle/>
          <a:p>
            <a:r>
              <a:rPr lang="en-US" sz="3200" dirty="0"/>
              <a:t>E3SM Advantages: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659DA-E6F8-334D-B3B2-1CCE1C74D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72" y="1198836"/>
            <a:ext cx="6511160" cy="411788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Most GSRMs use all-or-nothing cloud schemes. SCREAM will parameterize sub-grid cloudiness (see fig)</a:t>
            </a:r>
          </a:p>
          <a:p>
            <a:pPr>
              <a:spcAft>
                <a:spcPts val="1200"/>
              </a:spcAft>
            </a:pPr>
            <a:r>
              <a:rPr lang="en-US" dirty="0"/>
              <a:t> SE </a:t>
            </a:r>
            <a:r>
              <a:rPr lang="en-US" dirty="0" err="1"/>
              <a:t>dycore</a:t>
            </a:r>
            <a:r>
              <a:rPr lang="en-US" dirty="0"/>
              <a:t>, simple physics, GPU support, and access to DOE </a:t>
            </a:r>
            <a:r>
              <a:rPr lang="en-US" dirty="0" err="1"/>
              <a:t>exascale</a:t>
            </a:r>
            <a:r>
              <a:rPr lang="en-US" dirty="0"/>
              <a:t> machines enables bigger simulations</a:t>
            </a:r>
          </a:p>
          <a:p>
            <a:pPr>
              <a:spcAft>
                <a:spcPts val="1200"/>
              </a:spcAft>
            </a:pPr>
            <a:r>
              <a:rPr lang="en-US" dirty="0"/>
              <a:t>Obsession with testing will yield a more trustworthy model</a:t>
            </a:r>
          </a:p>
          <a:p>
            <a:pPr>
              <a:spcAft>
                <a:spcPts val="1200"/>
              </a:spcAft>
            </a:pPr>
            <a:r>
              <a:rPr lang="en-US" dirty="0"/>
              <a:t>Access to eddying ocean/ice enables coupled runs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4C6C32-2C31-7F4E-BA10-7AF27C6232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5706" y="186544"/>
            <a:ext cx="4336193" cy="25819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6EDE69-00F3-FA4B-B198-C13AAF92C9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7095706" y="2734758"/>
            <a:ext cx="4336193" cy="25819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0064D5-0754-9244-B6D0-AD8F39915001}"/>
              </a:ext>
            </a:extLst>
          </p:cNvPr>
          <p:cNvSpPr txBox="1"/>
          <p:nvPr/>
        </p:nvSpPr>
        <p:spPr>
          <a:xfrm>
            <a:off x="6701425" y="5282972"/>
            <a:ext cx="5490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Fig: Bias in shortwave Cloud Forcing from a SP-CAM simulation using default turbulence closure (top) and one using SHOC (bottom). From Bogenschutz + Krueger (2013 JAMES)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9148E3-9190-004F-8BDC-DC10FBC0E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6055" y="1819282"/>
            <a:ext cx="855945" cy="242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26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B6F2F3-2CE9-A240-8EBB-D55F2FA70767}"/>
              </a:ext>
            </a:extLst>
          </p:cNvPr>
          <p:cNvSpPr txBox="1"/>
          <p:nvPr/>
        </p:nvSpPr>
        <p:spPr>
          <a:xfrm>
            <a:off x="6308859" y="1579780"/>
            <a:ext cx="3596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Resolved-scale </a:t>
            </a:r>
            <a:r>
              <a:rPr lang="en-US" b="1" dirty="0"/>
              <a:t>fluid dynamics </a:t>
            </a:r>
            <a:r>
              <a:rPr lang="en-US" dirty="0"/>
              <a:t>treated by a non-hydrostatic Spectral Element (</a:t>
            </a:r>
            <a:r>
              <a:rPr lang="en-US" b="1" dirty="0"/>
              <a:t>SE</a:t>
            </a:r>
            <a:r>
              <a:rPr lang="en-US" dirty="0"/>
              <a:t>) approach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6C8FB51-E653-2F40-8051-D6294CB06128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7717653" y="2503110"/>
            <a:ext cx="389284" cy="5900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B07B5D61-61CE-E44B-841B-5CEEE54CB3D7}"/>
              </a:ext>
            </a:extLst>
          </p:cNvPr>
          <p:cNvSpPr txBox="1">
            <a:spLocks/>
          </p:cNvSpPr>
          <p:nvPr/>
        </p:nvSpPr>
        <p:spPr>
          <a:xfrm>
            <a:off x="463052" y="184192"/>
            <a:ext cx="11274552" cy="73449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dirty="0"/>
              <a:t>Overview of Processes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17202A04-6D9C-A54C-86F9-B6BFAC0BC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9608283" y="81530"/>
            <a:ext cx="2376889" cy="23260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rain cloud sketch">
            <a:extLst>
              <a:ext uri="{FF2B5EF4-FFF2-40B4-BE49-F238E27FC236}">
                <a16:creationId xmlns:a16="http://schemas.microsoft.com/office/drawing/2014/main" id="{D7814B94-F675-3342-A875-21E535B9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4"/>
              </a:clrFrom>
              <a:clrTo>
                <a:srgbClr val="FEFE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1690" y="2413533"/>
            <a:ext cx="2277670" cy="28796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99AE2F6-BD50-4C4A-9F38-D745ECD5F01C}"/>
              </a:ext>
            </a:extLst>
          </p:cNvPr>
          <p:cNvGrpSpPr/>
          <p:nvPr/>
        </p:nvGrpSpPr>
        <p:grpSpPr>
          <a:xfrm>
            <a:off x="4057893" y="1897998"/>
            <a:ext cx="1498038" cy="511047"/>
            <a:chOff x="5350576" y="4007580"/>
            <a:chExt cx="1257306" cy="428923"/>
          </a:xfrm>
        </p:grpSpPr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07349376-F186-E04F-8C22-2E2796EBAF52}"/>
                </a:ext>
              </a:extLst>
            </p:cNvPr>
            <p:cNvSpPr/>
            <p:nvPr/>
          </p:nvSpPr>
          <p:spPr>
            <a:xfrm>
              <a:off x="5498215" y="4012343"/>
              <a:ext cx="371475" cy="414638"/>
            </a:xfrm>
            <a:prstGeom prst="arc">
              <a:avLst>
                <a:gd name="adj1" fmla="val 16200000"/>
                <a:gd name="adj2" fmla="val 5243846"/>
              </a:avLst>
            </a:prstGeom>
            <a:ln w="38100" cmpd="sng">
              <a:solidFill>
                <a:schemeClr val="accent1">
                  <a:lumMod val="75000"/>
                </a:schemeClr>
              </a:solidFill>
              <a:headEnd type="triangl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03FD9197-5C80-3B41-94DB-93F137734EA8}"/>
                </a:ext>
              </a:extLst>
            </p:cNvPr>
            <p:cNvSpPr/>
            <p:nvPr/>
          </p:nvSpPr>
          <p:spPr>
            <a:xfrm rot="10800000">
              <a:off x="5350576" y="4007580"/>
              <a:ext cx="371475" cy="414638"/>
            </a:xfrm>
            <a:prstGeom prst="arc">
              <a:avLst>
                <a:gd name="adj1" fmla="val 16200000"/>
                <a:gd name="adj2" fmla="val 5243846"/>
              </a:avLst>
            </a:prstGeom>
            <a:ln w="38100" cmpd="sng">
              <a:solidFill>
                <a:schemeClr val="accent1">
                  <a:lumMod val="75000"/>
                </a:schemeClr>
              </a:solidFill>
              <a:headEnd type="triangl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D140517F-E2A5-9144-8737-2327B8DFAA41}"/>
                </a:ext>
              </a:extLst>
            </p:cNvPr>
            <p:cNvSpPr/>
            <p:nvPr/>
          </p:nvSpPr>
          <p:spPr>
            <a:xfrm>
              <a:off x="6236407" y="4021865"/>
              <a:ext cx="371475" cy="414638"/>
            </a:xfrm>
            <a:prstGeom prst="arc">
              <a:avLst>
                <a:gd name="adj1" fmla="val 16200000"/>
                <a:gd name="adj2" fmla="val 5243846"/>
              </a:avLst>
            </a:prstGeom>
            <a:ln w="38100" cmpd="sng">
              <a:solidFill>
                <a:schemeClr val="accent1">
                  <a:lumMod val="75000"/>
                </a:schemeClr>
              </a:solidFill>
              <a:headEnd type="triangl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E1E30D0F-9604-EE40-8ED9-958B01D95CDB}"/>
                </a:ext>
              </a:extLst>
            </p:cNvPr>
            <p:cNvSpPr/>
            <p:nvPr/>
          </p:nvSpPr>
          <p:spPr>
            <a:xfrm rot="10800000">
              <a:off x="6088768" y="4017102"/>
              <a:ext cx="371475" cy="414638"/>
            </a:xfrm>
            <a:prstGeom prst="arc">
              <a:avLst>
                <a:gd name="adj1" fmla="val 16200000"/>
                <a:gd name="adj2" fmla="val 5243846"/>
              </a:avLst>
            </a:prstGeom>
            <a:ln w="38100" cmpd="sng">
              <a:solidFill>
                <a:schemeClr val="accent1">
                  <a:lumMod val="75000"/>
                </a:schemeClr>
              </a:solidFill>
              <a:headEnd type="triangl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618718C-76E5-5F4D-9B56-235FA36CECA3}"/>
              </a:ext>
            </a:extLst>
          </p:cNvPr>
          <p:cNvGrpSpPr/>
          <p:nvPr/>
        </p:nvGrpSpPr>
        <p:grpSpPr>
          <a:xfrm>
            <a:off x="6360942" y="2551655"/>
            <a:ext cx="2841687" cy="1464465"/>
            <a:chOff x="6896871" y="2815984"/>
            <a:chExt cx="2841687" cy="146446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0D0F605-9482-0240-A4D8-670689242BD9}"/>
                </a:ext>
              </a:extLst>
            </p:cNvPr>
            <p:cNvGrpSpPr/>
            <p:nvPr/>
          </p:nvGrpSpPr>
          <p:grpSpPr>
            <a:xfrm>
              <a:off x="6896871" y="3189174"/>
              <a:ext cx="2544840" cy="1091275"/>
              <a:chOff x="3214687" y="1982502"/>
              <a:chExt cx="2135889" cy="915909"/>
            </a:xfrm>
          </p:grpSpPr>
          <p:sp>
            <p:nvSpPr>
              <p:cNvPr id="16" name="Arc 15">
                <a:extLst>
                  <a:ext uri="{FF2B5EF4-FFF2-40B4-BE49-F238E27FC236}">
                    <a16:creationId xmlns:a16="http://schemas.microsoft.com/office/drawing/2014/main" id="{55EB35B4-A0A5-8E49-8AF2-95C408436CB3}"/>
                  </a:ext>
                </a:extLst>
              </p:cNvPr>
              <p:cNvSpPr/>
              <p:nvPr/>
            </p:nvSpPr>
            <p:spPr>
              <a:xfrm>
                <a:off x="3214687" y="2300288"/>
                <a:ext cx="606557" cy="590541"/>
              </a:xfrm>
              <a:prstGeom prst="arc">
                <a:avLst>
                  <a:gd name="adj1" fmla="val 12693037"/>
                  <a:gd name="adj2" fmla="val 19813524"/>
                </a:avLst>
              </a:prstGeom>
              <a:ln w="28575" cmpd="sng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Arc 16">
                <a:extLst>
                  <a:ext uri="{FF2B5EF4-FFF2-40B4-BE49-F238E27FC236}">
                    <a16:creationId xmlns:a16="http://schemas.microsoft.com/office/drawing/2014/main" id="{645B5E5C-6F9F-5A4B-B108-CD78046008D7}"/>
                  </a:ext>
                </a:extLst>
              </p:cNvPr>
              <p:cNvSpPr/>
              <p:nvPr/>
            </p:nvSpPr>
            <p:spPr>
              <a:xfrm flipV="1">
                <a:off x="3722346" y="1982502"/>
                <a:ext cx="606557" cy="578779"/>
              </a:xfrm>
              <a:prstGeom prst="arc">
                <a:avLst>
                  <a:gd name="adj1" fmla="val 12693037"/>
                  <a:gd name="adj2" fmla="val 19813524"/>
                </a:avLst>
              </a:prstGeom>
              <a:ln w="28575" cmpd="sng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Arc 17">
                <a:extLst>
                  <a:ext uri="{FF2B5EF4-FFF2-40B4-BE49-F238E27FC236}">
                    <a16:creationId xmlns:a16="http://schemas.microsoft.com/office/drawing/2014/main" id="{24A326FB-B59B-8E45-8014-47AFC3730429}"/>
                  </a:ext>
                </a:extLst>
              </p:cNvPr>
              <p:cNvSpPr/>
              <p:nvPr/>
            </p:nvSpPr>
            <p:spPr>
              <a:xfrm>
                <a:off x="4228498" y="2307870"/>
                <a:ext cx="606557" cy="590541"/>
              </a:xfrm>
              <a:prstGeom prst="arc">
                <a:avLst>
                  <a:gd name="adj1" fmla="val 12693037"/>
                  <a:gd name="adj2" fmla="val 19813524"/>
                </a:avLst>
              </a:prstGeom>
              <a:ln w="28575" cmpd="sng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Arc 18">
                <a:extLst>
                  <a:ext uri="{FF2B5EF4-FFF2-40B4-BE49-F238E27FC236}">
                    <a16:creationId xmlns:a16="http://schemas.microsoft.com/office/drawing/2014/main" id="{0F8C21F8-8507-F048-9617-2F59FE27C5A9}"/>
                  </a:ext>
                </a:extLst>
              </p:cNvPr>
              <p:cNvSpPr/>
              <p:nvPr/>
            </p:nvSpPr>
            <p:spPr>
              <a:xfrm flipV="1">
                <a:off x="4744019" y="2006413"/>
                <a:ext cx="606557" cy="578779"/>
              </a:xfrm>
              <a:prstGeom prst="arc">
                <a:avLst>
                  <a:gd name="adj1" fmla="val 12693037"/>
                  <a:gd name="adj2" fmla="val 19813524"/>
                </a:avLst>
              </a:prstGeom>
              <a:ln w="28575" cmpd="sng">
                <a:solidFill>
                  <a:schemeClr val="accent1">
                    <a:lumMod val="75000"/>
                  </a:schemeClr>
                </a:solidFill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5B8D5A4-1797-264C-968E-9CCA7565A25D}"/>
                </a:ext>
              </a:extLst>
            </p:cNvPr>
            <p:cNvGrpSpPr/>
            <p:nvPr/>
          </p:nvGrpSpPr>
          <p:grpSpPr>
            <a:xfrm>
              <a:off x="7193718" y="2815984"/>
              <a:ext cx="2544840" cy="1091275"/>
              <a:chOff x="3214687" y="1982502"/>
              <a:chExt cx="2135889" cy="915909"/>
            </a:xfrm>
          </p:grpSpPr>
          <p:sp>
            <p:nvSpPr>
              <p:cNvPr id="12" name="Arc 11">
                <a:extLst>
                  <a:ext uri="{FF2B5EF4-FFF2-40B4-BE49-F238E27FC236}">
                    <a16:creationId xmlns:a16="http://schemas.microsoft.com/office/drawing/2014/main" id="{E977BADD-994D-4B44-A443-538A2F178E14}"/>
                  </a:ext>
                </a:extLst>
              </p:cNvPr>
              <p:cNvSpPr/>
              <p:nvPr/>
            </p:nvSpPr>
            <p:spPr>
              <a:xfrm>
                <a:off x="3214687" y="2300288"/>
                <a:ext cx="606557" cy="590541"/>
              </a:xfrm>
              <a:prstGeom prst="arc">
                <a:avLst>
                  <a:gd name="adj1" fmla="val 12693037"/>
                  <a:gd name="adj2" fmla="val 19813524"/>
                </a:avLst>
              </a:prstGeom>
              <a:ln w="28575" cmpd="sng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Arc 12">
                <a:extLst>
                  <a:ext uri="{FF2B5EF4-FFF2-40B4-BE49-F238E27FC236}">
                    <a16:creationId xmlns:a16="http://schemas.microsoft.com/office/drawing/2014/main" id="{48D82253-608A-9748-BF4E-E3E6F34A74A1}"/>
                  </a:ext>
                </a:extLst>
              </p:cNvPr>
              <p:cNvSpPr/>
              <p:nvPr/>
            </p:nvSpPr>
            <p:spPr>
              <a:xfrm flipV="1">
                <a:off x="3722346" y="1982502"/>
                <a:ext cx="606557" cy="578779"/>
              </a:xfrm>
              <a:prstGeom prst="arc">
                <a:avLst>
                  <a:gd name="adj1" fmla="val 12693037"/>
                  <a:gd name="adj2" fmla="val 19813524"/>
                </a:avLst>
              </a:prstGeom>
              <a:ln w="28575" cmpd="sng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Arc 13">
                <a:extLst>
                  <a:ext uri="{FF2B5EF4-FFF2-40B4-BE49-F238E27FC236}">
                    <a16:creationId xmlns:a16="http://schemas.microsoft.com/office/drawing/2014/main" id="{A18F45C3-125E-4C46-9A9D-C5211E36D14A}"/>
                  </a:ext>
                </a:extLst>
              </p:cNvPr>
              <p:cNvSpPr/>
              <p:nvPr/>
            </p:nvSpPr>
            <p:spPr>
              <a:xfrm>
                <a:off x="4228498" y="2307870"/>
                <a:ext cx="606557" cy="590541"/>
              </a:xfrm>
              <a:prstGeom prst="arc">
                <a:avLst>
                  <a:gd name="adj1" fmla="val 12693037"/>
                  <a:gd name="adj2" fmla="val 19813524"/>
                </a:avLst>
              </a:prstGeom>
              <a:ln w="28575" cmpd="sng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76788685-15B7-DE43-9607-905A0B48A5F6}"/>
                  </a:ext>
                </a:extLst>
              </p:cNvPr>
              <p:cNvSpPr/>
              <p:nvPr/>
            </p:nvSpPr>
            <p:spPr>
              <a:xfrm flipV="1">
                <a:off x="4744019" y="2006413"/>
                <a:ext cx="606557" cy="578779"/>
              </a:xfrm>
              <a:prstGeom prst="arc">
                <a:avLst>
                  <a:gd name="adj1" fmla="val 12693037"/>
                  <a:gd name="adj2" fmla="val 19813524"/>
                </a:avLst>
              </a:prstGeom>
              <a:ln w="28575" cmpd="sng">
                <a:solidFill>
                  <a:schemeClr val="accent1">
                    <a:lumMod val="75000"/>
                  </a:schemeClr>
                </a:solidFill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DF7BDA5-AB9B-B140-936D-98A79CF03E8A}"/>
              </a:ext>
            </a:extLst>
          </p:cNvPr>
          <p:cNvSpPr txBox="1"/>
          <p:nvPr/>
        </p:nvSpPr>
        <p:spPr>
          <a:xfrm>
            <a:off x="9545245" y="2984267"/>
            <a:ext cx="2502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Radiation</a:t>
            </a:r>
            <a:r>
              <a:rPr lang="en-US" dirty="0"/>
              <a:t> handled by externally-developed, GPU-ready </a:t>
            </a:r>
            <a:r>
              <a:rPr lang="en-US" b="1" dirty="0"/>
              <a:t>RRTMGP</a:t>
            </a:r>
            <a:r>
              <a:rPr lang="en-US" dirty="0"/>
              <a:t> package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4E28657-6DAE-3F42-BA22-5E14FC4D96CB}"/>
              </a:ext>
            </a:extLst>
          </p:cNvPr>
          <p:cNvCxnSpPr>
            <a:cxnSpLocks/>
            <a:stCxn id="24" idx="0"/>
            <a:endCxn id="7" idx="2"/>
          </p:cNvCxnSpPr>
          <p:nvPr/>
        </p:nvCxnSpPr>
        <p:spPr>
          <a:xfrm flipV="1">
            <a:off x="10796728" y="2407577"/>
            <a:ext cx="0" cy="57669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F63ED3-CF84-0D40-B05C-9E75B62E9A7B}"/>
              </a:ext>
            </a:extLst>
          </p:cNvPr>
          <p:cNvSpPr txBox="1"/>
          <p:nvPr/>
        </p:nvSpPr>
        <p:spPr>
          <a:xfrm>
            <a:off x="463052" y="2137656"/>
            <a:ext cx="3087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Turbulence</a:t>
            </a:r>
            <a:r>
              <a:rPr lang="en-US" dirty="0"/>
              <a:t> and </a:t>
            </a:r>
            <a:r>
              <a:rPr lang="en-US" b="1" dirty="0"/>
              <a:t>cloud formation </a:t>
            </a:r>
            <a:r>
              <a:rPr lang="en-US" dirty="0"/>
              <a:t>handled by Simplified Higher-Order Closure (</a:t>
            </a:r>
            <a:r>
              <a:rPr lang="en-US" b="1" dirty="0"/>
              <a:t>SHOC)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DBD191B-7645-9748-93A0-22CF789BED2D}"/>
              </a:ext>
            </a:extLst>
          </p:cNvPr>
          <p:cNvCxnSpPr>
            <a:cxnSpLocks/>
          </p:cNvCxnSpPr>
          <p:nvPr/>
        </p:nvCxnSpPr>
        <p:spPr>
          <a:xfrm flipV="1">
            <a:off x="2986910" y="2413534"/>
            <a:ext cx="1091842" cy="16661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E2DBA0C-2BC4-004F-8025-7BE80B41FAB0}"/>
              </a:ext>
            </a:extLst>
          </p:cNvPr>
          <p:cNvCxnSpPr>
            <a:cxnSpLocks/>
          </p:cNvCxnSpPr>
          <p:nvPr/>
        </p:nvCxnSpPr>
        <p:spPr>
          <a:xfrm>
            <a:off x="2978759" y="2580144"/>
            <a:ext cx="1464068" cy="51296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F766E1A-D7E4-7C48-9713-742AA38C282F}"/>
              </a:ext>
            </a:extLst>
          </p:cNvPr>
          <p:cNvSpPr txBox="1"/>
          <p:nvPr/>
        </p:nvSpPr>
        <p:spPr>
          <a:xfrm>
            <a:off x="6186176" y="4279007"/>
            <a:ext cx="3359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Microphysical processes </a:t>
            </a:r>
            <a:r>
              <a:rPr lang="en-US" dirty="0"/>
              <a:t>handled by Predicted Particle Properties (</a:t>
            </a:r>
            <a:r>
              <a:rPr lang="en-US" b="1" dirty="0"/>
              <a:t>P3) </a:t>
            </a:r>
            <a:r>
              <a:rPr lang="en-US" dirty="0"/>
              <a:t>scheme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B1E8829-7B34-F44F-BF0A-A81C99303865}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5252661" y="4279007"/>
            <a:ext cx="933515" cy="46166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F381E74-2B90-5646-906C-6C309874B0EB}"/>
              </a:ext>
            </a:extLst>
          </p:cNvPr>
          <p:cNvSpPr txBox="1"/>
          <p:nvPr/>
        </p:nvSpPr>
        <p:spPr>
          <a:xfrm>
            <a:off x="463052" y="4458608"/>
            <a:ext cx="3407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Aerosols</a:t>
            </a:r>
            <a:r>
              <a:rPr lang="en-US" dirty="0"/>
              <a:t> will be prescribed in initial implementation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7A1D216-EB5F-3C40-8C84-437825EB15A5}"/>
              </a:ext>
            </a:extLst>
          </p:cNvPr>
          <p:cNvGrpSpPr/>
          <p:nvPr/>
        </p:nvGrpSpPr>
        <p:grpSpPr>
          <a:xfrm>
            <a:off x="824073" y="497475"/>
            <a:ext cx="1835701" cy="696435"/>
            <a:chOff x="3416960" y="5386176"/>
            <a:chExt cx="1835701" cy="696435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AB15275-13E0-E84A-B128-313D754C2BE7}"/>
                </a:ext>
              </a:extLst>
            </p:cNvPr>
            <p:cNvSpPr txBox="1"/>
            <p:nvPr/>
          </p:nvSpPr>
          <p:spPr>
            <a:xfrm>
              <a:off x="3416960" y="5436280"/>
              <a:ext cx="18357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parameterized convection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AA92FF3-5057-504C-800C-7274D8AB330E}"/>
                </a:ext>
              </a:extLst>
            </p:cNvPr>
            <p:cNvSpPr/>
            <p:nvPr/>
          </p:nvSpPr>
          <p:spPr>
            <a:xfrm>
              <a:off x="3535429" y="5386176"/>
              <a:ext cx="1623838" cy="68241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923ECA6-D24F-C149-A224-51CE70169103}"/>
                </a:ext>
              </a:extLst>
            </p:cNvPr>
            <p:cNvCxnSpPr>
              <a:stCxn id="34" idx="7"/>
              <a:endCxn id="34" idx="3"/>
            </p:cNvCxnSpPr>
            <p:nvPr/>
          </p:nvCxnSpPr>
          <p:spPr>
            <a:xfrm flipH="1">
              <a:off x="3773235" y="5486114"/>
              <a:ext cx="1148226" cy="4825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19606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0C9BA-1B6F-8047-847E-AD9B2FE6A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18" y="7215"/>
            <a:ext cx="5007682" cy="1097280"/>
          </a:xfrm>
        </p:spPr>
        <p:txBody>
          <a:bodyPr/>
          <a:lstStyle/>
          <a:p>
            <a:r>
              <a:rPr lang="en-US" dirty="0"/>
              <a:t>Coding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858A2C-4DCE-B340-BEFC-5B1B605CA4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8517" y="3179335"/>
            <a:ext cx="8463483" cy="367145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CA1EA5-A3F7-364F-A79A-26964E8F2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282" y="423733"/>
            <a:ext cx="6574718" cy="251263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83C38E-A882-2541-85BE-4894ACE15FAF}"/>
              </a:ext>
            </a:extLst>
          </p:cNvPr>
          <p:cNvSpPr txBox="1"/>
          <p:nvPr/>
        </p:nvSpPr>
        <p:spPr>
          <a:xfrm rot="16200000">
            <a:off x="4747091" y="1543983"/>
            <a:ext cx="1457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Original F90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171834-B238-9147-968F-BE4E501506EE}"/>
              </a:ext>
            </a:extLst>
          </p:cNvPr>
          <p:cNvSpPr txBox="1"/>
          <p:nvPr/>
        </p:nvSpPr>
        <p:spPr>
          <a:xfrm rot="16200000">
            <a:off x="2316499" y="5041997"/>
            <a:ext cx="2499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Ported to C++/</a:t>
            </a:r>
            <a:r>
              <a:rPr lang="en-US" sz="2000" b="1" dirty="0" err="1"/>
              <a:t>Kokkos</a:t>
            </a:r>
            <a:endParaRPr lang="en-US" sz="2000" b="1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980D5D3-2F07-1240-8B55-53E864DECA6C}"/>
              </a:ext>
            </a:extLst>
          </p:cNvPr>
          <p:cNvSpPr txBox="1">
            <a:spLocks/>
          </p:cNvSpPr>
          <p:nvPr/>
        </p:nvSpPr>
        <p:spPr>
          <a:xfrm>
            <a:off x="164387" y="1146372"/>
            <a:ext cx="5184618" cy="22826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57200" indent="-4572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+mj-lt"/>
              <a:buAutoNum type="alphaLcPeriod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+mj-lt"/>
              <a:buAutoNum type="romanLcPeriod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SCREAM will be rewritten from scratch in C++: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Allows use of </a:t>
            </a:r>
            <a:r>
              <a:rPr lang="en-US" sz="2000" dirty="0" err="1"/>
              <a:t>Kokkos</a:t>
            </a:r>
            <a:r>
              <a:rPr lang="en-US" sz="2000" dirty="0"/>
              <a:t> library, which abstracts on-node parallelism</a:t>
            </a:r>
          </a:p>
          <a:p>
            <a:pPr marL="573088" lvl="1" indent="-338138">
              <a:buFont typeface="System Font Regular"/>
              <a:buChar char="-"/>
            </a:pPr>
            <a:r>
              <a:rPr lang="en-US" sz="1800" dirty="0"/>
              <a:t>single code runs efficiently on CPUs, GPUs, </a:t>
            </a:r>
            <a:r>
              <a:rPr lang="en-US" sz="1800" dirty="0" err="1"/>
              <a:t>etc</a:t>
            </a:r>
            <a:endParaRPr lang="en-US" sz="18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FCD263-A00C-1F42-B75A-38EFC107268E}"/>
              </a:ext>
            </a:extLst>
          </p:cNvPr>
          <p:cNvSpPr txBox="1">
            <a:spLocks/>
          </p:cNvSpPr>
          <p:nvPr/>
        </p:nvSpPr>
        <p:spPr>
          <a:xfrm>
            <a:off x="164387" y="3179335"/>
            <a:ext cx="3256908" cy="28271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57200" indent="-4572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+mj-lt"/>
              <a:buAutoNum type="alphaLcPeriod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+mj-lt"/>
              <a:buAutoNum type="romanLcPeriod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3088" indent="-338138">
              <a:buFont typeface="System Font Regular"/>
              <a:buChar char="-"/>
            </a:pPr>
            <a:r>
              <a:rPr lang="en-US" sz="1800" dirty="0"/>
              <a:t>Unlocks more parallelism…</a:t>
            </a:r>
          </a:p>
          <a:p>
            <a:pPr marL="573088" indent="-338138">
              <a:buFont typeface="System Font Regular"/>
              <a:buChar char="-"/>
            </a:pPr>
            <a:r>
              <a:rPr lang="en-US" sz="1800" dirty="0"/>
              <a:t>But results in more complex code</a:t>
            </a:r>
          </a:p>
          <a:p>
            <a:pPr marL="573088" indent="-338138">
              <a:buFont typeface="System Font Regular"/>
              <a:buChar char="-"/>
            </a:pPr>
            <a:endParaRPr lang="en-US" sz="1800" dirty="0"/>
          </a:p>
          <a:p>
            <a:pPr marL="9525" indent="0" algn="ctr">
              <a:buNone/>
            </a:pPr>
            <a:r>
              <a:rPr lang="en-US" sz="2000" dirty="0">
                <a:solidFill>
                  <a:srgbClr val="FF0000"/>
                </a:solidFill>
              </a:rPr>
              <a:t>Requires tighter collaboration between computer and atm scientists</a:t>
            </a:r>
          </a:p>
        </p:txBody>
      </p:sp>
    </p:spTree>
    <p:extLst>
      <p:ext uri="{BB962C8B-B14F-4D97-AF65-F5344CB8AC3E}">
        <p14:creationId xmlns:p14="http://schemas.microsoft.com/office/powerpoint/2010/main" val="3801196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F9824-5509-9B40-8060-4FFB3C1A5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Coupling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B60AC-AF8D-1B46-AD6D-203E49346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222" y="1271392"/>
            <a:ext cx="9129672" cy="4114800"/>
          </a:xfrm>
        </p:spPr>
        <p:txBody>
          <a:bodyPr/>
          <a:lstStyle/>
          <a:p>
            <a:r>
              <a:rPr lang="en-US" dirty="0"/>
              <a:t>Atmospheric processes are all instances of the </a:t>
            </a:r>
            <a:r>
              <a:rPr lang="en-US" b="1" dirty="0" err="1"/>
              <a:t>atm_process</a:t>
            </a:r>
            <a:r>
              <a:rPr lang="en-US" b="1" dirty="0"/>
              <a:t> class</a:t>
            </a:r>
            <a:r>
              <a:rPr lang="en-US" dirty="0"/>
              <a:t>. Having all processes behave the same: </a:t>
            </a:r>
          </a:p>
          <a:p>
            <a:pPr lvl="1"/>
            <a:r>
              <a:rPr lang="en-US" dirty="0"/>
              <a:t>makes adding/reordering/parallelizing processes easy</a:t>
            </a:r>
          </a:p>
          <a:p>
            <a:pPr lvl="1"/>
            <a:r>
              <a:rPr lang="en-US" dirty="0"/>
              <a:t>improves code-reusability</a:t>
            </a:r>
          </a:p>
          <a:p>
            <a:r>
              <a:rPr lang="en-US" dirty="0"/>
              <a:t>Processes are broken into:</a:t>
            </a:r>
          </a:p>
          <a:p>
            <a:pPr lvl="1"/>
            <a:r>
              <a:rPr lang="en-US" dirty="0"/>
              <a:t>SCREAM-specific </a:t>
            </a:r>
            <a:r>
              <a:rPr lang="en-US" b="1" dirty="0"/>
              <a:t>interface layers</a:t>
            </a:r>
            <a:endParaRPr lang="en-US" dirty="0"/>
          </a:p>
          <a:p>
            <a:pPr lvl="1"/>
            <a:r>
              <a:rPr lang="en-US" dirty="0"/>
              <a:t>Model-agnostic</a:t>
            </a:r>
            <a:r>
              <a:rPr lang="en-US" b="1" dirty="0"/>
              <a:t> process implementations</a:t>
            </a:r>
            <a:r>
              <a:rPr lang="en-US" dirty="0"/>
              <a:t> which make:</a:t>
            </a:r>
          </a:p>
          <a:p>
            <a:pPr lvl="2"/>
            <a:r>
              <a:rPr lang="en-US" dirty="0"/>
              <a:t>our code easy to share with other models</a:t>
            </a:r>
          </a:p>
          <a:p>
            <a:pPr lvl="2"/>
            <a:r>
              <a:rPr lang="en-US" dirty="0"/>
              <a:t>standalone process simulations straightforward</a:t>
            </a:r>
          </a:p>
          <a:p>
            <a:r>
              <a:rPr lang="en-US" dirty="0"/>
              <a:t>Processes communicate entirely through a </a:t>
            </a:r>
            <a:r>
              <a:rPr lang="en-US" b="1" dirty="0"/>
              <a:t>field manager </a:t>
            </a:r>
            <a:r>
              <a:rPr lang="en-US" dirty="0"/>
              <a:t>which provides interface layers pointers to requested variables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648D7F7-0AE9-DC41-9A6F-19DF4CF88C05}"/>
              </a:ext>
            </a:extLst>
          </p:cNvPr>
          <p:cNvGrpSpPr/>
          <p:nvPr/>
        </p:nvGrpSpPr>
        <p:grpSpPr>
          <a:xfrm>
            <a:off x="8123281" y="1607190"/>
            <a:ext cx="4068719" cy="2440060"/>
            <a:chOff x="8123281" y="2031732"/>
            <a:chExt cx="4068719" cy="244006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A26A2F-967C-EB4B-BCCF-41DA1E1B8247}"/>
                </a:ext>
              </a:extLst>
            </p:cNvPr>
            <p:cNvSpPr txBox="1"/>
            <p:nvPr/>
          </p:nvSpPr>
          <p:spPr>
            <a:xfrm>
              <a:off x="10607165" y="2935974"/>
              <a:ext cx="1017780" cy="3693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Interface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F8DA34C-8466-6B4B-A477-7FB0CC13D92E}"/>
                </a:ext>
              </a:extLst>
            </p:cNvPr>
            <p:cNvSpPr txBox="1"/>
            <p:nvPr/>
          </p:nvSpPr>
          <p:spPr>
            <a:xfrm>
              <a:off x="10283868" y="3598287"/>
              <a:ext cx="1664374" cy="64633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Process Representation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856D01-55B6-3949-9D80-B975970E00CE}"/>
                </a:ext>
              </a:extLst>
            </p:cNvPr>
            <p:cNvSpPr/>
            <p:nvPr/>
          </p:nvSpPr>
          <p:spPr>
            <a:xfrm>
              <a:off x="10162780" y="2642992"/>
              <a:ext cx="1926923" cy="1828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106298F-7F52-BB49-A94E-DB1F7F8B7561}"/>
                </a:ext>
              </a:extLst>
            </p:cNvPr>
            <p:cNvCxnSpPr>
              <a:stCxn id="4" idx="0"/>
            </p:cNvCxnSpPr>
            <p:nvPr/>
          </p:nvCxnSpPr>
          <p:spPr>
            <a:xfrm flipV="1">
              <a:off x="11116055" y="2392471"/>
              <a:ext cx="0" cy="54350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22AD4BA-F498-5B4F-A50E-F92D43CA35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31264" y="2378901"/>
              <a:ext cx="0" cy="55707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F24E09A-AD43-A647-8F9B-3557531779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31264" y="2392471"/>
              <a:ext cx="316073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F48B0E3-39F6-264E-BA8D-E8760F082E0A}"/>
                </a:ext>
              </a:extLst>
            </p:cNvPr>
            <p:cNvSpPr txBox="1"/>
            <p:nvPr/>
          </p:nvSpPr>
          <p:spPr>
            <a:xfrm>
              <a:off x="9921691" y="2031732"/>
              <a:ext cx="12254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Atm Driver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51E20CD-A309-2E40-926B-6CAE951506ED}"/>
                </a:ext>
              </a:extLst>
            </p:cNvPr>
            <p:cNvSpPr txBox="1"/>
            <p:nvPr/>
          </p:nvSpPr>
          <p:spPr>
            <a:xfrm>
              <a:off x="11320644" y="2604817"/>
              <a:ext cx="7692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Proc 2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C3E1484-E97E-A449-8D50-183DD0611364}"/>
                </a:ext>
              </a:extLst>
            </p:cNvPr>
            <p:cNvSpPr txBox="1"/>
            <p:nvPr/>
          </p:nvSpPr>
          <p:spPr>
            <a:xfrm>
              <a:off x="8567666" y="2935974"/>
              <a:ext cx="1017780" cy="3693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Interface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23C8EDC-D283-D748-A4BF-35F2A90F6E50}"/>
                </a:ext>
              </a:extLst>
            </p:cNvPr>
            <p:cNvSpPr txBox="1"/>
            <p:nvPr/>
          </p:nvSpPr>
          <p:spPr>
            <a:xfrm>
              <a:off x="8244369" y="3598287"/>
              <a:ext cx="1664374" cy="64633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Process Representation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BAA3AC4-6A52-0B46-B083-1ABC3841C6F8}"/>
                </a:ext>
              </a:extLst>
            </p:cNvPr>
            <p:cNvSpPr/>
            <p:nvPr/>
          </p:nvSpPr>
          <p:spPr>
            <a:xfrm>
              <a:off x="8123281" y="2642992"/>
              <a:ext cx="1926923" cy="1828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5FFE5C-5D02-D845-B5B9-F179A0EB2FC5}"/>
                </a:ext>
              </a:extLst>
            </p:cNvPr>
            <p:cNvSpPr txBox="1"/>
            <p:nvPr/>
          </p:nvSpPr>
          <p:spPr>
            <a:xfrm>
              <a:off x="8218777" y="2604817"/>
              <a:ext cx="7692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Proc 1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1EA98B1-38C7-0C45-A07F-16F8A21C842E}"/>
                </a:ext>
              </a:extLst>
            </p:cNvPr>
            <p:cNvSpPr/>
            <p:nvPr/>
          </p:nvSpPr>
          <p:spPr>
            <a:xfrm>
              <a:off x="9660602" y="2848889"/>
              <a:ext cx="861261" cy="5222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56255DC-BAA7-6944-BEE6-EF7CA7FBFB7A}"/>
                </a:ext>
              </a:extLst>
            </p:cNvPr>
            <p:cNvSpPr txBox="1"/>
            <p:nvPr/>
          </p:nvSpPr>
          <p:spPr>
            <a:xfrm>
              <a:off x="9538354" y="2782669"/>
              <a:ext cx="11943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B050"/>
                  </a:solidFill>
                </a:rPr>
                <a:t>field manager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A61E799D-B85F-1E4A-AE8F-989F3A05A24C}"/>
                </a:ext>
              </a:extLst>
            </p:cNvPr>
            <p:cNvCxnSpPr>
              <a:cxnSpLocks/>
            </p:cNvCxnSpPr>
            <p:nvPr/>
          </p:nvCxnSpPr>
          <p:spPr>
            <a:xfrm>
              <a:off x="9660602" y="3100192"/>
              <a:ext cx="868621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9C519AB5-9C01-8F46-8184-87C84839FA5B}"/>
                </a:ext>
              </a:extLst>
            </p:cNvPr>
            <p:cNvCxnSpPr>
              <a:cxnSpLocks/>
            </p:cNvCxnSpPr>
            <p:nvPr/>
          </p:nvCxnSpPr>
          <p:spPr>
            <a:xfrm>
              <a:off x="11655392" y="3091413"/>
              <a:ext cx="536608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54418100-60B5-FF43-AB78-188469FFDEE2}"/>
              </a:ext>
            </a:extLst>
          </p:cNvPr>
          <p:cNvSpPr txBox="1"/>
          <p:nvPr/>
        </p:nvSpPr>
        <p:spPr>
          <a:xfrm>
            <a:off x="8698292" y="4142283"/>
            <a:ext cx="3006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Fig: SCREAM coupler structure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A441232-86F0-F347-8127-68C0030EAA9A}"/>
              </a:ext>
            </a:extLst>
          </p:cNvPr>
          <p:cNvCxnSpPr>
            <a:cxnSpLocks/>
          </p:cNvCxnSpPr>
          <p:nvPr/>
        </p:nvCxnSpPr>
        <p:spPr>
          <a:xfrm flipH="1" flipV="1">
            <a:off x="9031264" y="2880764"/>
            <a:ext cx="2086" cy="2785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6462A49-2694-5A41-84C2-FB13BFC74BA1}"/>
              </a:ext>
            </a:extLst>
          </p:cNvPr>
          <p:cNvCxnSpPr>
            <a:cxnSpLocks/>
          </p:cNvCxnSpPr>
          <p:nvPr/>
        </p:nvCxnSpPr>
        <p:spPr>
          <a:xfrm flipH="1" flipV="1">
            <a:off x="11113969" y="2895208"/>
            <a:ext cx="2086" cy="2785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1423638"/>
      </p:ext>
    </p:extLst>
  </p:cSld>
  <p:clrMapOvr>
    <a:masterClrMapping/>
  </p:clrMapOvr>
</p:sld>
</file>

<file path=ppt/theme/theme1.xml><?xml version="1.0" encoding="utf-8"?>
<a:theme xmlns:a="http://schemas.openxmlformats.org/drawingml/2006/main" name="E3SM Standard with Foo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7ACE5826-9844-8D4E-9FA4-EFA2B4F403ED}" vid="{1643A5CE-A8CE-3744-BC1D-0B1AA65ADE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3254</TotalTime>
  <Words>1619</Words>
  <Application>Microsoft Macintosh PowerPoint</Application>
  <PresentationFormat>Widescreen</PresentationFormat>
  <Paragraphs>224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System Font Regular</vt:lpstr>
      <vt:lpstr>E3SM Standard with Footer</vt:lpstr>
      <vt:lpstr>Next-Generation Development: the Non-Hydrostatic Atmosphere</vt:lpstr>
      <vt:lpstr>SCREAM - Simple Cloud-Resolving E3SM Atmosphere Model</vt:lpstr>
      <vt:lpstr>PowerPoint Presentation</vt:lpstr>
      <vt:lpstr>Thesis: Climate Change Can be Understood from Short Runs</vt:lpstr>
      <vt:lpstr>Other Efforts: DYAMOND</vt:lpstr>
      <vt:lpstr>E3SM Advantages:</vt:lpstr>
      <vt:lpstr>PowerPoint Presentation</vt:lpstr>
      <vt:lpstr>Coding</vt:lpstr>
      <vt:lpstr>Process Coupling</vt:lpstr>
      <vt:lpstr>Testing</vt:lpstr>
      <vt:lpstr>Evaluation/Tuning</vt:lpstr>
      <vt:lpstr>Progress/Plans</vt:lpstr>
      <vt:lpstr>Low-Resolution Implementation</vt:lpstr>
      <vt:lpstr>High-Res SCREAMv0</vt:lpstr>
      <vt:lpstr>High-Res SCREAMv0</vt:lpstr>
      <vt:lpstr>Comments on Performance</vt:lpstr>
      <vt:lpstr>Summary</vt:lpstr>
      <vt:lpstr>Thanks!</vt:lpstr>
      <vt:lpstr>PowerPoint Presentation</vt:lpstr>
      <vt:lpstr>Motivation: Why do we Need km-scale Resolution?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Next-Generation Development: the Non-Hydrostatic Atmosphere</dc:title>
  <dc:creator>Caldwell, Peter M.</dc:creator>
  <cp:lastModifiedBy>Caldwell, Peter M.</cp:lastModifiedBy>
  <cp:revision>4</cp:revision>
  <dcterms:created xsi:type="dcterms:W3CDTF">2019-11-11T21:12:54Z</dcterms:created>
  <dcterms:modified xsi:type="dcterms:W3CDTF">2019-11-15T18:37:47Z</dcterms:modified>
</cp:coreProperties>
</file>