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1" r:id="rId4"/>
    <p:sldId id="260" r:id="rId5"/>
    <p:sldId id="271" r:id="rId6"/>
    <p:sldId id="272"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snapToGrid="0" snapToObjects="1">
      <p:cViewPr varScale="1">
        <p:scale>
          <a:sx n="106" d="100"/>
          <a:sy n="106" d="100"/>
        </p:scale>
        <p:origin x="180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2743200"/>
            <a:ext cx="7772400" cy="1371600"/>
          </a:xfrm>
        </p:spPr>
        <p:txBody>
          <a:bodyPr anchor="b" anchorCtr="0"/>
          <a:lstStyle/>
          <a:p>
            <a:r>
              <a:rPr lang="en-US" dirty="0"/>
              <a:t>Click to edit Master title style</a:t>
            </a:r>
          </a:p>
        </p:txBody>
      </p:sp>
      <p:sp>
        <p:nvSpPr>
          <p:cNvPr id="3" name="Subtitle 2"/>
          <p:cNvSpPr>
            <a:spLocks noGrp="1"/>
          </p:cNvSpPr>
          <p:nvPr>
            <p:ph type="subTitle" idx="1"/>
          </p:nvPr>
        </p:nvSpPr>
        <p:spPr>
          <a:xfrm>
            <a:off x="685800" y="4343400"/>
            <a:ext cx="7772400" cy="1752600"/>
          </a:xfrm>
        </p:spPr>
        <p:txBody>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FFE9975-C960-C441-A95D-E879884DDE4A}" type="datetimeFigureOut">
              <a:rPr lang="en-US" smtClean="0"/>
              <a:t>11/19/19</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234304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FFE9975-C960-C441-A95D-E879884DDE4A}" type="datetimeFigureOut">
              <a:rPr lang="en-US" smtClean="0"/>
              <a:t>11/19/19</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35029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45920"/>
            <a:ext cx="3886200" cy="4114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1645920"/>
            <a:ext cx="3886200" cy="4114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FFE9975-C960-C441-A95D-E879884DDE4A}" type="datetimeFigureOut">
              <a:rPr lang="en-US" smtClean="0"/>
              <a:t>11/19/19</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3125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645920"/>
            <a:ext cx="3886200" cy="4572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31720"/>
            <a:ext cx="3886200" cy="3429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00600" y="1645920"/>
            <a:ext cx="3886200" cy="4572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800600" y="2331720"/>
            <a:ext cx="3886200" cy="3429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FFE9975-C960-C441-A95D-E879884DDE4A}" type="datetimeFigureOut">
              <a:rPr lang="en-US" smtClean="0"/>
              <a:t>11/19/19</a:t>
            </a:fld>
            <a:endParaRPr lang="en-US"/>
          </a:p>
        </p:txBody>
      </p:sp>
      <p:sp>
        <p:nvSpPr>
          <p:cNvPr id="9" name="Slide Number Placeholder 8"/>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189961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FFE9975-C960-C441-A95D-E879884DDE4A}" type="datetimeFigureOut">
              <a:rPr lang="en-US" smtClean="0"/>
              <a:t>11/19/19</a:t>
            </a:fld>
            <a:endParaRPr lang="en-US"/>
          </a:p>
        </p:txBody>
      </p:sp>
      <p:sp>
        <p:nvSpPr>
          <p:cNvPr id="5" name="Slide Number Placeholder 4"/>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127021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E9975-C960-C441-A95D-E879884DDE4A}" type="datetimeFigureOut">
              <a:rPr lang="en-US" smtClean="0"/>
              <a:t>11/19/19</a:t>
            </a:fld>
            <a:endParaRPr lang="en-US"/>
          </a:p>
        </p:txBody>
      </p:sp>
      <p:sp>
        <p:nvSpPr>
          <p:cNvPr id="4" name="Slide Number Placeholder 3"/>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9387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22960"/>
            <a:ext cx="3200400" cy="1828800"/>
          </a:xfrm>
        </p:spPr>
        <p:txBody>
          <a:bodyPr anchor="t" anchorCtr="0"/>
          <a:lstStyle>
            <a:lvl1pPr algn="l">
              <a:defRPr sz="3600" b="1"/>
            </a:lvl1pPr>
          </a:lstStyle>
          <a:p>
            <a:r>
              <a:rPr lang="en-US" dirty="0"/>
              <a:t>Click to edit Master title style</a:t>
            </a:r>
          </a:p>
        </p:txBody>
      </p:sp>
      <p:sp>
        <p:nvSpPr>
          <p:cNvPr id="3" name="Content Placeholder 2"/>
          <p:cNvSpPr>
            <a:spLocks noGrp="1"/>
          </p:cNvSpPr>
          <p:nvPr>
            <p:ph idx="1"/>
          </p:nvPr>
        </p:nvSpPr>
        <p:spPr>
          <a:xfrm>
            <a:off x="3886200" y="822960"/>
            <a:ext cx="4800600" cy="493776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834640"/>
            <a:ext cx="3200400" cy="29260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t>11/19/19</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205907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229600" cy="594360"/>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457200" y="685800"/>
            <a:ext cx="8229600" cy="3657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57200" y="5212080"/>
            <a:ext cx="82296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t>11/19/19</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t>‹#›</a:t>
            </a:fld>
            <a:endParaRPr lang="en-US"/>
          </a:p>
        </p:txBody>
      </p:sp>
    </p:spTree>
    <p:extLst>
      <p:ext uri="{BB962C8B-B14F-4D97-AF65-F5344CB8AC3E}">
        <p14:creationId xmlns:p14="http://schemas.microsoft.com/office/powerpoint/2010/main" val="35432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097280"/>
          </a:xfrm>
          <a:prstGeom prst="rect">
            <a:avLst/>
          </a:prstGeom>
        </p:spPr>
        <p:txBody>
          <a:bodyPr vert="horz"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457200" y="1645920"/>
            <a:ext cx="8229600" cy="41148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6200" y="6357008"/>
            <a:ext cx="1371600" cy="137160"/>
          </a:xfrm>
          <a:prstGeom prst="rect">
            <a:avLst/>
          </a:prstGeom>
        </p:spPr>
        <p:txBody>
          <a:bodyPr vert="horz" lIns="0" tIns="0" rIns="0" bIns="0" rtlCol="0" anchor="t" anchorCtr="0"/>
          <a:lstStyle>
            <a:lvl1pPr algn="ctr">
              <a:defRPr sz="700">
                <a:solidFill>
                  <a:schemeClr val="tx1">
                    <a:tint val="75000"/>
                  </a:schemeClr>
                </a:solidFill>
                <a:latin typeface="Arial"/>
                <a:cs typeface="Arial"/>
              </a:defRPr>
            </a:lvl1pPr>
          </a:lstStyle>
          <a:p>
            <a:fld id="{9FFE9975-C960-C441-A95D-E879884DDE4A}" type="datetimeFigureOut">
              <a:rPr lang="en-US" smtClean="0"/>
              <a:pPr/>
              <a:t>11/19/19</a:t>
            </a:fld>
            <a:endParaRPr lang="en-US" dirty="0"/>
          </a:p>
        </p:txBody>
      </p:sp>
      <p:sp>
        <p:nvSpPr>
          <p:cNvPr id="6" name="Slide Number Placeholder 5"/>
          <p:cNvSpPr>
            <a:spLocks noGrp="1"/>
          </p:cNvSpPr>
          <p:nvPr>
            <p:ph type="sldNum" sz="quarter" idx="4"/>
          </p:nvPr>
        </p:nvSpPr>
        <p:spPr>
          <a:xfrm>
            <a:off x="3886200" y="6504908"/>
            <a:ext cx="1371600" cy="137160"/>
          </a:xfrm>
          <a:prstGeom prst="rect">
            <a:avLst/>
          </a:prstGeom>
        </p:spPr>
        <p:txBody>
          <a:bodyPr vert="horz" lIns="0" tIns="0" rIns="0" bIns="0" rtlCol="0" anchor="b" anchorCtr="0"/>
          <a:lstStyle>
            <a:lvl1pPr algn="ctr">
              <a:defRPr sz="800">
                <a:solidFill>
                  <a:schemeClr val="tx1">
                    <a:tint val="75000"/>
                  </a:schemeClr>
                </a:solidFill>
                <a:latin typeface="Arial"/>
                <a:cs typeface="Arial"/>
              </a:defRPr>
            </a:lvl1pPr>
          </a:lstStyle>
          <a:p>
            <a:fld id="{06896CD2-FB3A-5340-99F8-A4C5A2774A87}" type="slidenum">
              <a:rPr lang="en-US" smtClean="0"/>
              <a:pPr/>
              <a:t>‹#›</a:t>
            </a:fld>
            <a:endParaRPr lang="en-US" dirty="0"/>
          </a:p>
        </p:txBody>
      </p:sp>
      <p:pic>
        <p:nvPicPr>
          <p:cNvPr id="7" name="Picture 6">
            <a:extLst>
              <a:ext uri="{FF2B5EF4-FFF2-40B4-BE49-F238E27FC236}">
                <a16:creationId xmlns:a16="http://schemas.microsoft.com/office/drawing/2014/main" id="{EC73BB62-E7BD-394F-AF02-0A171ED3ACC6}"/>
              </a:ext>
            </a:extLst>
          </p:cNvPr>
          <p:cNvPicPr>
            <a:picLocks noChangeAspect="1"/>
          </p:cNvPicPr>
          <p:nvPr userDrawn="1"/>
        </p:nvPicPr>
        <p:blipFill>
          <a:blip r:embed="rId10"/>
          <a:stretch>
            <a:fillRect/>
          </a:stretch>
        </p:blipFill>
        <p:spPr>
          <a:xfrm>
            <a:off x="0" y="0"/>
            <a:ext cx="9144000" cy="6858000"/>
          </a:xfrm>
          <a:prstGeom prst="rect">
            <a:avLst/>
          </a:prstGeom>
        </p:spPr>
      </p:pic>
    </p:spTree>
    <p:extLst>
      <p:ext uri="{BB962C8B-B14F-4D97-AF65-F5344CB8AC3E}">
        <p14:creationId xmlns:p14="http://schemas.microsoft.com/office/powerpoint/2010/main" val="310164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600" b="1" kern="1200">
          <a:solidFill>
            <a:schemeClr val="accent1">
              <a:lumMod val="75000"/>
            </a:schemeClr>
          </a:solidFill>
          <a:latin typeface="Arial"/>
          <a:ea typeface="+mj-ea"/>
          <a:cs typeface="Arial"/>
        </a:defRPr>
      </a:lvl1pPr>
    </p:titleStyle>
    <p:bodyStyle>
      <a:lvl1pPr marL="342900" indent="-342900" algn="l" defTabSz="457200" rtl="0" eaLnBrk="1" latinLnBrk="0" hangingPunct="1">
        <a:spcBef>
          <a:spcPct val="20000"/>
        </a:spcBef>
        <a:buClr>
          <a:schemeClr val="accent1">
            <a:lumMod val="75000"/>
          </a:schemeClr>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1">
            <a:lumMod val="75000"/>
          </a:schemeClr>
        </a:buClr>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1">
            <a:lumMod val="75000"/>
          </a:schemeClr>
        </a:buClr>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0792" y="2057400"/>
            <a:ext cx="7772400" cy="1371600"/>
          </a:xfrm>
        </p:spPr>
        <p:txBody>
          <a:bodyPr/>
          <a:lstStyle/>
          <a:p>
            <a:r>
              <a:rPr lang="en-US" dirty="0"/>
              <a:t>IMEX and ETD Methods for </a:t>
            </a:r>
            <a:r>
              <a:rPr lang="en-US" dirty="0" err="1"/>
              <a:t>NonHydrostatic</a:t>
            </a:r>
            <a:r>
              <a:rPr lang="en-US" dirty="0"/>
              <a:t> Atmosphere</a:t>
            </a:r>
          </a:p>
        </p:txBody>
      </p:sp>
      <p:sp>
        <p:nvSpPr>
          <p:cNvPr id="3" name="Subtitle 2"/>
          <p:cNvSpPr>
            <a:spLocks noGrp="1"/>
          </p:cNvSpPr>
          <p:nvPr>
            <p:ph type="subTitle" idx="1"/>
          </p:nvPr>
        </p:nvSpPr>
        <p:spPr>
          <a:xfrm>
            <a:off x="400792" y="3547753"/>
            <a:ext cx="7772400" cy="1752600"/>
          </a:xfrm>
        </p:spPr>
        <p:txBody>
          <a:bodyPr/>
          <a:lstStyle/>
          <a:p>
            <a:r>
              <a:rPr lang="en-US" dirty="0"/>
              <a:t>Andrew J. Steyer (Sandia National Laboratories, Albuquerque, NM</a:t>
            </a:r>
          </a:p>
        </p:txBody>
      </p:sp>
      <p:sp>
        <p:nvSpPr>
          <p:cNvPr id="5" name="Rectangle 4">
            <a:extLst>
              <a:ext uri="{FF2B5EF4-FFF2-40B4-BE49-F238E27FC236}">
                <a16:creationId xmlns:a16="http://schemas.microsoft.com/office/drawing/2014/main" id="{24436237-9AB8-D440-8A6A-B8EB7F49D49E}"/>
              </a:ext>
            </a:extLst>
          </p:cNvPr>
          <p:cNvSpPr/>
          <p:nvPr/>
        </p:nvSpPr>
        <p:spPr>
          <a:xfrm>
            <a:off x="2572512" y="6096000"/>
            <a:ext cx="10168128" cy="954107"/>
          </a:xfrm>
          <a:prstGeom prst="rect">
            <a:avLst/>
          </a:prstGeom>
        </p:spPr>
        <p:txBody>
          <a:bodyPr wrap="square">
            <a:spAutoFit/>
          </a:bodyPr>
          <a:lstStyle/>
          <a:p>
            <a:r>
              <a:rPr lang="en-US" sz="800" dirty="0">
                <a:latin typeface="Arial" panose="020B0604020202020204" pitchFamily="34" charset="0"/>
              </a:rPr>
              <a:t>Sandia National Laboratories is a multi-mission laboratory managed and operated by National</a:t>
            </a:r>
          </a:p>
          <a:p>
            <a:r>
              <a:rPr lang="en-US" sz="800" dirty="0">
                <a:latin typeface="Arial" panose="020B0604020202020204" pitchFamily="34" charset="0"/>
              </a:rPr>
              <a:t>Technology and Engineering Solutions of Sandia, LLC., a wholly owned subsidiary of Honeywell</a:t>
            </a:r>
          </a:p>
          <a:p>
            <a:r>
              <a:rPr lang="en-US" sz="800" dirty="0">
                <a:latin typeface="Arial" panose="020B0604020202020204" pitchFamily="34" charset="0"/>
              </a:rPr>
              <a:t>International, In., for the U.S. Department of </a:t>
            </a:r>
            <a:r>
              <a:rPr lang="en-US" sz="800" dirty="0" err="1">
                <a:latin typeface="Arial" panose="020B0604020202020204" pitchFamily="34" charset="0"/>
              </a:rPr>
              <a:t>Energys</a:t>
            </a:r>
            <a:r>
              <a:rPr lang="en-US" sz="800" dirty="0">
                <a:latin typeface="Arial" panose="020B0604020202020204" pitchFamily="34" charset="0"/>
              </a:rPr>
              <a:t> National Nuclear Security Administration</a:t>
            </a:r>
          </a:p>
          <a:p>
            <a:r>
              <a:rPr lang="en-US" sz="800" dirty="0">
                <a:latin typeface="Arial" panose="020B0604020202020204" pitchFamily="34" charset="0"/>
              </a:rPr>
              <a:t>under contract DE-NA0003525. This paper describes objective technical results and analysis. Any</a:t>
            </a:r>
          </a:p>
          <a:p>
            <a:r>
              <a:rPr lang="en-US" sz="800" dirty="0">
                <a:latin typeface="Arial" panose="020B0604020202020204" pitchFamily="34" charset="0"/>
              </a:rPr>
              <a:t>subjective views or opinions that might be expressed in the paper do not necessarily represent the</a:t>
            </a:r>
          </a:p>
          <a:p>
            <a:r>
              <a:rPr lang="en-US" sz="800" dirty="0">
                <a:latin typeface="Arial" panose="020B0604020202020204" pitchFamily="34" charset="0"/>
              </a:rPr>
              <a:t>views of the U.S. Department of Energy or the United States Government.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SAND2019-14081 PE</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endParaRPr lang="en-US" sz="800" dirty="0">
              <a:effectLst/>
              <a:latin typeface="Arial" panose="020B0604020202020204" pitchFamily="34" charset="0"/>
            </a:endParaRPr>
          </a:p>
        </p:txBody>
      </p:sp>
    </p:spTree>
    <p:extLst>
      <p:ext uri="{BB962C8B-B14F-4D97-AF65-F5344CB8AC3E}">
        <p14:creationId xmlns:p14="http://schemas.microsoft.com/office/powerpoint/2010/main" val="2354258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575C3-1C2E-104C-93DF-1D124B1361B7}"/>
              </a:ext>
            </a:extLst>
          </p:cNvPr>
          <p:cNvSpPr>
            <a:spLocks noGrp="1"/>
          </p:cNvSpPr>
          <p:nvPr>
            <p:ph type="title"/>
          </p:nvPr>
        </p:nvSpPr>
        <p:spPr/>
        <p:txBody>
          <a:bodyPr/>
          <a:lstStyle/>
          <a:p>
            <a:r>
              <a:rPr lang="en-US" dirty="0"/>
              <a:t>Time-stepping nonhydrostatic dynamics in operational models</a:t>
            </a:r>
          </a:p>
        </p:txBody>
      </p:sp>
      <p:sp>
        <p:nvSpPr>
          <p:cNvPr id="3" name="Content Placeholder 2">
            <a:extLst>
              <a:ext uri="{FF2B5EF4-FFF2-40B4-BE49-F238E27FC236}">
                <a16:creationId xmlns:a16="http://schemas.microsoft.com/office/drawing/2014/main" id="{20BE7DC6-EF13-5C4B-949E-9C3B15E6DA22}"/>
              </a:ext>
            </a:extLst>
          </p:cNvPr>
          <p:cNvSpPr>
            <a:spLocks noGrp="1"/>
          </p:cNvSpPr>
          <p:nvPr>
            <p:ph idx="1"/>
          </p:nvPr>
        </p:nvSpPr>
        <p:spPr/>
        <p:txBody>
          <a:bodyPr/>
          <a:lstStyle/>
          <a:p>
            <a:r>
              <a:rPr lang="en-US" sz="1700" dirty="0"/>
              <a:t> </a:t>
            </a:r>
            <a:r>
              <a:rPr lang="en-US" sz="1700" dirty="0" err="1"/>
              <a:t>Exascale</a:t>
            </a:r>
            <a:r>
              <a:rPr lang="en-US" sz="1700" dirty="0"/>
              <a:t>:  targeted 3km horizontal resolution motivates switch from a </a:t>
            </a:r>
            <a:r>
              <a:rPr lang="en-US" sz="1700" dirty="0" err="1"/>
              <a:t>nonstiff</a:t>
            </a:r>
            <a:r>
              <a:rPr lang="en-US" sz="1700" dirty="0"/>
              <a:t> hydrostatic to a stiff nonhydrostatic dynamic core. </a:t>
            </a:r>
          </a:p>
          <a:p>
            <a:r>
              <a:rPr lang="en-US" sz="1700" dirty="0"/>
              <a:t>E3SM:  decadal-length simulations means the atmosphere dynamic core needs to chug through millions of time-steps.</a:t>
            </a:r>
          </a:p>
          <a:p>
            <a:r>
              <a:rPr lang="en-US" sz="1700" dirty="0"/>
              <a:t>CFL/stability/efficiency is still a major challenge in operational atmosphere models (since fully-implicit is too expensive).</a:t>
            </a:r>
          </a:p>
          <a:p>
            <a:r>
              <a:rPr lang="en-US" sz="1700" dirty="0"/>
              <a:t>HEVI (Horizontally explicit, vertically implicit) partitioning of nonhydrostatic equations –  can use a hydrostatic time-step in a HEVI </a:t>
            </a:r>
            <a:r>
              <a:rPr lang="en-US" sz="1700" dirty="0" err="1"/>
              <a:t>nh</a:t>
            </a:r>
            <a:r>
              <a:rPr lang="en-US" sz="1700" dirty="0"/>
              <a:t> model with an IMEX or exponential time-stepping method.</a:t>
            </a:r>
          </a:p>
          <a:p>
            <a:r>
              <a:rPr lang="en-US" sz="1700" dirty="0"/>
              <a:t>Fundamental issue:  finding the right balance between accuracy, size of time-step, and cost per time step.</a:t>
            </a:r>
          </a:p>
          <a:p>
            <a:r>
              <a:rPr lang="en-US" sz="1700" dirty="0"/>
              <a:t>IMEX Runge-</a:t>
            </a:r>
            <a:r>
              <a:rPr lang="en-US" sz="1700" dirty="0" err="1"/>
              <a:t>Kutta</a:t>
            </a:r>
            <a:r>
              <a:rPr lang="en-US" sz="1700" dirty="0"/>
              <a:t> and exponential time differencing methods two approaches with pros and cons.</a:t>
            </a:r>
          </a:p>
        </p:txBody>
      </p:sp>
    </p:spTree>
    <p:extLst>
      <p:ext uri="{BB962C8B-B14F-4D97-AF65-F5344CB8AC3E}">
        <p14:creationId xmlns:p14="http://schemas.microsoft.com/office/powerpoint/2010/main" val="1403253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5C96A-7BFC-5441-91A2-C84ABE70BDE1}"/>
              </a:ext>
            </a:extLst>
          </p:cNvPr>
          <p:cNvSpPr>
            <a:spLocks noGrp="1"/>
          </p:cNvSpPr>
          <p:nvPr>
            <p:ph type="title"/>
          </p:nvPr>
        </p:nvSpPr>
        <p:spPr>
          <a:xfrm>
            <a:off x="457200" y="274320"/>
            <a:ext cx="8578516" cy="1097280"/>
          </a:xfrm>
        </p:spPr>
        <p:txBody>
          <a:bodyPr/>
          <a:lstStyle/>
          <a:p>
            <a:r>
              <a:rPr lang="en-US" sz="3200" dirty="0" err="1"/>
              <a:t>Laprise</a:t>
            </a:r>
            <a:r>
              <a:rPr lang="en-US" sz="3200" dirty="0"/>
              <a:t>-like formulation of </a:t>
            </a:r>
            <a:r>
              <a:rPr lang="en-US" sz="3200" dirty="0" err="1"/>
              <a:t>nh</a:t>
            </a:r>
            <a:r>
              <a:rPr lang="en-US" sz="3200" dirty="0"/>
              <a:t>-Euler equations</a:t>
            </a:r>
          </a:p>
        </p:txBody>
      </p:sp>
      <p:sp>
        <p:nvSpPr>
          <p:cNvPr id="3" name="Content Placeholder 2">
            <a:extLst>
              <a:ext uri="{FF2B5EF4-FFF2-40B4-BE49-F238E27FC236}">
                <a16:creationId xmlns:a16="http://schemas.microsoft.com/office/drawing/2014/main" id="{FB5054F6-7EB9-AA4D-9767-3FA5F529C7B1}"/>
              </a:ext>
            </a:extLst>
          </p:cNvPr>
          <p:cNvSpPr>
            <a:spLocks noGrp="1"/>
          </p:cNvSpPr>
          <p:nvPr>
            <p:ph idx="1"/>
          </p:nvPr>
        </p:nvSpPr>
        <p:spPr>
          <a:xfrm>
            <a:off x="3657600" y="6858000"/>
            <a:ext cx="8229600" cy="4114800"/>
          </a:xfrm>
        </p:spPr>
        <p:txBody>
          <a:bodyPr/>
          <a:lstStyle/>
          <a:p>
            <a:pPr marL="0" indent="0">
              <a:buNone/>
            </a:pPr>
            <a:endParaRPr lang="en-US" dirty="0"/>
          </a:p>
        </p:txBody>
      </p:sp>
      <p:pic>
        <p:nvPicPr>
          <p:cNvPr id="4" name="Picture 3">
            <a:extLst>
              <a:ext uri="{FF2B5EF4-FFF2-40B4-BE49-F238E27FC236}">
                <a16:creationId xmlns:a16="http://schemas.microsoft.com/office/drawing/2014/main" id="{DD610D8B-C1B8-B44B-93B2-80A7E220F021}"/>
              </a:ext>
            </a:extLst>
          </p:cNvPr>
          <p:cNvPicPr>
            <a:picLocks noChangeAspect="1"/>
          </p:cNvPicPr>
          <p:nvPr/>
        </p:nvPicPr>
        <p:blipFill>
          <a:blip r:embed="rId2"/>
          <a:stretch>
            <a:fillRect/>
          </a:stretch>
        </p:blipFill>
        <p:spPr>
          <a:xfrm>
            <a:off x="161532" y="2567751"/>
            <a:ext cx="5012871" cy="2353870"/>
          </a:xfrm>
          <a:prstGeom prst="rect">
            <a:avLst/>
          </a:prstGeom>
        </p:spPr>
      </p:pic>
      <p:pic>
        <p:nvPicPr>
          <p:cNvPr id="5" name="Picture 4">
            <a:extLst>
              <a:ext uri="{FF2B5EF4-FFF2-40B4-BE49-F238E27FC236}">
                <a16:creationId xmlns:a16="http://schemas.microsoft.com/office/drawing/2014/main" id="{4E0663CE-E9FD-6E4B-A300-612A4B999C9D}"/>
              </a:ext>
            </a:extLst>
          </p:cNvPr>
          <p:cNvPicPr>
            <a:picLocks noChangeAspect="1"/>
          </p:cNvPicPr>
          <p:nvPr/>
        </p:nvPicPr>
        <p:blipFill>
          <a:blip r:embed="rId3"/>
          <a:stretch>
            <a:fillRect/>
          </a:stretch>
        </p:blipFill>
        <p:spPr>
          <a:xfrm>
            <a:off x="5174403" y="2660279"/>
            <a:ext cx="3740997" cy="1556657"/>
          </a:xfrm>
          <a:prstGeom prst="rect">
            <a:avLst/>
          </a:prstGeom>
        </p:spPr>
      </p:pic>
      <p:sp>
        <p:nvSpPr>
          <p:cNvPr id="6" name="Rectangle 5">
            <a:extLst>
              <a:ext uri="{FF2B5EF4-FFF2-40B4-BE49-F238E27FC236}">
                <a16:creationId xmlns:a16="http://schemas.microsoft.com/office/drawing/2014/main" id="{4C98D7BE-F334-2547-B4DB-FA307A8CE8B9}"/>
              </a:ext>
            </a:extLst>
          </p:cNvPr>
          <p:cNvSpPr/>
          <p:nvPr/>
        </p:nvSpPr>
        <p:spPr>
          <a:xfrm>
            <a:off x="440872" y="1357227"/>
            <a:ext cx="7620000" cy="1077218"/>
          </a:xfrm>
          <a:prstGeom prst="rect">
            <a:avLst/>
          </a:prstGeom>
        </p:spPr>
        <p:txBody>
          <a:bodyPr wrap="square">
            <a:spAutoFit/>
          </a:bodyPr>
          <a:lstStyle/>
          <a:p>
            <a:r>
              <a:rPr lang="en-US" dirty="0" err="1"/>
              <a:t>Laprise</a:t>
            </a:r>
            <a:r>
              <a:rPr lang="en-US" dirty="0"/>
              <a:t>-like </a:t>
            </a:r>
            <a:r>
              <a:rPr lang="en-US" sz="1400" dirty="0"/>
              <a:t>(R. </a:t>
            </a:r>
            <a:r>
              <a:rPr lang="en-US" sz="1400" dirty="0" err="1"/>
              <a:t>Laprise</a:t>
            </a:r>
            <a:r>
              <a:rPr lang="en-US" sz="1400" dirty="0"/>
              <a:t>, </a:t>
            </a:r>
            <a:r>
              <a:rPr lang="en-US" sz="1400" i="1" dirty="0"/>
              <a:t>The Euler equations of motion with hydrostatic pressure as an independent variable,</a:t>
            </a:r>
            <a:r>
              <a:rPr lang="en-US" sz="1400" dirty="0"/>
              <a:t> Mon. </a:t>
            </a:r>
            <a:r>
              <a:rPr lang="en-US" sz="1400" dirty="0" err="1"/>
              <a:t>Wea</a:t>
            </a:r>
            <a:r>
              <a:rPr lang="en-US" sz="1400" dirty="0"/>
              <a:t>. Rev., 102 (1992), pp. 197-207), (Taylor et al, </a:t>
            </a:r>
            <a:r>
              <a:rPr lang="en-US" sz="1400" i="1" dirty="0"/>
              <a:t>An energy consistent discretization of the nonhydrostatic equations in primitive variables, arxiv:1908.04430)</a:t>
            </a:r>
          </a:p>
          <a:p>
            <a:r>
              <a:rPr lang="en-US" dirty="0"/>
              <a:t> formulation of </a:t>
            </a:r>
            <a:r>
              <a:rPr lang="en-US" dirty="0" err="1"/>
              <a:t>nh</a:t>
            </a:r>
            <a:r>
              <a:rPr lang="en-US" dirty="0"/>
              <a:t>-Euler equations posed on spherical domain:</a:t>
            </a:r>
          </a:p>
        </p:txBody>
      </p:sp>
      <p:sp>
        <p:nvSpPr>
          <p:cNvPr id="7" name="Rectangle 6">
            <a:extLst>
              <a:ext uri="{FF2B5EF4-FFF2-40B4-BE49-F238E27FC236}">
                <a16:creationId xmlns:a16="http://schemas.microsoft.com/office/drawing/2014/main" id="{CE3F3CBD-8B54-9E40-9655-04561A072FB3}"/>
              </a:ext>
            </a:extLst>
          </p:cNvPr>
          <p:cNvSpPr/>
          <p:nvPr/>
        </p:nvSpPr>
        <p:spPr>
          <a:xfrm>
            <a:off x="270927" y="4966480"/>
            <a:ext cx="8991510" cy="923330"/>
          </a:xfrm>
          <a:prstGeom prst="rect">
            <a:avLst/>
          </a:prstGeom>
        </p:spPr>
        <p:txBody>
          <a:bodyPr wrap="square">
            <a:spAutoFit/>
          </a:bodyPr>
          <a:lstStyle/>
          <a:p>
            <a:r>
              <a:rPr lang="en-US" dirty="0"/>
              <a:t>HEVI splitting isolates terms (boxed) responsible for fast vertical acoustic wave propagation. (</a:t>
            </a:r>
            <a:r>
              <a:rPr lang="en-US" sz="1400" dirty="0"/>
              <a:t>Steyer et al,</a:t>
            </a:r>
            <a:r>
              <a:rPr lang="en-US" sz="1400" b="1" dirty="0"/>
              <a:t> </a:t>
            </a:r>
            <a:r>
              <a:rPr lang="en-US" sz="1400" i="1" dirty="0"/>
              <a:t>Efficient IMEX Runge-</a:t>
            </a:r>
            <a:r>
              <a:rPr lang="en-US" sz="1400" i="1" dirty="0" err="1"/>
              <a:t>Kutta</a:t>
            </a:r>
            <a:r>
              <a:rPr lang="en-US" sz="1400" i="1" dirty="0"/>
              <a:t> methods for nonhydrostatic dynamics, arxiv:1906.07219).</a:t>
            </a:r>
          </a:p>
          <a:p>
            <a:endParaRPr lang="en-US" dirty="0"/>
          </a:p>
        </p:txBody>
      </p:sp>
    </p:spTree>
    <p:extLst>
      <p:ext uri="{BB962C8B-B14F-4D97-AF65-F5344CB8AC3E}">
        <p14:creationId xmlns:p14="http://schemas.microsoft.com/office/powerpoint/2010/main" val="2809692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13D8-9FE5-B346-9297-DAC14EC9001A}"/>
              </a:ext>
            </a:extLst>
          </p:cNvPr>
          <p:cNvSpPr>
            <a:spLocks noGrp="1"/>
          </p:cNvSpPr>
          <p:nvPr>
            <p:ph type="title"/>
          </p:nvPr>
        </p:nvSpPr>
        <p:spPr>
          <a:xfrm>
            <a:off x="457200" y="-254319"/>
            <a:ext cx="8229600" cy="1097280"/>
          </a:xfrm>
        </p:spPr>
        <p:txBody>
          <a:bodyPr/>
          <a:lstStyle/>
          <a:p>
            <a:r>
              <a:rPr lang="en-US" dirty="0"/>
              <a:t>IMEX and ETD RK methods</a:t>
            </a:r>
          </a:p>
        </p:txBody>
      </p:sp>
      <p:sp>
        <p:nvSpPr>
          <p:cNvPr id="6" name="TextBox 5">
            <a:extLst>
              <a:ext uri="{FF2B5EF4-FFF2-40B4-BE49-F238E27FC236}">
                <a16:creationId xmlns:a16="http://schemas.microsoft.com/office/drawing/2014/main" id="{D563B675-EF61-A246-AD93-D2F1DA67CC43}"/>
              </a:ext>
            </a:extLst>
          </p:cNvPr>
          <p:cNvSpPr txBox="1"/>
          <p:nvPr/>
        </p:nvSpPr>
        <p:spPr>
          <a:xfrm>
            <a:off x="147257" y="2672033"/>
            <a:ext cx="5696915" cy="4647426"/>
          </a:xfrm>
          <a:prstGeom prst="rect">
            <a:avLst/>
          </a:prstGeom>
          <a:noFill/>
        </p:spPr>
        <p:txBody>
          <a:bodyPr wrap="square" rtlCol="0">
            <a:spAutoFit/>
          </a:bodyPr>
          <a:lstStyle/>
          <a:p>
            <a:r>
              <a:rPr lang="en-US" sz="1600" dirty="0"/>
              <a:t>IMEX:</a:t>
            </a:r>
          </a:p>
          <a:p>
            <a:pPr marL="285750" indent="-285750">
              <a:buFont typeface="Arial" panose="020B0604020202020204" pitchFamily="34" charset="0"/>
              <a:buChar char="•"/>
            </a:pPr>
            <a:r>
              <a:rPr lang="en-US" sz="1600" dirty="0"/>
              <a:t>Explicit RK on the </a:t>
            </a:r>
            <a:r>
              <a:rPr lang="en-US" sz="1600" dirty="0" err="1"/>
              <a:t>nonstiff</a:t>
            </a:r>
            <a:r>
              <a:rPr lang="en-US" sz="1600" dirty="0"/>
              <a:t> terms, implicit RK on the stiff terms.</a:t>
            </a:r>
          </a:p>
          <a:p>
            <a:pPr marL="285750" indent="-285750">
              <a:buFont typeface="Arial" panose="020B0604020202020204" pitchFamily="34" charset="0"/>
              <a:buChar char="•"/>
            </a:pPr>
            <a:r>
              <a:rPr lang="en-US" sz="1600" dirty="0"/>
              <a:t>Implicit stages add dissipation, but require potentially expensive solves requiring many iterations.</a:t>
            </a:r>
          </a:p>
          <a:p>
            <a:pPr marL="285750" indent="-285750">
              <a:buFont typeface="Arial" panose="020B0604020202020204" pitchFamily="34" charset="0"/>
              <a:buChar char="•"/>
            </a:pPr>
            <a:r>
              <a:rPr lang="en-US" sz="1600" dirty="0"/>
              <a:t>With topography the final stage must be implicit.</a:t>
            </a:r>
          </a:p>
          <a:p>
            <a:pPr marL="285750" indent="-285750">
              <a:buFont typeface="Arial" panose="020B0604020202020204" pitchFamily="34" charset="0"/>
              <a:buChar char="•"/>
            </a:pPr>
            <a:r>
              <a:rPr lang="en-US" sz="1600" dirty="0"/>
              <a:t>Parallelizing solves is tricky.</a:t>
            </a:r>
          </a:p>
          <a:p>
            <a:r>
              <a:rPr lang="en-US" sz="1600" dirty="0"/>
              <a:t>ETD</a:t>
            </a:r>
          </a:p>
          <a:p>
            <a:pPr marL="285750" indent="-285750">
              <a:buFont typeface="Arial" panose="020B0604020202020204" pitchFamily="34" charset="0"/>
              <a:buChar char="•"/>
            </a:pPr>
            <a:r>
              <a:rPr lang="en-US" sz="1600" dirty="0"/>
              <a:t>Form exponential of the linearized stiff terms, explicit RK on the remaining terms.</a:t>
            </a:r>
          </a:p>
          <a:p>
            <a:pPr marL="285750" indent="-285750">
              <a:buFont typeface="Arial" panose="020B0604020202020204" pitchFamily="34" charset="0"/>
              <a:buChar char="•"/>
            </a:pPr>
            <a:r>
              <a:rPr lang="en-US" sz="1600" dirty="0"/>
              <a:t>In HEVI, forming matrix exponentials requires a fixed number of iterations rather than solves.</a:t>
            </a:r>
          </a:p>
          <a:p>
            <a:pPr marL="285750" indent="-285750">
              <a:buFont typeface="Arial" panose="020B0604020202020204" pitchFamily="34" charset="0"/>
              <a:buChar char="•"/>
            </a:pPr>
            <a:r>
              <a:rPr lang="en-US" sz="1600" dirty="0"/>
              <a:t>Can compute exponentials in parallel at each time-step.</a:t>
            </a:r>
          </a:p>
          <a:p>
            <a:pPr marL="285750" indent="-285750">
              <a:buFont typeface="Arial" panose="020B0604020202020204" pitchFamily="34" charset="0"/>
              <a:buChar char="•"/>
            </a:pPr>
            <a:r>
              <a:rPr lang="en-US" sz="1600" dirty="0"/>
              <a:t>Exponentials do not add much dissipation.</a:t>
            </a:r>
          </a:p>
          <a:p>
            <a:pPr marL="285750" indent="-285750">
              <a:buFont typeface="Arial" panose="020B0604020202020204" pitchFamily="34" charset="0"/>
              <a:buChar char="•"/>
            </a:pPr>
            <a:r>
              <a:rPr lang="en-US" sz="1600" dirty="0"/>
              <a:t>Untested:  ETD in problems with topography.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grpSp>
        <p:nvGrpSpPr>
          <p:cNvPr id="12" name="Group 11">
            <a:extLst>
              <a:ext uri="{FF2B5EF4-FFF2-40B4-BE49-F238E27FC236}">
                <a16:creationId xmlns:a16="http://schemas.microsoft.com/office/drawing/2014/main" id="{0BA3769D-71F1-D345-AE51-2240323D7534}"/>
              </a:ext>
            </a:extLst>
          </p:cNvPr>
          <p:cNvGrpSpPr/>
          <p:nvPr/>
        </p:nvGrpSpPr>
        <p:grpSpPr>
          <a:xfrm>
            <a:off x="5777207" y="3429000"/>
            <a:ext cx="3366793" cy="2823294"/>
            <a:chOff x="6379486" y="2496848"/>
            <a:chExt cx="4215787" cy="3188137"/>
          </a:xfrm>
        </p:grpSpPr>
        <p:sp>
          <p:nvSpPr>
            <p:cNvPr id="13" name="Freeform 12">
              <a:extLst>
                <a:ext uri="{FF2B5EF4-FFF2-40B4-BE49-F238E27FC236}">
                  <a16:creationId xmlns:a16="http://schemas.microsoft.com/office/drawing/2014/main" id="{B328A8A2-A190-D540-ACAB-31FF2EB014A8}"/>
                </a:ext>
              </a:extLst>
            </p:cNvPr>
            <p:cNvSpPr/>
            <p:nvPr/>
          </p:nvSpPr>
          <p:spPr>
            <a:xfrm>
              <a:off x="6558867" y="3635647"/>
              <a:ext cx="4036406" cy="2049338"/>
            </a:xfrm>
            <a:custGeom>
              <a:avLst/>
              <a:gdLst>
                <a:gd name="connsiteX0" fmla="*/ 0 w 2673350"/>
                <a:gd name="connsiteY0" fmla="*/ 1190287 h 1190287"/>
                <a:gd name="connsiteX1" fmla="*/ 1266825 w 2673350"/>
                <a:gd name="connsiteY1" fmla="*/ 507662 h 1190287"/>
                <a:gd name="connsiteX2" fmla="*/ 1724025 w 2673350"/>
                <a:gd name="connsiteY2" fmla="*/ 2837 h 1190287"/>
                <a:gd name="connsiteX3" fmla="*/ 2479675 w 2673350"/>
                <a:gd name="connsiteY3" fmla="*/ 733087 h 1190287"/>
                <a:gd name="connsiteX4" fmla="*/ 2673350 w 2673350"/>
                <a:gd name="connsiteY4" fmla="*/ 1129962 h 1190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350" h="1190287">
                  <a:moveTo>
                    <a:pt x="0" y="1190287"/>
                  </a:moveTo>
                  <a:cubicBezTo>
                    <a:pt x="489744" y="947928"/>
                    <a:pt x="979488" y="705570"/>
                    <a:pt x="1266825" y="507662"/>
                  </a:cubicBezTo>
                  <a:cubicBezTo>
                    <a:pt x="1554162" y="309754"/>
                    <a:pt x="1521883" y="-34734"/>
                    <a:pt x="1724025" y="2837"/>
                  </a:cubicBezTo>
                  <a:cubicBezTo>
                    <a:pt x="1926167" y="40408"/>
                    <a:pt x="2321454" y="545233"/>
                    <a:pt x="2479675" y="733087"/>
                  </a:cubicBezTo>
                  <a:cubicBezTo>
                    <a:pt x="2637896" y="920941"/>
                    <a:pt x="2655623" y="1025451"/>
                    <a:pt x="2673350" y="1129962"/>
                  </a:cubicBezTo>
                </a:path>
              </a:pathLst>
            </a:cu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FA7CC1D6-AB2A-4E47-B3F4-7F706E879C62}"/>
                </a:ext>
              </a:extLst>
            </p:cNvPr>
            <p:cNvSpPr/>
            <p:nvPr/>
          </p:nvSpPr>
          <p:spPr>
            <a:xfrm>
              <a:off x="6819591" y="3100495"/>
              <a:ext cx="3750071" cy="2212881"/>
            </a:xfrm>
            <a:custGeom>
              <a:avLst/>
              <a:gdLst>
                <a:gd name="connsiteX0" fmla="*/ 0 w 2483708"/>
                <a:gd name="connsiteY0" fmla="*/ 1285276 h 1285276"/>
                <a:gd name="connsiteX1" fmla="*/ 1186249 w 2483708"/>
                <a:gd name="connsiteY1" fmla="*/ 655081 h 1285276"/>
                <a:gd name="connsiteX2" fmla="*/ 1742303 w 2483708"/>
                <a:gd name="connsiteY2" fmla="*/ 173 h 1285276"/>
                <a:gd name="connsiteX3" fmla="*/ 2483708 w 2483708"/>
                <a:gd name="connsiteY3" fmla="*/ 716865 h 1285276"/>
              </a:gdLst>
              <a:ahLst/>
              <a:cxnLst>
                <a:cxn ang="0">
                  <a:pos x="connsiteX0" y="connsiteY0"/>
                </a:cxn>
                <a:cxn ang="0">
                  <a:pos x="connsiteX1" y="connsiteY1"/>
                </a:cxn>
                <a:cxn ang="0">
                  <a:pos x="connsiteX2" y="connsiteY2"/>
                </a:cxn>
                <a:cxn ang="0">
                  <a:pos x="connsiteX3" y="connsiteY3"/>
                </a:cxn>
              </a:cxnLst>
              <a:rect l="l" t="t" r="r" b="b"/>
              <a:pathLst>
                <a:path w="2483708" h="1285276">
                  <a:moveTo>
                    <a:pt x="0" y="1285276"/>
                  </a:moveTo>
                  <a:cubicBezTo>
                    <a:pt x="447932" y="1077270"/>
                    <a:pt x="895865" y="869265"/>
                    <a:pt x="1186249" y="655081"/>
                  </a:cubicBezTo>
                  <a:cubicBezTo>
                    <a:pt x="1476633" y="440897"/>
                    <a:pt x="1526060" y="-10124"/>
                    <a:pt x="1742303" y="173"/>
                  </a:cubicBezTo>
                  <a:cubicBezTo>
                    <a:pt x="1958546" y="10470"/>
                    <a:pt x="2261286" y="492384"/>
                    <a:pt x="2483708" y="716865"/>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350391A1-306C-554D-B9B8-1CD84473AD50}"/>
                </a:ext>
              </a:extLst>
            </p:cNvPr>
            <p:cNvSpPr/>
            <p:nvPr/>
          </p:nvSpPr>
          <p:spPr>
            <a:xfrm>
              <a:off x="6379486" y="3158292"/>
              <a:ext cx="3750071" cy="2212881"/>
            </a:xfrm>
            <a:custGeom>
              <a:avLst/>
              <a:gdLst>
                <a:gd name="connsiteX0" fmla="*/ 0 w 2483708"/>
                <a:gd name="connsiteY0" fmla="*/ 1285276 h 1285276"/>
                <a:gd name="connsiteX1" fmla="*/ 1186249 w 2483708"/>
                <a:gd name="connsiteY1" fmla="*/ 655081 h 1285276"/>
                <a:gd name="connsiteX2" fmla="*/ 1742303 w 2483708"/>
                <a:gd name="connsiteY2" fmla="*/ 173 h 1285276"/>
                <a:gd name="connsiteX3" fmla="*/ 2483708 w 2483708"/>
                <a:gd name="connsiteY3" fmla="*/ 716865 h 1285276"/>
              </a:gdLst>
              <a:ahLst/>
              <a:cxnLst>
                <a:cxn ang="0">
                  <a:pos x="connsiteX0" y="connsiteY0"/>
                </a:cxn>
                <a:cxn ang="0">
                  <a:pos x="connsiteX1" y="connsiteY1"/>
                </a:cxn>
                <a:cxn ang="0">
                  <a:pos x="connsiteX2" y="connsiteY2"/>
                </a:cxn>
                <a:cxn ang="0">
                  <a:pos x="connsiteX3" y="connsiteY3"/>
                </a:cxn>
              </a:cxnLst>
              <a:rect l="l" t="t" r="r" b="b"/>
              <a:pathLst>
                <a:path w="2483708" h="1285276">
                  <a:moveTo>
                    <a:pt x="0" y="1285276"/>
                  </a:moveTo>
                  <a:cubicBezTo>
                    <a:pt x="447932" y="1077270"/>
                    <a:pt x="895865" y="869265"/>
                    <a:pt x="1186249" y="655081"/>
                  </a:cubicBezTo>
                  <a:cubicBezTo>
                    <a:pt x="1476633" y="440897"/>
                    <a:pt x="1526060" y="-10124"/>
                    <a:pt x="1742303" y="173"/>
                  </a:cubicBezTo>
                  <a:cubicBezTo>
                    <a:pt x="1958546" y="10470"/>
                    <a:pt x="2261286" y="492384"/>
                    <a:pt x="2483708" y="716865"/>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448A2FB0-E4EB-EF4F-8A6E-990F278C31D4}"/>
                </a:ext>
              </a:extLst>
            </p:cNvPr>
            <p:cNvCxnSpPr>
              <a:cxnSpLocks/>
            </p:cNvCxnSpPr>
            <p:nvPr/>
          </p:nvCxnSpPr>
          <p:spPr>
            <a:xfrm>
              <a:off x="7844951" y="2795198"/>
              <a:ext cx="1699349" cy="74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342BED8-FE60-644E-B344-A4A75F2EAB40}"/>
                </a:ext>
              </a:extLst>
            </p:cNvPr>
            <p:cNvSpPr txBox="1"/>
            <p:nvPr/>
          </p:nvSpPr>
          <p:spPr>
            <a:xfrm>
              <a:off x="7756095" y="2496848"/>
              <a:ext cx="820974" cy="307777"/>
            </a:xfrm>
            <a:prstGeom prst="rect">
              <a:avLst/>
            </a:prstGeom>
            <a:noFill/>
          </p:spPr>
          <p:txBody>
            <a:bodyPr wrap="square" rtlCol="0">
              <a:spAutoFit/>
            </a:bodyPr>
            <a:lstStyle/>
            <a:p>
              <a:r>
                <a:rPr lang="en-US" sz="1400" dirty="0"/>
                <a:t>wind</a:t>
              </a:r>
            </a:p>
          </p:txBody>
        </p:sp>
        <p:sp>
          <p:nvSpPr>
            <p:cNvPr id="18" name="TextBox 17">
              <a:extLst>
                <a:ext uri="{FF2B5EF4-FFF2-40B4-BE49-F238E27FC236}">
                  <a16:creationId xmlns:a16="http://schemas.microsoft.com/office/drawing/2014/main" id="{9855E2D6-F6EC-3C49-8439-49467DC547AF}"/>
                </a:ext>
              </a:extLst>
            </p:cNvPr>
            <p:cNvSpPr txBox="1"/>
            <p:nvPr/>
          </p:nvSpPr>
          <p:spPr>
            <a:xfrm>
              <a:off x="8510890" y="5062170"/>
              <a:ext cx="1548425" cy="307777"/>
            </a:xfrm>
            <a:prstGeom prst="rect">
              <a:avLst/>
            </a:prstGeom>
            <a:noFill/>
          </p:spPr>
          <p:txBody>
            <a:bodyPr wrap="square" rtlCol="0">
              <a:spAutoFit/>
            </a:bodyPr>
            <a:lstStyle/>
            <a:p>
              <a:r>
                <a:rPr lang="en-US" sz="1400" dirty="0"/>
                <a:t>topography</a:t>
              </a:r>
            </a:p>
          </p:txBody>
        </p:sp>
        <p:sp>
          <p:nvSpPr>
            <p:cNvPr id="19" name="TextBox 18">
              <a:extLst>
                <a:ext uri="{FF2B5EF4-FFF2-40B4-BE49-F238E27FC236}">
                  <a16:creationId xmlns:a16="http://schemas.microsoft.com/office/drawing/2014/main" id="{5407F9F4-D0CB-EA4B-8228-527B422BDDE6}"/>
                </a:ext>
              </a:extLst>
            </p:cNvPr>
            <p:cNvSpPr txBox="1"/>
            <p:nvPr/>
          </p:nvSpPr>
          <p:spPr>
            <a:xfrm rot="19824191">
              <a:off x="6449519" y="4604917"/>
              <a:ext cx="1503699" cy="307777"/>
            </a:xfrm>
            <a:prstGeom prst="rect">
              <a:avLst/>
            </a:prstGeom>
            <a:noFill/>
          </p:spPr>
          <p:txBody>
            <a:bodyPr wrap="square" rtlCol="0">
              <a:spAutoFit/>
            </a:bodyPr>
            <a:lstStyle/>
            <a:p>
              <a:r>
                <a:rPr lang="en-US" sz="1400" dirty="0" err="1"/>
                <a:t>geop</a:t>
              </a:r>
              <a:r>
                <a:rPr lang="en-US" sz="1400" dirty="0"/>
                <a:t> initial</a:t>
              </a:r>
            </a:p>
          </p:txBody>
        </p:sp>
        <p:sp>
          <p:nvSpPr>
            <p:cNvPr id="20" name="TextBox 19">
              <a:extLst>
                <a:ext uri="{FF2B5EF4-FFF2-40B4-BE49-F238E27FC236}">
                  <a16:creationId xmlns:a16="http://schemas.microsoft.com/office/drawing/2014/main" id="{AC191B1B-F7DE-3B46-A44B-8A55238699D3}"/>
                </a:ext>
              </a:extLst>
            </p:cNvPr>
            <p:cNvSpPr txBox="1"/>
            <p:nvPr/>
          </p:nvSpPr>
          <p:spPr>
            <a:xfrm rot="19824191">
              <a:off x="6748244" y="4674909"/>
              <a:ext cx="2258645" cy="307777"/>
            </a:xfrm>
            <a:prstGeom prst="rect">
              <a:avLst/>
            </a:prstGeom>
            <a:noFill/>
          </p:spPr>
          <p:txBody>
            <a:bodyPr wrap="square" rtlCol="0">
              <a:spAutoFit/>
            </a:bodyPr>
            <a:lstStyle/>
            <a:p>
              <a:r>
                <a:rPr lang="en-US" sz="1400" dirty="0" err="1"/>
                <a:t>geop</a:t>
              </a:r>
              <a:r>
                <a:rPr lang="en-US" sz="1400" dirty="0"/>
                <a:t> after update</a:t>
              </a:r>
            </a:p>
          </p:txBody>
        </p:sp>
        <p:sp>
          <p:nvSpPr>
            <p:cNvPr id="21" name="Oval 20">
              <a:extLst>
                <a:ext uri="{FF2B5EF4-FFF2-40B4-BE49-F238E27FC236}">
                  <a16:creationId xmlns:a16="http://schemas.microsoft.com/office/drawing/2014/main" id="{D276DB10-C805-C945-AFDB-05ED88E5F2D7}"/>
                </a:ext>
              </a:extLst>
            </p:cNvPr>
            <p:cNvSpPr/>
            <p:nvPr/>
          </p:nvSpPr>
          <p:spPr>
            <a:xfrm>
              <a:off x="8727676" y="3679715"/>
              <a:ext cx="328189" cy="322647"/>
            </a:xfrm>
            <a:prstGeom prst="ellipse">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9331160E-7095-E149-9804-974AD4099978}"/>
                </a:ext>
              </a:extLst>
            </p:cNvPr>
            <p:cNvCxnSpPr>
              <a:cxnSpLocks/>
              <a:endCxn id="21" idx="2"/>
            </p:cNvCxnSpPr>
            <p:nvPr/>
          </p:nvCxnSpPr>
          <p:spPr>
            <a:xfrm>
              <a:off x="7447402" y="3635647"/>
              <a:ext cx="1280274" cy="20539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497C9EA-9090-744F-BCFE-74A171C018FD}"/>
                </a:ext>
              </a:extLst>
            </p:cNvPr>
            <p:cNvSpPr txBox="1"/>
            <p:nvPr/>
          </p:nvSpPr>
          <p:spPr>
            <a:xfrm>
              <a:off x="6711747" y="3321836"/>
              <a:ext cx="979242" cy="369332"/>
            </a:xfrm>
            <a:prstGeom prst="rect">
              <a:avLst/>
            </a:prstGeom>
            <a:noFill/>
          </p:spPr>
          <p:txBody>
            <a:bodyPr wrap="none" rtlCol="0">
              <a:spAutoFit/>
            </a:bodyPr>
            <a:lstStyle/>
            <a:p>
              <a:r>
                <a:rPr lang="en-US" dirty="0"/>
                <a:t>problem</a:t>
              </a:r>
            </a:p>
          </p:txBody>
        </p:sp>
      </p:grpSp>
      <p:pic>
        <p:nvPicPr>
          <p:cNvPr id="24" name="Picture 23">
            <a:extLst>
              <a:ext uri="{FF2B5EF4-FFF2-40B4-BE49-F238E27FC236}">
                <a16:creationId xmlns:a16="http://schemas.microsoft.com/office/drawing/2014/main" id="{85F6D538-2AB8-1441-974D-9ABF7B4A4042}"/>
              </a:ext>
            </a:extLst>
          </p:cNvPr>
          <p:cNvPicPr>
            <a:picLocks noChangeAspect="1"/>
          </p:cNvPicPr>
          <p:nvPr/>
        </p:nvPicPr>
        <p:blipFill>
          <a:blip r:embed="rId2"/>
          <a:stretch>
            <a:fillRect/>
          </a:stretch>
        </p:blipFill>
        <p:spPr>
          <a:xfrm>
            <a:off x="2682693" y="1744063"/>
            <a:ext cx="1424974" cy="292911"/>
          </a:xfrm>
          <a:prstGeom prst="rect">
            <a:avLst/>
          </a:prstGeom>
        </p:spPr>
      </p:pic>
      <p:pic>
        <p:nvPicPr>
          <p:cNvPr id="26" name="Picture 25">
            <a:extLst>
              <a:ext uri="{FF2B5EF4-FFF2-40B4-BE49-F238E27FC236}">
                <a16:creationId xmlns:a16="http://schemas.microsoft.com/office/drawing/2014/main" id="{2CEA349E-B41C-CF40-903B-1BC5DFD4326F}"/>
              </a:ext>
            </a:extLst>
          </p:cNvPr>
          <p:cNvPicPr>
            <a:picLocks noChangeAspect="1"/>
          </p:cNvPicPr>
          <p:nvPr/>
        </p:nvPicPr>
        <p:blipFill>
          <a:blip r:embed="rId3"/>
          <a:stretch>
            <a:fillRect/>
          </a:stretch>
        </p:blipFill>
        <p:spPr>
          <a:xfrm>
            <a:off x="2242357" y="1017670"/>
            <a:ext cx="4163254" cy="576553"/>
          </a:xfrm>
          <a:prstGeom prst="rect">
            <a:avLst/>
          </a:prstGeom>
        </p:spPr>
      </p:pic>
      <p:sp>
        <p:nvSpPr>
          <p:cNvPr id="27" name="TextBox 26">
            <a:extLst>
              <a:ext uri="{FF2B5EF4-FFF2-40B4-BE49-F238E27FC236}">
                <a16:creationId xmlns:a16="http://schemas.microsoft.com/office/drawing/2014/main" id="{185F50A0-862B-884E-B976-D4615CECB373}"/>
              </a:ext>
            </a:extLst>
          </p:cNvPr>
          <p:cNvSpPr txBox="1"/>
          <p:nvPr/>
        </p:nvSpPr>
        <p:spPr>
          <a:xfrm>
            <a:off x="153013" y="1692511"/>
            <a:ext cx="7049151" cy="369332"/>
          </a:xfrm>
          <a:prstGeom prst="rect">
            <a:avLst/>
          </a:prstGeom>
          <a:noFill/>
        </p:spPr>
        <p:txBody>
          <a:bodyPr wrap="square" rtlCol="0">
            <a:spAutoFit/>
          </a:bodyPr>
          <a:lstStyle/>
          <a:p>
            <a:r>
              <a:rPr lang="en-US" dirty="0"/>
              <a:t>ETD Formulation:   given                                rewrite equation as  </a:t>
            </a:r>
          </a:p>
        </p:txBody>
      </p:sp>
      <p:pic>
        <p:nvPicPr>
          <p:cNvPr id="28" name="Picture 27">
            <a:extLst>
              <a:ext uri="{FF2B5EF4-FFF2-40B4-BE49-F238E27FC236}">
                <a16:creationId xmlns:a16="http://schemas.microsoft.com/office/drawing/2014/main" id="{B0F52FF9-6418-D249-9666-EF0048646050}"/>
              </a:ext>
            </a:extLst>
          </p:cNvPr>
          <p:cNvPicPr>
            <a:picLocks noChangeAspect="1"/>
          </p:cNvPicPr>
          <p:nvPr/>
        </p:nvPicPr>
        <p:blipFill>
          <a:blip r:embed="rId4"/>
          <a:stretch>
            <a:fillRect/>
          </a:stretch>
        </p:blipFill>
        <p:spPr>
          <a:xfrm>
            <a:off x="1416303" y="2060767"/>
            <a:ext cx="6765567" cy="527811"/>
          </a:xfrm>
          <a:prstGeom prst="rect">
            <a:avLst/>
          </a:prstGeom>
        </p:spPr>
      </p:pic>
    </p:spTree>
    <p:extLst>
      <p:ext uri="{BB962C8B-B14F-4D97-AF65-F5344CB8AC3E}">
        <p14:creationId xmlns:p14="http://schemas.microsoft.com/office/powerpoint/2010/main" val="1641876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4A37-BD9D-7048-8406-931711F1A71D}"/>
              </a:ext>
            </a:extLst>
          </p:cNvPr>
          <p:cNvSpPr>
            <a:spLocks noGrp="1"/>
          </p:cNvSpPr>
          <p:nvPr>
            <p:ph type="title"/>
          </p:nvPr>
        </p:nvSpPr>
        <p:spPr>
          <a:xfrm>
            <a:off x="457200" y="216072"/>
            <a:ext cx="8229600" cy="653143"/>
          </a:xfrm>
        </p:spPr>
        <p:txBody>
          <a:bodyPr/>
          <a:lstStyle/>
          <a:p>
            <a:r>
              <a:rPr lang="en-US" dirty="0"/>
              <a:t>Getting to the hydrostatic time-step</a:t>
            </a:r>
          </a:p>
        </p:txBody>
      </p:sp>
      <p:sp>
        <p:nvSpPr>
          <p:cNvPr id="3" name="Content Placeholder 2">
            <a:extLst>
              <a:ext uri="{FF2B5EF4-FFF2-40B4-BE49-F238E27FC236}">
                <a16:creationId xmlns:a16="http://schemas.microsoft.com/office/drawing/2014/main" id="{53424ADD-EBEE-C642-B344-0EE2CCEEC81D}"/>
              </a:ext>
            </a:extLst>
          </p:cNvPr>
          <p:cNvSpPr>
            <a:spLocks noGrp="1"/>
          </p:cNvSpPr>
          <p:nvPr>
            <p:ph idx="1"/>
          </p:nvPr>
        </p:nvSpPr>
        <p:spPr>
          <a:xfrm>
            <a:off x="457200" y="1090749"/>
            <a:ext cx="8229600" cy="4114800"/>
          </a:xfrm>
        </p:spPr>
        <p:txBody>
          <a:bodyPr/>
          <a:lstStyle/>
          <a:p>
            <a:r>
              <a:rPr lang="en-US" sz="1400" dirty="0"/>
              <a:t>Goal:  Run NH-model with a hydrostatic time-step (with IMEX or ETD).</a:t>
            </a:r>
          </a:p>
          <a:p>
            <a:r>
              <a:rPr lang="en-US" sz="1400" dirty="0"/>
              <a:t>Methods need good joint stability of the implicit and explicit RK method (in IMEX RK) and the explicit RK and exponential (in ETD RK).</a:t>
            </a:r>
          </a:p>
          <a:p>
            <a:r>
              <a:rPr lang="en-US" sz="1400" dirty="0"/>
              <a:t>Optimal case:  HEVI-stability region is a “trunk'' with width equal to explicit Sub-optimal case:  HEVI-stability region is a “shrub’’.</a:t>
            </a:r>
          </a:p>
          <a:p>
            <a:r>
              <a:rPr lang="en-US" sz="1400"/>
              <a:t>Have several IMEX </a:t>
            </a:r>
            <a:r>
              <a:rPr lang="en-US" sz="1400" dirty="0"/>
              <a:t>methods that run nonhydrostatic model with </a:t>
            </a:r>
            <a:r>
              <a:rPr lang="en-US" sz="1400"/>
              <a:t>hydrostatic time-steps.</a:t>
            </a:r>
            <a:endParaRPr lang="en-US" sz="1400" dirty="0"/>
          </a:p>
          <a:p>
            <a:endParaRPr lang="en-US" sz="1600" dirty="0"/>
          </a:p>
          <a:p>
            <a:pPr marL="0" indent="0">
              <a:buNone/>
            </a:pPr>
            <a:endParaRPr lang="en-US" sz="1800" dirty="0"/>
          </a:p>
        </p:txBody>
      </p:sp>
      <p:pic>
        <p:nvPicPr>
          <p:cNvPr id="7" name="Picture 6">
            <a:extLst>
              <a:ext uri="{FF2B5EF4-FFF2-40B4-BE49-F238E27FC236}">
                <a16:creationId xmlns:a16="http://schemas.microsoft.com/office/drawing/2014/main" id="{31B39FE2-FB43-E54D-A42C-B15A5CD745BD}"/>
              </a:ext>
            </a:extLst>
          </p:cNvPr>
          <p:cNvPicPr>
            <a:picLocks noChangeAspect="1"/>
          </p:cNvPicPr>
          <p:nvPr/>
        </p:nvPicPr>
        <p:blipFill>
          <a:blip r:embed="rId2"/>
          <a:stretch>
            <a:fillRect/>
          </a:stretch>
        </p:blipFill>
        <p:spPr>
          <a:xfrm>
            <a:off x="4849685" y="2519772"/>
            <a:ext cx="3837115" cy="2877835"/>
          </a:xfrm>
          <a:prstGeom prst="rect">
            <a:avLst/>
          </a:prstGeom>
        </p:spPr>
      </p:pic>
      <p:pic>
        <p:nvPicPr>
          <p:cNvPr id="13" name="Picture 12">
            <a:extLst>
              <a:ext uri="{FF2B5EF4-FFF2-40B4-BE49-F238E27FC236}">
                <a16:creationId xmlns:a16="http://schemas.microsoft.com/office/drawing/2014/main" id="{5229E5BD-D6D8-9F4F-8215-FC914615C09D}"/>
              </a:ext>
            </a:extLst>
          </p:cNvPr>
          <p:cNvPicPr>
            <a:picLocks noChangeAspect="1"/>
          </p:cNvPicPr>
          <p:nvPr/>
        </p:nvPicPr>
        <p:blipFill>
          <a:blip r:embed="rId3"/>
          <a:stretch>
            <a:fillRect/>
          </a:stretch>
        </p:blipFill>
        <p:spPr>
          <a:xfrm>
            <a:off x="419663" y="2535457"/>
            <a:ext cx="4152337" cy="2862150"/>
          </a:xfrm>
          <a:prstGeom prst="rect">
            <a:avLst/>
          </a:prstGeom>
        </p:spPr>
      </p:pic>
      <p:sp>
        <p:nvSpPr>
          <p:cNvPr id="6" name="TextBox 5">
            <a:extLst>
              <a:ext uri="{FF2B5EF4-FFF2-40B4-BE49-F238E27FC236}">
                <a16:creationId xmlns:a16="http://schemas.microsoft.com/office/drawing/2014/main" id="{360DAEB3-75F1-1148-8842-632C5F0E0400}"/>
              </a:ext>
            </a:extLst>
          </p:cNvPr>
          <p:cNvSpPr txBox="1"/>
          <p:nvPr/>
        </p:nvSpPr>
        <p:spPr>
          <a:xfrm>
            <a:off x="282963" y="5427083"/>
            <a:ext cx="8957290" cy="738664"/>
          </a:xfrm>
          <a:prstGeom prst="rect">
            <a:avLst/>
          </a:prstGeom>
          <a:noFill/>
        </p:spPr>
        <p:txBody>
          <a:bodyPr wrap="square" rtlCol="0">
            <a:spAutoFit/>
          </a:bodyPr>
          <a:lstStyle/>
          <a:p>
            <a:r>
              <a:rPr lang="en-US" sz="1400" dirty="0"/>
              <a:t>Trunk (left) and shrub (right).  Dots represent wave numbers supported by the model.  Green, brown represent regions of stability, white and blue represent regions of instability.  Julia software package to generate HEVI-stability regions for IMEX and ETD methods:   https://</a:t>
            </a:r>
            <a:r>
              <a:rPr lang="en-US" sz="1400" dirty="0" err="1"/>
              <a:t>github.com</a:t>
            </a:r>
            <a:r>
              <a:rPr lang="en-US" sz="1400" dirty="0"/>
              <a:t>/</a:t>
            </a:r>
            <a:r>
              <a:rPr lang="en-US" sz="1400" dirty="0" err="1"/>
              <a:t>asteyer</a:t>
            </a:r>
            <a:r>
              <a:rPr lang="en-US" sz="1400" dirty="0"/>
              <a:t>/</a:t>
            </a:r>
            <a:r>
              <a:rPr lang="en-US" sz="1400" dirty="0" err="1"/>
              <a:t>timestepper_stability_regions</a:t>
            </a:r>
            <a:endParaRPr lang="en-US" sz="1400" dirty="0"/>
          </a:p>
        </p:txBody>
      </p:sp>
    </p:spTree>
    <p:extLst>
      <p:ext uri="{BB962C8B-B14F-4D97-AF65-F5344CB8AC3E}">
        <p14:creationId xmlns:p14="http://schemas.microsoft.com/office/powerpoint/2010/main" val="253656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41C9-76F6-3348-8CBE-C858E8D51CA2}"/>
              </a:ext>
            </a:extLst>
          </p:cNvPr>
          <p:cNvSpPr>
            <a:spLocks noGrp="1"/>
          </p:cNvSpPr>
          <p:nvPr>
            <p:ph type="title"/>
          </p:nvPr>
        </p:nvSpPr>
        <p:spPr>
          <a:xfrm>
            <a:off x="457200" y="-399448"/>
            <a:ext cx="8229600" cy="1097280"/>
          </a:xfrm>
        </p:spPr>
        <p:txBody>
          <a:bodyPr/>
          <a:lstStyle/>
          <a:p>
            <a:r>
              <a:rPr lang="en-US" dirty="0"/>
              <a:t>Convergence study for ETD methods</a:t>
            </a:r>
          </a:p>
        </p:txBody>
      </p:sp>
      <p:sp>
        <p:nvSpPr>
          <p:cNvPr id="4" name="TextBox 3">
            <a:extLst>
              <a:ext uri="{FF2B5EF4-FFF2-40B4-BE49-F238E27FC236}">
                <a16:creationId xmlns:a16="http://schemas.microsoft.com/office/drawing/2014/main" id="{876CD30B-65B2-0148-9BD1-C5D49231D761}"/>
              </a:ext>
            </a:extLst>
          </p:cNvPr>
          <p:cNvSpPr txBox="1"/>
          <p:nvPr/>
        </p:nvSpPr>
        <p:spPr>
          <a:xfrm>
            <a:off x="368968" y="737760"/>
            <a:ext cx="8406063" cy="1477328"/>
          </a:xfrm>
          <a:prstGeom prst="rect">
            <a:avLst/>
          </a:prstGeom>
          <a:noFill/>
        </p:spPr>
        <p:txBody>
          <a:bodyPr wrap="square" rtlCol="0">
            <a:spAutoFit/>
          </a:bodyPr>
          <a:lstStyle/>
          <a:p>
            <a:r>
              <a:rPr lang="en-US" dirty="0"/>
              <a:t>Cassidy Krause (year-round student worker at Sandia National Laboratories, PhD student at University of Kansas) implemented HEVI matrix exponential capability in HOMME-NH and integrating factor methods (a class of ETD methods) of various orders.  See her poster:  “</a:t>
            </a:r>
            <a:r>
              <a:rPr lang="en-US" sz="1600" dirty="0">
                <a:solidFill>
                  <a:srgbClr val="000000"/>
                </a:solidFill>
                <a:latin typeface="Arial"/>
                <a:cs typeface="Arial"/>
              </a:rPr>
              <a:t>Exponential Integrators for the HOMME-NH Nonhydrostatic Model”</a:t>
            </a:r>
          </a:p>
          <a:p>
            <a:endParaRPr lang="en-US" dirty="0"/>
          </a:p>
        </p:txBody>
      </p:sp>
      <p:sp>
        <p:nvSpPr>
          <p:cNvPr id="11" name="TextBox 10">
            <a:extLst>
              <a:ext uri="{FF2B5EF4-FFF2-40B4-BE49-F238E27FC236}">
                <a16:creationId xmlns:a16="http://schemas.microsoft.com/office/drawing/2014/main" id="{76F9E6BE-3AA1-7F4D-A098-C69678D8D364}"/>
              </a:ext>
            </a:extLst>
          </p:cNvPr>
          <p:cNvSpPr txBox="1"/>
          <p:nvPr/>
        </p:nvSpPr>
        <p:spPr>
          <a:xfrm>
            <a:off x="457200" y="4950689"/>
            <a:ext cx="8470231" cy="1169551"/>
          </a:xfrm>
          <a:prstGeom prst="rect">
            <a:avLst/>
          </a:prstGeom>
          <a:noFill/>
        </p:spPr>
        <p:txBody>
          <a:bodyPr wrap="square" rtlCol="0">
            <a:spAutoFit/>
          </a:bodyPr>
          <a:lstStyle/>
          <a:p>
            <a:r>
              <a:rPr lang="en-US" sz="1400" dirty="0"/>
              <a:t>Error vs step-size for u and geopotential for a second (IFRK2), third (IFRK3), and fourth (IFRK4) order integrating factor Runge-</a:t>
            </a:r>
            <a:r>
              <a:rPr lang="en-US" sz="1400" dirty="0" err="1"/>
              <a:t>Kutta</a:t>
            </a:r>
            <a:r>
              <a:rPr lang="en-US" sz="1400" dirty="0"/>
              <a:t> (IFRK) type ETD methods.  A spin-up run of the DCMIP Test Case 4.1 (Baroclinic Instability)  is used to generate a non-trivial flow.  The error above is then computed using short 0.1 second restart run without dissipation or remap and then taking the L2-norm difference of the solutions found with the ETD methods from a reference ’’exact solution’’ formed by an explicit third order RK method with a time-step of 1e-5. </a:t>
            </a:r>
          </a:p>
        </p:txBody>
      </p:sp>
      <p:pic>
        <p:nvPicPr>
          <p:cNvPr id="19" name="Picture 18">
            <a:extLst>
              <a:ext uri="{FF2B5EF4-FFF2-40B4-BE49-F238E27FC236}">
                <a16:creationId xmlns:a16="http://schemas.microsoft.com/office/drawing/2014/main" id="{653D0225-BA22-1549-B21C-EB4EDFA7E340}"/>
              </a:ext>
            </a:extLst>
          </p:cNvPr>
          <p:cNvPicPr>
            <a:picLocks noChangeAspect="1"/>
          </p:cNvPicPr>
          <p:nvPr/>
        </p:nvPicPr>
        <p:blipFill>
          <a:blip r:embed="rId2"/>
          <a:stretch>
            <a:fillRect/>
          </a:stretch>
        </p:blipFill>
        <p:spPr>
          <a:xfrm>
            <a:off x="368968" y="2008968"/>
            <a:ext cx="3922295" cy="2941721"/>
          </a:xfrm>
          <a:prstGeom prst="rect">
            <a:avLst/>
          </a:prstGeom>
        </p:spPr>
      </p:pic>
      <p:pic>
        <p:nvPicPr>
          <p:cNvPr id="21" name="Picture 20">
            <a:extLst>
              <a:ext uri="{FF2B5EF4-FFF2-40B4-BE49-F238E27FC236}">
                <a16:creationId xmlns:a16="http://schemas.microsoft.com/office/drawing/2014/main" id="{A591CBCE-0A21-C043-9D96-8300F07BA82B}"/>
              </a:ext>
            </a:extLst>
          </p:cNvPr>
          <p:cNvPicPr>
            <a:picLocks noChangeAspect="1"/>
          </p:cNvPicPr>
          <p:nvPr/>
        </p:nvPicPr>
        <p:blipFill>
          <a:blip r:embed="rId3"/>
          <a:stretch>
            <a:fillRect/>
          </a:stretch>
        </p:blipFill>
        <p:spPr>
          <a:xfrm>
            <a:off x="4852739" y="2031755"/>
            <a:ext cx="3922294" cy="2941721"/>
          </a:xfrm>
          <a:prstGeom prst="rect">
            <a:avLst/>
          </a:prstGeom>
        </p:spPr>
      </p:pic>
    </p:spTree>
    <p:extLst>
      <p:ext uri="{BB962C8B-B14F-4D97-AF65-F5344CB8AC3E}">
        <p14:creationId xmlns:p14="http://schemas.microsoft.com/office/powerpoint/2010/main" val="899997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10686</TotalTime>
  <Words>768</Words>
  <Application>Microsoft Macintosh PowerPoint</Application>
  <PresentationFormat>On-screen Show (4:3)</PresentationFormat>
  <Paragraphs>48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IMEX and ETD Methods for NonHydrostatic Atmosphere</vt:lpstr>
      <vt:lpstr>Time-stepping nonhydrostatic dynamics in operational models</vt:lpstr>
      <vt:lpstr>Laprise-like formulation of nh-Euler equations</vt:lpstr>
      <vt:lpstr>IMEX and ETD RK methods</vt:lpstr>
      <vt:lpstr>Getting to the hydrostatic time-step</vt:lpstr>
      <vt:lpstr>Convergence study for ETD methods</vt:lpstr>
    </vt:vector>
  </TitlesOfParts>
  <Company>Pacific Northwest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DeGraaf</dc:creator>
  <cp:lastModifiedBy>Microsoft Office User</cp:lastModifiedBy>
  <cp:revision>72</cp:revision>
  <dcterms:created xsi:type="dcterms:W3CDTF">2014-12-04T00:15:55Z</dcterms:created>
  <dcterms:modified xsi:type="dcterms:W3CDTF">2019-11-19T16:20:52Z</dcterms:modified>
</cp:coreProperties>
</file>