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61" r:id="rId4"/>
    <p:sldId id="257" r:id="rId5"/>
    <p:sldId id="262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415"/>
    <p:restoredTop sz="96291"/>
  </p:normalViewPr>
  <p:slideViewPr>
    <p:cSldViewPr snapToGrid="0" snapToObjects="1">
      <p:cViewPr varScale="1">
        <p:scale>
          <a:sx n="86" d="100"/>
          <a:sy n="86" d="100"/>
        </p:scale>
        <p:origin x="448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554848-5BC3-5346-A267-D2AC0D7397F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A1C4041-0218-364F-B0FC-48A82D806E7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5DA23D-E100-E240-BFBD-2FCEF3F8F6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0D04B-FEA3-E14F-9CE3-0898396F455A}" type="datetimeFigureOut">
              <a:rPr lang="en-US" smtClean="0"/>
              <a:t>11/19/19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2361D2-77D2-F54A-BE5A-367D1830F9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A619F5-4731-614F-845F-E1C84D134B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112BB-3DF3-A344-955C-10D4D2DD46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94022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F2FE87-DD1B-1B4C-A00D-95C37FE94C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739A064-4916-3E41-A5E2-B1AB583B241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BCA7FD-0AE2-4B42-B463-9CFF681A8B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0D04B-FEA3-E14F-9CE3-0898396F455A}" type="datetimeFigureOut">
              <a:rPr lang="en-US" smtClean="0"/>
              <a:t>11/19/19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FB8107-D035-E841-924D-80B93B0197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C81D3A-15B7-1C41-978E-E6FF371B5E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112BB-3DF3-A344-955C-10D4D2DD46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70562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89C6044-D529-E042-88D7-AA2915D86D6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6BA4716-0831-9A4B-A31D-B91C51B66C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2DE679-BCCC-554D-A1E9-71E46C40A2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0D04B-FEA3-E14F-9CE3-0898396F455A}" type="datetimeFigureOut">
              <a:rPr lang="en-US" smtClean="0"/>
              <a:t>11/19/19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282F3B-471C-3849-BAD4-8C02642BA9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C22391-FDAD-CB4F-8809-795EF0152D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112BB-3DF3-A344-955C-10D4D2DD46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60505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AA832C-A81E-3F48-9BB1-A4CAE6228A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460177-E73F-184F-8749-E62B8F231B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1CDD6F-CF70-4948-92A6-A1FBCE2767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0D04B-FEA3-E14F-9CE3-0898396F455A}" type="datetimeFigureOut">
              <a:rPr lang="en-US" smtClean="0"/>
              <a:t>11/19/19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9D07C1-73AE-F846-BCC5-126B436246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2F3C6E-2304-EF4B-AE14-E20C1B4DF7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112BB-3DF3-A344-955C-10D4D2DD46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15892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91DF6C-6B6C-2944-BAF9-DEC8C22384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2AC65C4-3B63-4644-8D46-F216CD2923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962A6A-FBFE-944B-8393-950C41189C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0D04B-FEA3-E14F-9CE3-0898396F455A}" type="datetimeFigureOut">
              <a:rPr lang="en-US" smtClean="0"/>
              <a:t>11/19/19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22A596-C12A-904E-84B4-FB0801360D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71F31D-1D4B-E54F-8E30-A0DBE2A15B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112BB-3DF3-A344-955C-10D4D2DD46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2759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230597-E252-7A4C-8346-60FCF71680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59357D-7EED-D74D-BF45-0F8AEDC5DE3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F2364B8-448D-8E47-B2D1-153B28F85B4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50B4389-D5D7-214F-ACC5-7AFCA00077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0D04B-FEA3-E14F-9CE3-0898396F455A}" type="datetimeFigureOut">
              <a:rPr lang="en-US" smtClean="0"/>
              <a:t>11/19/19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16559A3-D951-F748-8D00-CE3005988C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E325325-B195-5F48-AE20-36F17564E4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112BB-3DF3-A344-955C-10D4D2DD46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4965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DEA31E-1256-0B4B-A951-79774F7AD9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898B53-4FC9-2F44-B9D0-C69B60F98D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76701FC-22BA-8B42-B271-0B38EB444D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7BDD543-A3AC-A249-818F-E47F96C8CD8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C39C526-454D-0E44-A35B-D596E40D5DF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F11816B-3CF4-8848-BDB4-AB2A6A168F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0D04B-FEA3-E14F-9CE3-0898396F455A}" type="datetimeFigureOut">
              <a:rPr lang="en-US" smtClean="0"/>
              <a:t>11/19/19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084679C-E180-7F4C-85E0-AFAB564D4F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006C3BB-6B00-0646-A269-330D3992DB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112BB-3DF3-A344-955C-10D4D2DD46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92602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B1D39E-4B7E-2F40-9748-4FAF3D2545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64048C7-8FA9-A245-B1B2-722411E625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0D04B-FEA3-E14F-9CE3-0898396F455A}" type="datetimeFigureOut">
              <a:rPr lang="en-US" smtClean="0"/>
              <a:t>11/19/19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45AD955-C19E-2E4B-BA7B-66349C9701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A7BB0FC-2981-BB48-AA97-7AF6311C0E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112BB-3DF3-A344-955C-10D4D2DD46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43114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CE1AF42-1AE0-DF49-9474-E3286BCE70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0D04B-FEA3-E14F-9CE3-0898396F455A}" type="datetimeFigureOut">
              <a:rPr lang="en-US" smtClean="0"/>
              <a:t>11/19/19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4349E4C-E4CC-0B49-9FB0-A2A2E21F1D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BC32C1F-4921-174B-9D32-1603CED61B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112BB-3DF3-A344-955C-10D4D2DD46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4365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8042D4-A3D9-1147-A6B0-E1CC694C30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95C99D-4B94-4D44-9183-1B914029E4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B6E0F9F-43C0-6F4E-9F37-5D2B5F0199C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49436B8-03D4-7644-B86C-D927315920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0D04B-FEA3-E14F-9CE3-0898396F455A}" type="datetimeFigureOut">
              <a:rPr lang="en-US" smtClean="0"/>
              <a:t>11/19/19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B78E2ED-D1EE-074E-931B-48D554FD6C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CCFCD9C-216C-A741-8B83-E12B4E1051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112BB-3DF3-A344-955C-10D4D2DD46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45523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3E0DB3-FB8E-FE43-834F-EC70F448F3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3C9A1EC-75BC-464B-B940-8FDE9628D55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7473676-F838-C844-AA1F-8A4BAAD255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02FCB90-3CA9-ED45-96CF-70EFDFBD87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0D04B-FEA3-E14F-9CE3-0898396F455A}" type="datetimeFigureOut">
              <a:rPr lang="en-US" smtClean="0"/>
              <a:t>11/19/19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A391D0D-FCEE-9E45-AD0D-4EA97288A6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C756B26-144D-B648-91D5-6AC668BB01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112BB-3DF3-A344-955C-10D4D2DD46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34516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C70E9E7-011A-2E4C-83AF-D0DF14CDD8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DD08688-1D84-9942-84FF-2000A71BEA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172756-EF5F-2147-AFB0-74BE5CCEFED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D0D04B-FEA3-E14F-9CE3-0898396F455A}" type="datetimeFigureOut">
              <a:rPr lang="en-US" smtClean="0"/>
              <a:t>11/19/19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1FEE4E-ADF7-0B47-AB81-CBF9AED23ED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699B5A-D277-D043-9095-EE449401889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E112BB-3DF3-A344-955C-10D4D2DD46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2623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702793-D35F-8848-A028-DDFAEE1CFCF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Initial Performance of ne1024/ne512 on Cori-KNL</a:t>
            </a:r>
            <a:br>
              <a:rPr lang="en-US" dirty="0"/>
            </a:br>
            <a:r>
              <a:rPr lang="en-US" sz="2700" dirty="0"/>
              <a:t>Using scream repo, CAM_TARGET=theta-l, 5 min timesteps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D779BA7-295E-184A-B401-1D96246A85A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Noel Keen LBL</a:t>
            </a:r>
          </a:p>
        </p:txBody>
      </p:sp>
    </p:spTree>
    <p:extLst>
      <p:ext uri="{BB962C8B-B14F-4D97-AF65-F5344CB8AC3E}">
        <p14:creationId xmlns:p14="http://schemas.microsoft.com/office/powerpoint/2010/main" val="20646587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C200AEF8-0795-564A-994F-381A6548E2D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03610567"/>
              </p:ext>
            </p:extLst>
          </p:nvPr>
        </p:nvGraphicFramePr>
        <p:xfrm>
          <a:off x="1601291" y="2257273"/>
          <a:ext cx="8412480" cy="2072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2496">
                  <a:extLst>
                    <a:ext uri="{9D8B030D-6E8A-4147-A177-3AD203B41FA5}">
                      <a16:colId xmlns:a16="http://schemas.microsoft.com/office/drawing/2014/main" val="1224911427"/>
                    </a:ext>
                  </a:extLst>
                </a:gridCol>
                <a:gridCol w="1682496">
                  <a:extLst>
                    <a:ext uri="{9D8B030D-6E8A-4147-A177-3AD203B41FA5}">
                      <a16:colId xmlns:a16="http://schemas.microsoft.com/office/drawing/2014/main" val="3955949154"/>
                    </a:ext>
                  </a:extLst>
                </a:gridCol>
                <a:gridCol w="1682496">
                  <a:extLst>
                    <a:ext uri="{9D8B030D-6E8A-4147-A177-3AD203B41FA5}">
                      <a16:colId xmlns:a16="http://schemas.microsoft.com/office/drawing/2014/main" val="4154332730"/>
                    </a:ext>
                  </a:extLst>
                </a:gridCol>
                <a:gridCol w="1682496">
                  <a:extLst>
                    <a:ext uri="{9D8B030D-6E8A-4147-A177-3AD203B41FA5}">
                      <a16:colId xmlns:a16="http://schemas.microsoft.com/office/drawing/2014/main" val="2156205689"/>
                    </a:ext>
                  </a:extLst>
                </a:gridCol>
                <a:gridCol w="1682496">
                  <a:extLst>
                    <a:ext uri="{9D8B030D-6E8A-4147-A177-3AD203B41FA5}">
                      <a16:colId xmlns:a16="http://schemas.microsoft.com/office/drawing/2014/main" val="630816688"/>
                    </a:ext>
                  </a:extLst>
                </a:gridCol>
              </a:tblGrid>
              <a:tr h="859636">
                <a:tc>
                  <a:txBody>
                    <a:bodyPr/>
                    <a:lstStyle/>
                    <a:p>
                      <a:r>
                        <a:rPr lang="en-US" sz="1600" dirty="0"/>
                        <a:t>resolution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# elements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# nodes required for 2048 elements/node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# nodes required for 1024 elements/node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# nodes required for 512 elements/node</a:t>
                      </a:r>
                    </a:p>
                    <a:p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3687067"/>
                  </a:ext>
                </a:extLst>
              </a:tr>
              <a:tr h="270171">
                <a:tc>
                  <a:txBody>
                    <a:bodyPr/>
                    <a:lstStyle/>
                    <a:p>
                      <a:r>
                        <a:rPr lang="en-US" sz="1600" dirty="0"/>
                        <a:t>ne120 (28km)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86400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43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85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169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1803803"/>
                  </a:ext>
                </a:extLst>
              </a:tr>
              <a:tr h="270171">
                <a:tc>
                  <a:txBody>
                    <a:bodyPr/>
                    <a:lstStyle/>
                    <a:p>
                      <a:r>
                        <a:rPr lang="en-US" sz="1600" dirty="0"/>
                        <a:t>ne512 (6.5km)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1572864 (18x)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768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1536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3072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0844045"/>
                  </a:ext>
                </a:extLst>
              </a:tr>
              <a:tr h="270171">
                <a:tc>
                  <a:txBody>
                    <a:bodyPr/>
                    <a:lstStyle/>
                    <a:p>
                      <a:r>
                        <a:rPr lang="en-US" sz="1600" dirty="0"/>
                        <a:t>ne1024 (3.25km)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6291456 (73x)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3072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6144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12288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30641936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15C05ECC-3517-F043-8587-4B5A257E20A9}"/>
              </a:ext>
            </a:extLst>
          </p:cNvPr>
          <p:cNvSpPr txBox="1"/>
          <p:nvPr/>
        </p:nvSpPr>
        <p:spPr>
          <a:xfrm>
            <a:off x="1070011" y="713678"/>
            <a:ext cx="1012168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/>
              <a:t>With ne1024, need to run with many more elements</a:t>
            </a:r>
          </a:p>
          <a:p>
            <a:r>
              <a:rPr lang="en-US" sz="3600" dirty="0"/>
              <a:t>per node than with ne120. Cori has 9668 KNL nodes.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01032ADC-94D1-0E41-8D59-41E11CC86DA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8978609"/>
              </p:ext>
            </p:extLst>
          </p:nvPr>
        </p:nvGraphicFramePr>
        <p:xfrm>
          <a:off x="2586811" y="4585745"/>
          <a:ext cx="644144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20720">
                  <a:extLst>
                    <a:ext uri="{9D8B030D-6E8A-4147-A177-3AD203B41FA5}">
                      <a16:colId xmlns:a16="http://schemas.microsoft.com/office/drawing/2014/main" val="1352019927"/>
                    </a:ext>
                  </a:extLst>
                </a:gridCol>
                <a:gridCol w="3220720">
                  <a:extLst>
                    <a:ext uri="{9D8B030D-6E8A-4147-A177-3AD203B41FA5}">
                      <a16:colId xmlns:a16="http://schemas.microsoft.com/office/drawing/2014/main" val="74968091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nodes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Elements per node with ne1024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46207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1024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6144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06536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1536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4096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389944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2048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3072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48077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3072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2048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35994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4096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1536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0702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939296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232DC064-48E7-E04A-A3B2-CF685D1F471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81693" y="196290"/>
            <a:ext cx="7166345" cy="5538361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AF77E78-C777-E943-8600-4731C90621A6}"/>
              </a:ext>
            </a:extLst>
          </p:cNvPr>
          <p:cNvSpPr txBox="1"/>
          <p:nvPr/>
        </p:nvSpPr>
        <p:spPr>
          <a:xfrm>
            <a:off x="1190847" y="5791516"/>
            <a:ext cx="104286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No I/O. Per step timing remarkably consistent (outside of first &amp; last steps) and can be used to make estimates</a:t>
            </a:r>
          </a:p>
        </p:txBody>
      </p:sp>
    </p:spTree>
    <p:extLst>
      <p:ext uri="{BB962C8B-B14F-4D97-AF65-F5344CB8AC3E}">
        <p14:creationId xmlns:p14="http://schemas.microsoft.com/office/powerpoint/2010/main" val="30912813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7FE576-2BF3-4145-AD83-90967B6E98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00062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US" dirty="0"/>
              <a:t>Estimated SDPD (simulated day per day) on Cori-KNL based on 12 steps runs with 5min timesteps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0190A71F-6CC7-F145-A8DC-F97F1AD9B2B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25469623"/>
              </p:ext>
            </p:extLst>
          </p:nvPr>
        </p:nvGraphicFramePr>
        <p:xfrm>
          <a:off x="932053" y="2157476"/>
          <a:ext cx="10327889" cy="146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3683">
                  <a:extLst>
                    <a:ext uri="{9D8B030D-6E8A-4147-A177-3AD203B41FA5}">
                      <a16:colId xmlns:a16="http://schemas.microsoft.com/office/drawing/2014/main" val="4041062734"/>
                    </a:ext>
                  </a:extLst>
                </a:gridCol>
                <a:gridCol w="756745">
                  <a:extLst>
                    <a:ext uri="{9D8B030D-6E8A-4147-A177-3AD203B41FA5}">
                      <a16:colId xmlns:a16="http://schemas.microsoft.com/office/drawing/2014/main" val="4220508811"/>
                    </a:ext>
                  </a:extLst>
                </a:gridCol>
                <a:gridCol w="1587062">
                  <a:extLst>
                    <a:ext uri="{9D8B030D-6E8A-4147-A177-3AD203B41FA5}">
                      <a16:colId xmlns:a16="http://schemas.microsoft.com/office/drawing/2014/main" val="2641568428"/>
                    </a:ext>
                  </a:extLst>
                </a:gridCol>
                <a:gridCol w="4397146">
                  <a:extLst>
                    <a:ext uri="{9D8B030D-6E8A-4147-A177-3AD203B41FA5}">
                      <a16:colId xmlns:a16="http://schemas.microsoft.com/office/drawing/2014/main" val="2363576276"/>
                    </a:ext>
                  </a:extLst>
                </a:gridCol>
                <a:gridCol w="2753253">
                  <a:extLst>
                    <a:ext uri="{9D8B030D-6E8A-4147-A177-3AD203B41FA5}">
                      <a16:colId xmlns:a16="http://schemas.microsoft.com/office/drawing/2014/main" val="129546761"/>
                    </a:ext>
                  </a:extLst>
                </a:gridCol>
              </a:tblGrid>
              <a:tr h="357327">
                <a:tc>
                  <a:txBody>
                    <a:bodyPr/>
                    <a:lstStyle/>
                    <a:p>
                      <a:r>
                        <a:rPr lang="en-US" dirty="0"/>
                        <a:t>nodes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PPN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PIO_VERSION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With Restart at end of 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Without Restart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8204236"/>
                  </a:ext>
                </a:extLst>
              </a:tr>
              <a:tr h="260348">
                <a:tc>
                  <a:txBody>
                    <a:bodyPr/>
                    <a:lstStyle/>
                    <a:p>
                      <a:r>
                        <a:rPr lang="en-US" dirty="0"/>
                        <a:t>1024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4.6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5.5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7884642"/>
                  </a:ext>
                </a:extLst>
              </a:tr>
              <a:tr h="260348">
                <a:tc>
                  <a:txBody>
                    <a:bodyPr/>
                    <a:lstStyle/>
                    <a:p>
                      <a:r>
                        <a:rPr lang="en-US" dirty="0"/>
                        <a:t>2048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6.2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11.5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7443586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dirty="0"/>
                        <a:t>3072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16.1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96157608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03AD76B9-3313-5F4C-B23D-E90CEFD7F2E2}"/>
              </a:ext>
            </a:extLst>
          </p:cNvPr>
          <p:cNvSpPr txBox="1"/>
          <p:nvPr/>
        </p:nvSpPr>
        <p:spPr>
          <a:xfrm>
            <a:off x="4010083" y="1761093"/>
            <a:ext cx="26863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ne1204 strong scales well 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F7838BE0-9B5B-094A-9C48-467BCBFF111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0268250"/>
              </p:ext>
            </p:extLst>
          </p:nvPr>
        </p:nvGraphicFramePr>
        <p:xfrm>
          <a:off x="932053" y="4056086"/>
          <a:ext cx="10327887" cy="16232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5725">
                  <a:extLst>
                    <a:ext uri="{9D8B030D-6E8A-4147-A177-3AD203B41FA5}">
                      <a16:colId xmlns:a16="http://schemas.microsoft.com/office/drawing/2014/main" val="3578114018"/>
                    </a:ext>
                  </a:extLst>
                </a:gridCol>
                <a:gridCol w="725214">
                  <a:extLst>
                    <a:ext uri="{9D8B030D-6E8A-4147-A177-3AD203B41FA5}">
                      <a16:colId xmlns:a16="http://schemas.microsoft.com/office/drawing/2014/main" val="3238226427"/>
                    </a:ext>
                  </a:extLst>
                </a:gridCol>
                <a:gridCol w="1566041">
                  <a:extLst>
                    <a:ext uri="{9D8B030D-6E8A-4147-A177-3AD203B41FA5}">
                      <a16:colId xmlns:a16="http://schemas.microsoft.com/office/drawing/2014/main" val="1454030574"/>
                    </a:ext>
                  </a:extLst>
                </a:gridCol>
                <a:gridCol w="4435366">
                  <a:extLst>
                    <a:ext uri="{9D8B030D-6E8A-4147-A177-3AD203B41FA5}">
                      <a16:colId xmlns:a16="http://schemas.microsoft.com/office/drawing/2014/main" val="1379846184"/>
                    </a:ext>
                  </a:extLst>
                </a:gridCol>
                <a:gridCol w="2725541">
                  <a:extLst>
                    <a:ext uri="{9D8B030D-6E8A-4147-A177-3AD203B41FA5}">
                      <a16:colId xmlns:a16="http://schemas.microsoft.com/office/drawing/2014/main" val="557922562"/>
                    </a:ext>
                  </a:extLst>
                </a:gridCol>
              </a:tblGrid>
              <a:tr h="525981">
                <a:tc>
                  <a:txBody>
                    <a:bodyPr/>
                    <a:lstStyle/>
                    <a:p>
                      <a:r>
                        <a:rPr lang="en-US" dirty="0"/>
                        <a:t>Nodes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PPN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PIO_VERSION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With Restart at end of 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Without Restart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6621363"/>
                  </a:ext>
                </a:extLst>
              </a:tr>
              <a:tr h="304735">
                <a:tc>
                  <a:txBody>
                    <a:bodyPr/>
                    <a:lstStyle/>
                    <a:p>
                      <a:r>
                        <a:rPr lang="en-US" dirty="0"/>
                        <a:t>1024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24.3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34.9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7893541"/>
                  </a:ext>
                </a:extLst>
              </a:tr>
              <a:tr h="304735">
                <a:tc>
                  <a:txBody>
                    <a:bodyPr/>
                    <a:lstStyle/>
                    <a:p>
                      <a:r>
                        <a:rPr lang="en-US" dirty="0"/>
                        <a:t>1024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29.4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36.8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0674637"/>
                  </a:ext>
                </a:extLst>
              </a:tr>
              <a:tr h="304735">
                <a:tc>
                  <a:txBody>
                    <a:bodyPr/>
                    <a:lstStyle/>
                    <a:p>
                      <a:r>
                        <a:rPr lang="en-US" dirty="0"/>
                        <a:t>1024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30.2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45.5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7521275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4DFF6AF9-ED76-7B45-912B-DA8864022D43}"/>
              </a:ext>
            </a:extLst>
          </p:cNvPr>
          <p:cNvSpPr txBox="1"/>
          <p:nvPr/>
        </p:nvSpPr>
        <p:spPr>
          <a:xfrm>
            <a:off x="1188296" y="3653635"/>
            <a:ext cx="94259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ne512 -- PIO2 allows about 2x write improvement and using 16 PPN about 24% faster than 8 PPN 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E125674-1460-EE41-A5FE-489CF617A975}"/>
              </a:ext>
            </a:extLst>
          </p:cNvPr>
          <p:cNvSpPr txBox="1"/>
          <p:nvPr/>
        </p:nvSpPr>
        <p:spPr>
          <a:xfrm>
            <a:off x="1753849" y="5930251"/>
            <a:ext cx="89285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All runs with </a:t>
            </a:r>
            <a:r>
              <a:rPr lang="en-US" dirty="0" err="1"/>
              <a:t>shoc</a:t>
            </a:r>
            <a:r>
              <a:rPr lang="en-US" dirty="0"/>
              <a:t>. Some runs included </a:t>
            </a:r>
            <a:r>
              <a:rPr lang="en-US" dirty="0" err="1"/>
              <a:t>rrtmgp</a:t>
            </a:r>
            <a:r>
              <a:rPr lang="en-US" dirty="0"/>
              <a:t> and p3 which had small effect on performance</a:t>
            </a:r>
          </a:p>
        </p:txBody>
      </p:sp>
    </p:spTree>
    <p:extLst>
      <p:ext uri="{BB962C8B-B14F-4D97-AF65-F5344CB8AC3E}">
        <p14:creationId xmlns:p14="http://schemas.microsoft.com/office/powerpoint/2010/main" val="6561247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7F1029-B069-EE4D-9517-F9A0DA1092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293533-333F-014C-BE0E-432C8C337B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Demonstrate strong scaling with ne1024</a:t>
            </a:r>
          </a:p>
          <a:p>
            <a:r>
              <a:rPr lang="en-US" dirty="0"/>
              <a:t>Tested PIO_VERSION=2 with ne512. Experimenting with PIO stride and PIO buffer size. Does not yet work with ne1024</a:t>
            </a:r>
          </a:p>
          <a:p>
            <a:r>
              <a:rPr lang="en-US" dirty="0"/>
              <a:t>Iterating on optimal ways to run with 1024 Cori KNL nodes to take advantage of MPP discount &amp; Q priority.</a:t>
            </a:r>
          </a:p>
          <a:p>
            <a:r>
              <a:rPr lang="en-US" dirty="0"/>
              <a:t>Tested running with </a:t>
            </a:r>
            <a:r>
              <a:rPr lang="en-US" dirty="0" err="1"/>
              <a:t>shoc</a:t>
            </a:r>
            <a:r>
              <a:rPr lang="en-US" dirty="0"/>
              <a:t>, </a:t>
            </a:r>
            <a:r>
              <a:rPr lang="en-US" dirty="0" err="1"/>
              <a:t>rrtmgp</a:t>
            </a:r>
            <a:r>
              <a:rPr lang="en-US" dirty="0"/>
              <a:t>, and p3 with ne1024</a:t>
            </a:r>
          </a:p>
          <a:p>
            <a:r>
              <a:rPr lang="en-US" dirty="0"/>
              <a:t>Using more MPI’s per node should improve performance if we can avoid OOM</a:t>
            </a:r>
          </a:p>
          <a:p>
            <a:r>
              <a:rPr lang="en-US" dirty="0"/>
              <a:t>Writing timing checkpoints per step provides interesting performance analysis with shorter run times</a:t>
            </a:r>
          </a:p>
          <a:p>
            <a:r>
              <a:rPr lang="en-US" dirty="0"/>
              <a:t>Need to improve initialization time (30-35 min for ne1024)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9710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1416</TotalTime>
  <Words>343</Words>
  <Application>Microsoft Macintosh PowerPoint</Application>
  <PresentationFormat>Widescreen</PresentationFormat>
  <Paragraphs>88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Initial Performance of ne1024/ne512 on Cori-KNL Using scream repo, CAM_TARGET=theta-l, 5 min timesteps</vt:lpstr>
      <vt:lpstr>PowerPoint Presentation</vt:lpstr>
      <vt:lpstr>PowerPoint Presentation</vt:lpstr>
      <vt:lpstr>Estimated SDPD (simulated day per day) on Cori-KNL based on 12 steps runs with 5min timesteps</vt:lpstr>
      <vt:lpstr>Summary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Initial Performance of ne1024/ne512 on Cori-KNL</dc:title>
  <dc:creator>Microsoft Office User</dc:creator>
  <cp:lastModifiedBy>Microsoft Office User</cp:lastModifiedBy>
  <cp:revision>15</cp:revision>
  <cp:lastPrinted>2019-11-19T07:33:58Z</cp:lastPrinted>
  <dcterms:created xsi:type="dcterms:W3CDTF">2019-11-19T05:43:53Z</dcterms:created>
  <dcterms:modified xsi:type="dcterms:W3CDTF">2019-11-20T05:20:07Z</dcterms:modified>
</cp:coreProperties>
</file>