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8"/>
  </p:notesMasterIdLst>
  <p:sldIdLst>
    <p:sldId id="258" r:id="rId3"/>
    <p:sldId id="257" r:id="rId4"/>
    <p:sldId id="259" r:id="rId5"/>
    <p:sldId id="260" r:id="rId6"/>
    <p:sldId id="261"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7EB"/>
    <a:srgbClr val="89898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8"/>
    <p:restoredTop sz="94646"/>
  </p:normalViewPr>
  <p:slideViewPr>
    <p:cSldViewPr snapToGrid="0" snapToObjects="1">
      <p:cViewPr varScale="1">
        <p:scale>
          <a:sx n="138" d="100"/>
          <a:sy n="138" d="100"/>
        </p:scale>
        <p:origin x="99" y="3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pt\Documents\ornl\ERKP848%20-%20E3SM\presentations\2019%20nov%20all-hands\initial%20performanc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step compute </a:t>
            </a:r>
            <a:r>
              <a:rPr lang="en-US" baseline="0" dirty="0"/>
              <a:t>time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time (ms)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Sheet1!$A$2:$A$14</c:f>
              <c:numCache>
                <c:formatCode>General</c:formatCode>
                <c:ptCount val="13"/>
                <c:pt idx="0">
                  <c:v>32</c:v>
                </c:pt>
                <c:pt idx="1">
                  <c:v>288</c:v>
                </c:pt>
                <c:pt idx="2">
                  <c:v>544</c:v>
                </c:pt>
                <c:pt idx="3">
                  <c:v>800</c:v>
                </c:pt>
                <c:pt idx="4">
                  <c:v>1056</c:v>
                </c:pt>
                <c:pt idx="5">
                  <c:v>1312</c:v>
                </c:pt>
                <c:pt idx="6">
                  <c:v>1568</c:v>
                </c:pt>
                <c:pt idx="7">
                  <c:v>1824</c:v>
                </c:pt>
                <c:pt idx="8">
                  <c:v>2080</c:v>
                </c:pt>
                <c:pt idx="9">
                  <c:v>2336</c:v>
                </c:pt>
                <c:pt idx="10">
                  <c:v>2528</c:v>
                </c:pt>
                <c:pt idx="11">
                  <c:v>10240</c:v>
                </c:pt>
                <c:pt idx="12">
                  <c:v>15232</c:v>
                </c:pt>
              </c:numCache>
            </c:numRef>
          </c:xVal>
          <c:yVal>
            <c:numRef>
              <c:f>Sheet1!$B$2:$B$14</c:f>
              <c:numCache>
                <c:formatCode>General</c:formatCode>
                <c:ptCount val="13"/>
                <c:pt idx="0">
                  <c:v>47.6</c:v>
                </c:pt>
                <c:pt idx="1">
                  <c:v>48.9</c:v>
                </c:pt>
                <c:pt idx="2">
                  <c:v>48.5</c:v>
                </c:pt>
                <c:pt idx="3">
                  <c:v>49.9</c:v>
                </c:pt>
                <c:pt idx="4">
                  <c:v>50.3</c:v>
                </c:pt>
                <c:pt idx="5">
                  <c:v>51</c:v>
                </c:pt>
                <c:pt idx="6">
                  <c:v>51.3</c:v>
                </c:pt>
                <c:pt idx="7">
                  <c:v>51.7</c:v>
                </c:pt>
                <c:pt idx="8">
                  <c:v>52.4</c:v>
                </c:pt>
                <c:pt idx="9">
                  <c:v>52.7</c:v>
                </c:pt>
                <c:pt idx="10">
                  <c:v>53.6</c:v>
                </c:pt>
                <c:pt idx="11">
                  <c:v>64.099999999999994</c:v>
                </c:pt>
                <c:pt idx="12">
                  <c:v>75.5</c:v>
                </c:pt>
              </c:numCache>
            </c:numRef>
          </c:yVal>
          <c:smooth val="1"/>
          <c:extLst>
            <c:ext xmlns:c16="http://schemas.microsoft.com/office/drawing/2014/chart" uri="{C3380CC4-5D6E-409C-BE32-E72D297353CC}">
              <c16:uniqueId val="{00000000-8962-48A4-BB4F-F299F2C0D257}"/>
            </c:ext>
          </c:extLst>
        </c:ser>
        <c:dLbls>
          <c:showLegendKey val="0"/>
          <c:showVal val="0"/>
          <c:showCatName val="0"/>
          <c:showSerName val="0"/>
          <c:showPercent val="0"/>
          <c:showBubbleSize val="0"/>
        </c:dLbls>
        <c:axId val="466313480"/>
        <c:axId val="466316432"/>
      </c:scatterChart>
      <c:valAx>
        <c:axId val="466313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316432"/>
        <c:crosses val="autoZero"/>
        <c:crossBetween val="midCat"/>
      </c:valAx>
      <c:valAx>
        <c:axId val="46631643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313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7D67-9C13-4509-AF0F-274F2F489204}"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C2421-21D2-4520-86F3-4F6204696E04}" type="slidenum">
              <a:rPr lang="en-US" smtClean="0"/>
              <a:t>‹#›</a:t>
            </a:fld>
            <a:endParaRPr lang="en-US"/>
          </a:p>
        </p:txBody>
      </p:sp>
    </p:spTree>
    <p:extLst>
      <p:ext uri="{BB962C8B-B14F-4D97-AF65-F5344CB8AC3E}">
        <p14:creationId xmlns:p14="http://schemas.microsoft.com/office/powerpoint/2010/main" val="423620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images for annual total precipitation and annual average </a:t>
            </a:r>
            <a:r>
              <a:rPr lang="en-US" dirty="0" err="1"/>
              <a:t>Tmax</a:t>
            </a:r>
            <a:r>
              <a:rPr lang="en-US" dirty="0"/>
              <a:t> are used to show what a 1km N. Am. grid looks like, for some of the typical offline land </a:t>
            </a:r>
            <a:r>
              <a:rPr lang="en-US" dirty="0" err="1"/>
              <a:t>forcings</a:t>
            </a:r>
            <a:r>
              <a:rPr lang="en-US" dirty="0"/>
              <a:t>. These summary images are from the </a:t>
            </a:r>
            <a:r>
              <a:rPr lang="en-US" dirty="0" err="1"/>
              <a:t>Daymet</a:t>
            </a:r>
            <a:r>
              <a:rPr lang="en-US" dirty="0"/>
              <a:t> dataset, which is being amended with temporal downscaling and used to force the offline simulations. The inset shows an example of the current global offline land grid at 0.5 degrees resolution (CRY air temperature model driver), for comparison. In case anyone asks, we will also be running Puerto Rico and Hawaii.</a:t>
            </a:r>
          </a:p>
        </p:txBody>
      </p:sp>
      <p:sp>
        <p:nvSpPr>
          <p:cNvPr id="4" name="Slide Number Placeholder 3"/>
          <p:cNvSpPr>
            <a:spLocks noGrp="1"/>
          </p:cNvSpPr>
          <p:nvPr>
            <p:ph type="sldNum" sz="quarter" idx="5"/>
          </p:nvPr>
        </p:nvSpPr>
        <p:spPr/>
        <p:txBody>
          <a:bodyPr/>
          <a:lstStyle/>
          <a:p>
            <a:fld id="{0BCC2421-21D2-4520-86F3-4F6204696E04}" type="slidenum">
              <a:rPr lang="en-US" smtClean="0"/>
              <a:t>2</a:t>
            </a:fld>
            <a:endParaRPr lang="en-US"/>
          </a:p>
        </p:txBody>
      </p:sp>
    </p:spTree>
    <p:extLst>
      <p:ext uri="{BB962C8B-B14F-4D97-AF65-F5344CB8AC3E}">
        <p14:creationId xmlns:p14="http://schemas.microsoft.com/office/powerpoint/2010/main" val="22560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what the GPU computational resource looks like on Summit, and how we are making use of an existing parallelism in the model to move computation onto </a:t>
            </a:r>
            <a:r>
              <a:rPr lang="en-US"/>
              <a:t>the GPU</a:t>
            </a:r>
            <a:endParaRPr lang="en-US" dirty="0"/>
          </a:p>
        </p:txBody>
      </p:sp>
      <p:sp>
        <p:nvSpPr>
          <p:cNvPr id="4" name="Slide Number Placeholder 3"/>
          <p:cNvSpPr>
            <a:spLocks noGrp="1"/>
          </p:cNvSpPr>
          <p:nvPr>
            <p:ph type="sldNum" sz="quarter" idx="5"/>
          </p:nvPr>
        </p:nvSpPr>
        <p:spPr/>
        <p:txBody>
          <a:bodyPr/>
          <a:lstStyle/>
          <a:p>
            <a:fld id="{0BCC2421-21D2-4520-86F3-4F6204696E04}" type="slidenum">
              <a:rPr lang="en-US" smtClean="0"/>
              <a:t>3</a:t>
            </a:fld>
            <a:endParaRPr lang="en-US"/>
          </a:p>
        </p:txBody>
      </p:sp>
    </p:spTree>
    <p:extLst>
      <p:ext uri="{BB962C8B-B14F-4D97-AF65-F5344CB8AC3E}">
        <p14:creationId xmlns:p14="http://schemas.microsoft.com/office/powerpoint/2010/main" val="90695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Near-ideal scaling of compute time means that we can go from 1 to 2200 clumps (</a:t>
            </a:r>
            <a:r>
              <a:rPr lang="en-US" dirty="0" err="1"/>
              <a:t>gridcells</a:t>
            </a:r>
            <a:r>
              <a:rPr lang="en-US" dirty="0"/>
              <a:t>) of work on one GPU, and the compute time for one model time step is the same. We are testing other configurations that allow us to put more than 2200 clumps on one GPU.</a:t>
            </a:r>
          </a:p>
          <a:p>
            <a:r>
              <a:rPr lang="en-US" dirty="0"/>
              <a:t>“Data transfer time scales with number of clumps per GPU” means that, as we put more </a:t>
            </a:r>
            <a:r>
              <a:rPr lang="en-US" dirty="0" err="1"/>
              <a:t>gridcells</a:t>
            </a:r>
            <a:r>
              <a:rPr lang="en-US" dirty="0"/>
              <a:t> on the GPU, it takes more time to initialize the data structures on the device. After that initial overhead, the actual computation goes equally fast if we are running one </a:t>
            </a:r>
            <a:r>
              <a:rPr lang="en-US" dirty="0" err="1"/>
              <a:t>gridcell</a:t>
            </a:r>
            <a:r>
              <a:rPr lang="en-US" dirty="0"/>
              <a:t> (one clump) or 2200 </a:t>
            </a:r>
            <a:r>
              <a:rPr lang="en-US" dirty="0" err="1"/>
              <a:t>gridcells</a:t>
            </a:r>
            <a:r>
              <a:rPr lang="en-US" dirty="0"/>
              <a:t>. In other words, this looks like it is working exceptionally well.</a:t>
            </a:r>
          </a:p>
          <a:p>
            <a:r>
              <a:rPr lang="en-US" dirty="0"/>
              <a:t>Note that this is a very different computational paradigm than is usually pursued for a GPU port. We’re not trying to find the slowest parts of the code and customizing parallelization for those parts. Instead, we’re taking advantage of the deep copy and other nice features of </a:t>
            </a:r>
            <a:r>
              <a:rPr lang="en-US" dirty="0" err="1"/>
              <a:t>OpenACC</a:t>
            </a:r>
            <a:r>
              <a:rPr lang="en-US" dirty="0"/>
              <a:t> to just push large amounts of rather routine computation out to the GPUs. Our approach requires very little rewriting at the driver and subroutine level.</a:t>
            </a:r>
          </a:p>
        </p:txBody>
      </p:sp>
      <p:sp>
        <p:nvSpPr>
          <p:cNvPr id="4" name="Slide Number Placeholder 3"/>
          <p:cNvSpPr>
            <a:spLocks noGrp="1"/>
          </p:cNvSpPr>
          <p:nvPr>
            <p:ph type="sldNum" sz="quarter" idx="5"/>
          </p:nvPr>
        </p:nvSpPr>
        <p:spPr/>
        <p:txBody>
          <a:bodyPr/>
          <a:lstStyle/>
          <a:p>
            <a:fld id="{0BCC2421-21D2-4520-86F3-4F6204696E04}" type="slidenum">
              <a:rPr lang="en-US" smtClean="0"/>
              <a:t>4</a:t>
            </a:fld>
            <a:endParaRPr lang="en-US"/>
          </a:p>
        </p:txBody>
      </p:sp>
    </p:spTree>
    <p:extLst>
      <p:ext uri="{BB962C8B-B14F-4D97-AF65-F5344CB8AC3E}">
        <p14:creationId xmlns:p14="http://schemas.microsoft.com/office/powerpoint/2010/main" val="237380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355"/>
            <a:ext cx="7772400" cy="617048"/>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3257550"/>
            <a:ext cx="7772400" cy="1314450"/>
          </a:xfrm>
        </p:spPr>
        <p:txBody>
          <a:bodyPr/>
          <a:lstStyle>
            <a:lvl1pPr marL="0" indent="0" algn="l">
              <a:buNone/>
              <a:defRPr sz="1500">
                <a:solidFill>
                  <a:srgbClr val="8989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11/20/2019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59D3-F6B5-4C4D-82B2-7F6AD6C6CDAF}"/>
              </a:ext>
            </a:extLst>
          </p:cNvPr>
          <p:cNvSpPr>
            <a:spLocks noGrp="1"/>
          </p:cNvSpPr>
          <p:nvPr>
            <p:ph type="title"/>
          </p:nvPr>
        </p:nvSpPr>
        <p:spPr>
          <a:xfrm>
            <a:off x="628650" y="274638"/>
            <a:ext cx="7886700" cy="993775"/>
          </a:xfrm>
          <a:prstGeom prst="rect">
            <a:avLst/>
          </a:prstGeom>
        </p:spPr>
        <p:txBody>
          <a:bodyPr/>
          <a:lstStyle>
            <a:lvl1pPr>
              <a:defRPr>
                <a:solidFill>
                  <a:srgbClr val="2F55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3E5241-1053-F341-B1FE-EC2247ACC68A}"/>
              </a:ext>
            </a:extLst>
          </p:cNvPr>
          <p:cNvSpPr>
            <a:spLocks noGrp="1"/>
          </p:cNvSpPr>
          <p:nvPr>
            <p:ph idx="1" hasCustomPrompt="1"/>
          </p:nvPr>
        </p:nvSpPr>
        <p:spPr>
          <a:xfrm>
            <a:off x="628650" y="1370013"/>
            <a:ext cx="788670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1189D4E-A898-C14C-A486-1256D544DA6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8" name="Slide Number Placeholder 5">
            <a:extLst>
              <a:ext uri="{FF2B5EF4-FFF2-40B4-BE49-F238E27FC236}">
                <a16:creationId xmlns:a16="http://schemas.microsoft.com/office/drawing/2014/main" id="{A5E97741-3355-4647-ADE7-5F49D58E1AE8}"/>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0775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C321-AD92-3F4B-B759-FEAD5ED7460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3192D4F-7025-664A-93EA-E58421883A3B}"/>
              </a:ext>
            </a:extLst>
          </p:cNvPr>
          <p:cNvSpPr>
            <a:spLocks noGrp="1"/>
          </p:cNvSpPr>
          <p:nvPr>
            <p:ph sz="half" idx="1"/>
          </p:nvPr>
        </p:nvSpPr>
        <p:spPr>
          <a:xfrm>
            <a:off x="628650" y="1370013"/>
            <a:ext cx="386715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3FE143-38B7-6245-BDC0-9271CCD69EEA}"/>
              </a:ext>
            </a:extLst>
          </p:cNvPr>
          <p:cNvSpPr>
            <a:spLocks noGrp="1"/>
          </p:cNvSpPr>
          <p:nvPr>
            <p:ph sz="half" idx="2"/>
          </p:nvPr>
        </p:nvSpPr>
        <p:spPr>
          <a:xfrm>
            <a:off x="4648200" y="1370013"/>
            <a:ext cx="3867150" cy="3262312"/>
          </a:xfrm>
          <a:prstGeom prst="rect">
            <a:avLst/>
          </a:prstGeom>
        </p:spPr>
        <p:txBody>
          <a:bodyPr/>
          <a:lstStyle>
            <a:lvl1pPr marL="457200" indent="-45720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CFE4A65-438E-CA4E-83CA-049D5968326E}"/>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9" name="Slide Number Placeholder 5">
            <a:extLst>
              <a:ext uri="{FF2B5EF4-FFF2-40B4-BE49-F238E27FC236}">
                <a16:creationId xmlns:a16="http://schemas.microsoft.com/office/drawing/2014/main" id="{F0905EFF-C1A1-0E47-8537-0E43799EB999}"/>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72798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0B0-6463-314C-AD9C-B49D813CE015}"/>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C3D001-9566-514D-B37B-3DAAD3FCC4AC}"/>
              </a:ext>
            </a:extLst>
          </p:cNvPr>
          <p:cNvSpPr>
            <a:spLocks noGrp="1"/>
          </p:cNvSpPr>
          <p:nvPr>
            <p:ph type="body" idx="1"/>
          </p:nvPr>
        </p:nvSpPr>
        <p:spPr>
          <a:xfrm>
            <a:off x="630238" y="1260475"/>
            <a:ext cx="3868737"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788DEFF-3AD6-414D-937C-E6A0F587476E}"/>
              </a:ext>
            </a:extLst>
          </p:cNvPr>
          <p:cNvSpPr>
            <a:spLocks noGrp="1"/>
          </p:cNvSpPr>
          <p:nvPr>
            <p:ph sz="half" idx="2"/>
          </p:nvPr>
        </p:nvSpPr>
        <p:spPr>
          <a:xfrm>
            <a:off x="630238" y="1879600"/>
            <a:ext cx="3868737"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E8CC1C-312B-ED4A-8B60-48FCBA90F69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366BBE5-AEC0-634C-9137-FF44580DCBC0}"/>
              </a:ext>
            </a:extLst>
          </p:cNvPr>
          <p:cNvSpPr>
            <a:spLocks noGrp="1"/>
          </p:cNvSpPr>
          <p:nvPr>
            <p:ph sz="quarter" idx="4"/>
          </p:nvPr>
        </p:nvSpPr>
        <p:spPr>
          <a:xfrm>
            <a:off x="4629150" y="187960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6B0A63C2-4D5E-CB4E-9E19-BCF23C40A091}"/>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12" name="Slide Number Placeholder 5">
            <a:extLst>
              <a:ext uri="{FF2B5EF4-FFF2-40B4-BE49-F238E27FC236}">
                <a16:creationId xmlns:a16="http://schemas.microsoft.com/office/drawing/2014/main" id="{01763422-3F22-F642-BCEB-2A2F98C9100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80654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0F86-2F15-8241-9C1A-915CE8975BC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0EBA2794-6E86-864A-B28E-33F9D88352F5}"/>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7" name="Slide Number Placeholder 5">
            <a:extLst>
              <a:ext uri="{FF2B5EF4-FFF2-40B4-BE49-F238E27FC236}">
                <a16:creationId xmlns:a16="http://schemas.microsoft.com/office/drawing/2014/main" id="{8D346274-ECAC-EB41-B528-D249E87B8F2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10589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02CD441-6C05-C242-855A-9F8E334926D7}"/>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6" name="Slide Number Placeholder 5">
            <a:extLst>
              <a:ext uri="{FF2B5EF4-FFF2-40B4-BE49-F238E27FC236}">
                <a16:creationId xmlns:a16="http://schemas.microsoft.com/office/drawing/2014/main" id="{7B213475-DE9D-814E-987A-FD103CD5BEAA}"/>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1293155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2178-D592-AC41-9731-F26B69C40B50}"/>
              </a:ext>
            </a:extLst>
          </p:cNvPr>
          <p:cNvSpPr>
            <a:spLocks noGrp="1"/>
          </p:cNvSpPr>
          <p:nvPr>
            <p:ph type="title"/>
          </p:nvPr>
        </p:nvSpPr>
        <p:spPr>
          <a:xfrm>
            <a:off x="630238" y="342900"/>
            <a:ext cx="7028721" cy="931797"/>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BD0C900-D42C-E340-8363-CDCE685670F4}"/>
              </a:ext>
            </a:extLst>
          </p:cNvPr>
          <p:cNvSpPr>
            <a:spLocks noGrp="1"/>
          </p:cNvSpPr>
          <p:nvPr>
            <p:ph type="body" sz="half" idx="2"/>
          </p:nvPr>
        </p:nvSpPr>
        <p:spPr>
          <a:xfrm>
            <a:off x="630238" y="1543050"/>
            <a:ext cx="2949575" cy="2859088"/>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4C622465-8D92-4645-87AA-C6605ECB150F}"/>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9" name="Slide Number Placeholder 5">
            <a:extLst>
              <a:ext uri="{FF2B5EF4-FFF2-40B4-BE49-F238E27FC236}">
                <a16:creationId xmlns:a16="http://schemas.microsoft.com/office/drawing/2014/main" id="{11E9F95F-3B3F-354E-A15A-74A5BC6A9A34}"/>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
        <p:nvSpPr>
          <p:cNvPr id="10" name="Content Placeholder 5">
            <a:extLst>
              <a:ext uri="{FF2B5EF4-FFF2-40B4-BE49-F238E27FC236}">
                <a16:creationId xmlns:a16="http://schemas.microsoft.com/office/drawing/2014/main" id="{59079922-D088-D84B-B0E8-89B73E2221A5}"/>
              </a:ext>
            </a:extLst>
          </p:cNvPr>
          <p:cNvSpPr>
            <a:spLocks noGrp="1"/>
          </p:cNvSpPr>
          <p:nvPr>
            <p:ph sz="quarter" idx="4"/>
          </p:nvPr>
        </p:nvSpPr>
        <p:spPr>
          <a:xfrm>
            <a:off x="4189138" y="154305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34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54B2-1FAA-DF42-9740-9FD2E7E18453}"/>
              </a:ext>
            </a:extLst>
          </p:cNvPr>
          <p:cNvSpPr>
            <a:spLocks noGrp="1"/>
          </p:cNvSpPr>
          <p:nvPr>
            <p:ph type="title"/>
          </p:nvPr>
        </p:nvSpPr>
        <p:spPr>
          <a:xfrm>
            <a:off x="636777" y="3717471"/>
            <a:ext cx="7324354" cy="415519"/>
          </a:xfrm>
          <a:prstGeom prst="rect">
            <a:avLst/>
          </a:prstGeom>
        </p:spPr>
        <p:txBody>
          <a:bodyPr anchor="b"/>
          <a:lstStyle>
            <a:lvl1pPr>
              <a:defRPr sz="1500"/>
            </a:lvl1pPr>
          </a:lstStyle>
          <a:p>
            <a:r>
              <a:rPr lang="en-US" dirty="0"/>
              <a:t>Click to edit Master title style</a:t>
            </a:r>
          </a:p>
        </p:txBody>
      </p:sp>
      <p:sp>
        <p:nvSpPr>
          <p:cNvPr id="3" name="Picture Placeholder 2">
            <a:extLst>
              <a:ext uri="{FF2B5EF4-FFF2-40B4-BE49-F238E27FC236}">
                <a16:creationId xmlns:a16="http://schemas.microsoft.com/office/drawing/2014/main" id="{0C993CD1-3402-0A40-AED9-EDF932E44618}"/>
              </a:ext>
            </a:extLst>
          </p:cNvPr>
          <p:cNvSpPr>
            <a:spLocks noGrp="1"/>
          </p:cNvSpPr>
          <p:nvPr>
            <p:ph type="pic" idx="1"/>
          </p:nvPr>
        </p:nvSpPr>
        <p:spPr>
          <a:xfrm>
            <a:off x="627062" y="1489075"/>
            <a:ext cx="7334069" cy="213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7A0C63-D8A6-3046-A8BD-B32F469A6469}"/>
              </a:ext>
            </a:extLst>
          </p:cNvPr>
          <p:cNvSpPr>
            <a:spLocks noGrp="1"/>
          </p:cNvSpPr>
          <p:nvPr>
            <p:ph type="body" sz="half" idx="2"/>
          </p:nvPr>
        </p:nvSpPr>
        <p:spPr>
          <a:xfrm>
            <a:off x="628650" y="4226628"/>
            <a:ext cx="7322766" cy="273504"/>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5F451CD2-21FB-A941-9ADD-66ECF736EE50}"/>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9" name="Slide Number Placeholder 5">
            <a:extLst>
              <a:ext uri="{FF2B5EF4-FFF2-40B4-BE49-F238E27FC236}">
                <a16:creationId xmlns:a16="http://schemas.microsoft.com/office/drawing/2014/main" id="{CF9D4259-3321-3143-92D7-0928104B1E9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396753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11/20/2019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11/20/2019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8006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11/20/2019</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11/20/2019</a:t>
            </a:fld>
            <a:endParaRPr lang="en-US" dirty="0"/>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11/20/2019</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17220"/>
            <a:ext cx="3200400" cy="1371600"/>
          </a:xfrm>
        </p:spPr>
        <p:txBody>
          <a:bodyPr anchor="t" anchorCtr="0"/>
          <a:lstStyle>
            <a:lvl1pPr algn="l">
              <a:defRPr sz="2700" b="1"/>
            </a:lvl1pPr>
          </a:lstStyle>
          <a:p>
            <a:r>
              <a:rPr lang="en-US" dirty="0"/>
              <a:t>Click to edit Master title style</a:t>
            </a:r>
          </a:p>
        </p:txBody>
      </p:sp>
      <p:sp>
        <p:nvSpPr>
          <p:cNvPr id="3" name="Content Placeholder 2"/>
          <p:cNvSpPr>
            <a:spLocks noGrp="1"/>
          </p:cNvSpPr>
          <p:nvPr>
            <p:ph idx="1"/>
          </p:nvPr>
        </p:nvSpPr>
        <p:spPr>
          <a:xfrm>
            <a:off x="3886200" y="617220"/>
            <a:ext cx="4800600" cy="3703320"/>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25980"/>
            <a:ext cx="3200400" cy="219456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11/20/2019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445770"/>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457200" y="514350"/>
            <a:ext cx="8229600" cy="27432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3909060"/>
            <a:ext cx="8229600" cy="5143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11/20/2019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A2FF-7AAC-DC45-B64D-ACC783F388E6}"/>
              </a:ext>
            </a:extLst>
          </p:cNvPr>
          <p:cNvSpPr>
            <a:spLocks noGrp="1"/>
          </p:cNvSpPr>
          <p:nvPr>
            <p:ph type="ctrTitle"/>
          </p:nvPr>
        </p:nvSpPr>
        <p:spPr>
          <a:xfrm>
            <a:off x="476107" y="385010"/>
            <a:ext cx="6858000" cy="679522"/>
          </a:xfrm>
          <a:prstGeom prst="rect">
            <a:avLst/>
          </a:prstGeom>
        </p:spPr>
        <p:txBody>
          <a:bodyPr anchor="b">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F2F74625-449E-6B48-BD08-72CABD761EF8}"/>
              </a:ext>
            </a:extLst>
          </p:cNvPr>
          <p:cNvSpPr>
            <a:spLocks noGrp="1"/>
          </p:cNvSpPr>
          <p:nvPr>
            <p:ph type="subTitle" idx="1"/>
          </p:nvPr>
        </p:nvSpPr>
        <p:spPr>
          <a:xfrm>
            <a:off x="476107" y="1553769"/>
            <a:ext cx="6858000" cy="1241425"/>
          </a:xfrm>
          <a:prstGeom prst="rect">
            <a:avLst/>
          </a:prstGeom>
        </p:spPr>
        <p:txBody>
          <a:bodyPr>
            <a:normAutofit/>
          </a:bodyPr>
          <a:lstStyle>
            <a:lvl1pPr marL="0" indent="0" algn="l">
              <a:buNone/>
              <a:defRPr sz="1500">
                <a:solidFill>
                  <a:srgbClr val="89898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C24FE5-AECB-4844-9CBF-3B384C2E331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11/20/2019</a:t>
            </a:fld>
            <a:endParaRPr lang="en-US" dirty="0"/>
          </a:p>
        </p:txBody>
      </p:sp>
      <p:sp>
        <p:nvSpPr>
          <p:cNvPr id="6" name="Slide Number Placeholder 5">
            <a:extLst>
              <a:ext uri="{FF2B5EF4-FFF2-40B4-BE49-F238E27FC236}">
                <a16:creationId xmlns:a16="http://schemas.microsoft.com/office/drawing/2014/main" id="{F7A6D649-4EBD-4745-9D4E-0A4A11964D2F}"/>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9225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2296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34440"/>
            <a:ext cx="8229600" cy="3086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67756"/>
            <a:ext cx="1371600" cy="102870"/>
          </a:xfrm>
          <a:prstGeom prst="rect">
            <a:avLst/>
          </a:prstGeom>
        </p:spPr>
        <p:txBody>
          <a:bodyPr vert="horz" lIns="0" tIns="0" rIns="0" bIns="0" rtlCol="0" anchor="t" anchorCtr="0"/>
          <a:lstStyle>
            <a:lvl1pPr algn="ctr">
              <a:defRPr sz="525">
                <a:solidFill>
                  <a:schemeClr val="tx1">
                    <a:tint val="75000"/>
                  </a:schemeClr>
                </a:solidFill>
                <a:latin typeface="Arial"/>
                <a:cs typeface="Arial"/>
              </a:defRPr>
            </a:lvl1pPr>
          </a:lstStyle>
          <a:p>
            <a:fld id="{9FFE9975-C960-C441-A95D-E879884DDE4A}" type="datetimeFigureOut">
              <a:rPr lang="en-US" smtClean="0"/>
              <a:pPr/>
              <a:t>11/20/2019</a:t>
            </a:fld>
            <a:endParaRPr lang="en-US" dirty="0"/>
          </a:p>
        </p:txBody>
      </p:sp>
      <p:sp>
        <p:nvSpPr>
          <p:cNvPr id="6" name="Slide Number Placeholder 5"/>
          <p:cNvSpPr>
            <a:spLocks noGrp="1"/>
          </p:cNvSpPr>
          <p:nvPr>
            <p:ph type="sldNum" sz="quarter" idx="4"/>
          </p:nvPr>
        </p:nvSpPr>
        <p:spPr>
          <a:xfrm>
            <a:off x="3886200" y="4878681"/>
            <a:ext cx="1371600" cy="102870"/>
          </a:xfrm>
          <a:prstGeom prst="rect">
            <a:avLst/>
          </a:prstGeom>
        </p:spPr>
        <p:txBody>
          <a:bodyPr vert="horz" lIns="0" tIns="0" rIns="0" bIns="0" rtlCol="0" anchor="b" anchorCtr="0"/>
          <a:lstStyle>
            <a:lvl1pPr algn="ctr">
              <a:defRPr sz="6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0"/>
          <a:stretch>
            <a:fillRect/>
          </a:stretch>
        </p:blipFill>
        <p:spPr>
          <a:xfrm>
            <a:off x="14287" y="0"/>
            <a:ext cx="9115425" cy="5143500"/>
          </a:xfrm>
          <a:prstGeom prst="rect">
            <a:avLst/>
          </a:prstGeom>
        </p:spPr>
      </p:pic>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p:titleStyle>
    <p:bodyStyle>
      <a:lvl1pPr marL="257175" indent="-257175" algn="l" defTabSz="3429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Clr>
          <a:schemeClr val="accent1">
            <a:lumMod val="75000"/>
          </a:schemeClr>
        </a:buClr>
        <a:buFont typeface="Arial"/>
        <a:buChar char="–"/>
        <a:defRPr sz="1500" kern="1200">
          <a:solidFill>
            <a:schemeClr val="tx1"/>
          </a:solidFill>
          <a:latin typeface="Arial"/>
          <a:ea typeface="+mn-ea"/>
          <a:cs typeface="Arial"/>
        </a:defRPr>
      </a:lvl2pPr>
      <a:lvl3pPr marL="857250" indent="-171450" algn="l" defTabSz="342900" rtl="0" eaLnBrk="1" latinLnBrk="0" hangingPunct="1">
        <a:spcBef>
          <a:spcPct val="20000"/>
        </a:spcBef>
        <a:buClr>
          <a:schemeClr val="accent1">
            <a:lumMod val="75000"/>
          </a:schemeClr>
        </a:buClr>
        <a:buFont typeface="Arial"/>
        <a:buChar char="•"/>
        <a:defRPr sz="1350" kern="1200">
          <a:solidFill>
            <a:schemeClr val="tx1"/>
          </a:solidFill>
          <a:latin typeface="Arial"/>
          <a:ea typeface="+mn-ea"/>
          <a:cs typeface="Arial"/>
        </a:defRPr>
      </a:lvl3pPr>
      <a:lvl4pPr marL="12001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4pPr>
      <a:lvl5pPr marL="15430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2CF50-3C3E-9844-9921-66A1A4381CDD}"/>
              </a:ext>
            </a:extLst>
          </p:cNvPr>
          <p:cNvPicPr>
            <a:picLocks noChangeAspect="1"/>
          </p:cNvPicPr>
          <p:nvPr userDrawn="1"/>
        </p:nvPicPr>
        <p:blipFill>
          <a:blip r:embed="rId10"/>
          <a:stretch>
            <a:fillRect/>
          </a:stretch>
        </p:blipFill>
        <p:spPr>
          <a:xfrm>
            <a:off x="0" y="0"/>
            <a:ext cx="9144000" cy="5143500"/>
          </a:xfrm>
          <a:prstGeom prst="rect">
            <a:avLst/>
          </a:prstGeom>
        </p:spPr>
      </p:pic>
    </p:spTree>
    <p:extLst>
      <p:ext uri="{BB962C8B-B14F-4D97-AF65-F5344CB8AC3E}">
        <p14:creationId xmlns:p14="http://schemas.microsoft.com/office/powerpoint/2010/main" val="2830112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940B-0947-A04B-A687-55D8D6B19815}"/>
              </a:ext>
            </a:extLst>
          </p:cNvPr>
          <p:cNvSpPr>
            <a:spLocks noGrp="1"/>
          </p:cNvSpPr>
          <p:nvPr>
            <p:ph type="ctrTitle"/>
          </p:nvPr>
        </p:nvSpPr>
        <p:spPr>
          <a:xfrm>
            <a:off x="476106" y="385010"/>
            <a:ext cx="7023543" cy="800178"/>
          </a:xfrm>
        </p:spPr>
        <p:txBody>
          <a:bodyPr>
            <a:normAutofit fontScale="90000"/>
          </a:bodyPr>
          <a:lstStyle/>
          <a:p>
            <a:r>
              <a:rPr lang="en-US" dirty="0"/>
              <a:t>Progress toward a high-resolution offline ELM simulation over North America</a:t>
            </a:r>
          </a:p>
        </p:txBody>
      </p:sp>
      <p:sp>
        <p:nvSpPr>
          <p:cNvPr id="3" name="Subtitle 2">
            <a:extLst>
              <a:ext uri="{FF2B5EF4-FFF2-40B4-BE49-F238E27FC236}">
                <a16:creationId xmlns:a16="http://schemas.microsoft.com/office/drawing/2014/main" id="{24F341C5-9FA2-A445-B2E1-1B1A2BB2F72D}"/>
              </a:ext>
            </a:extLst>
          </p:cNvPr>
          <p:cNvSpPr>
            <a:spLocks noGrp="1"/>
          </p:cNvSpPr>
          <p:nvPr>
            <p:ph type="subTitle" idx="1"/>
          </p:nvPr>
        </p:nvSpPr>
        <p:spPr>
          <a:xfrm>
            <a:off x="476106" y="2237104"/>
            <a:ext cx="5649981" cy="1146641"/>
          </a:xfrm>
        </p:spPr>
        <p:txBody>
          <a:bodyPr/>
          <a:lstStyle/>
          <a:p>
            <a:r>
              <a:rPr lang="en-US" dirty="0"/>
              <a:t>Peter Thornton, Dali Wang, Peter Schwartz, Fengming Yuan, Rupesh Shrestha, Michele Thornton, Shih-Chieh Kao, Jiafu Mao, and Marcia Branstetter</a:t>
            </a:r>
          </a:p>
          <a:p>
            <a:r>
              <a:rPr lang="en-US" dirty="0"/>
              <a:t>ORNL</a:t>
            </a:r>
          </a:p>
        </p:txBody>
      </p:sp>
    </p:spTree>
    <p:extLst>
      <p:ext uri="{BB962C8B-B14F-4D97-AF65-F5344CB8AC3E}">
        <p14:creationId xmlns:p14="http://schemas.microsoft.com/office/powerpoint/2010/main" val="246152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1FB5B8-3626-4F3A-9C69-C6588E3778A2}"/>
              </a:ext>
            </a:extLst>
          </p:cNvPr>
          <p:cNvPicPr>
            <a:picLocks noChangeAspect="1"/>
          </p:cNvPicPr>
          <p:nvPr/>
        </p:nvPicPr>
        <p:blipFill>
          <a:blip r:embed="rId3"/>
          <a:stretch>
            <a:fillRect/>
          </a:stretch>
        </p:blipFill>
        <p:spPr>
          <a:xfrm>
            <a:off x="4602650" y="686781"/>
            <a:ext cx="4279097" cy="4344381"/>
          </a:xfrm>
          <a:prstGeom prst="rect">
            <a:avLst/>
          </a:prstGeom>
        </p:spPr>
      </p:pic>
      <p:pic>
        <p:nvPicPr>
          <p:cNvPr id="5" name="Picture 4" descr="F:\Daymet_Global\jpegs\DaymetV3_2012_prcp_ttlannual.png">
            <a:extLst>
              <a:ext uri="{FF2B5EF4-FFF2-40B4-BE49-F238E27FC236}">
                <a16:creationId xmlns:a16="http://schemas.microsoft.com/office/drawing/2014/main" id="{B4FA203A-ECB9-4954-AA32-8CFEE601B8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018"/>
          <a:stretch/>
        </p:blipFill>
        <p:spPr bwMode="auto">
          <a:xfrm>
            <a:off x="184452" y="686780"/>
            <a:ext cx="4418198" cy="4344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DB95C1-8C12-4E32-B239-E28874932A2F}"/>
              </a:ext>
            </a:extLst>
          </p:cNvPr>
          <p:cNvSpPr/>
          <p:nvPr/>
        </p:nvSpPr>
        <p:spPr>
          <a:xfrm>
            <a:off x="616141" y="2723578"/>
            <a:ext cx="996814" cy="21977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DB4CC3-6EAC-4128-A6C1-799344413E88}"/>
              </a:ext>
            </a:extLst>
          </p:cNvPr>
          <p:cNvSpPr/>
          <p:nvPr/>
        </p:nvSpPr>
        <p:spPr>
          <a:xfrm>
            <a:off x="5034339" y="2715075"/>
            <a:ext cx="996814" cy="219770"/>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3E3DE88-1F20-4517-8A0A-A6E024E02253}"/>
              </a:ext>
            </a:extLst>
          </p:cNvPr>
          <p:cNvSpPr>
            <a:spLocks noGrp="1"/>
          </p:cNvSpPr>
          <p:nvPr>
            <p:ph type="title"/>
          </p:nvPr>
        </p:nvSpPr>
        <p:spPr>
          <a:xfrm>
            <a:off x="457200" y="205740"/>
            <a:ext cx="8229600" cy="413018"/>
          </a:xfrm>
        </p:spPr>
        <p:txBody>
          <a:bodyPr/>
          <a:lstStyle/>
          <a:p>
            <a:pPr algn="ctr"/>
            <a:r>
              <a:rPr lang="en-US" dirty="0"/>
              <a:t>Target: 1km</a:t>
            </a:r>
            <a:r>
              <a:rPr lang="en-US" baseline="30000" dirty="0"/>
              <a:t>2</a:t>
            </a:r>
            <a:r>
              <a:rPr lang="en-US" dirty="0"/>
              <a:t> grid resolution over N. America</a:t>
            </a:r>
          </a:p>
        </p:txBody>
      </p:sp>
      <p:sp>
        <p:nvSpPr>
          <p:cNvPr id="10" name="Rectangle 9">
            <a:extLst>
              <a:ext uri="{FF2B5EF4-FFF2-40B4-BE49-F238E27FC236}">
                <a16:creationId xmlns:a16="http://schemas.microsoft.com/office/drawing/2014/main" id="{613410A3-E53F-4EBD-8287-3239ECD3C1C5}"/>
              </a:ext>
            </a:extLst>
          </p:cNvPr>
          <p:cNvSpPr/>
          <p:nvPr/>
        </p:nvSpPr>
        <p:spPr>
          <a:xfrm>
            <a:off x="505219" y="2782563"/>
            <a:ext cx="1246837" cy="659192"/>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Annual Total Precipitation (2012)</a:t>
            </a:r>
          </a:p>
        </p:txBody>
      </p:sp>
      <p:sp>
        <p:nvSpPr>
          <p:cNvPr id="11" name="Rectangle 10">
            <a:extLst>
              <a:ext uri="{FF2B5EF4-FFF2-40B4-BE49-F238E27FC236}">
                <a16:creationId xmlns:a16="http://schemas.microsoft.com/office/drawing/2014/main" id="{098AC505-5055-4C8C-A6C9-846B004B666C}"/>
              </a:ext>
            </a:extLst>
          </p:cNvPr>
          <p:cNvSpPr/>
          <p:nvPr/>
        </p:nvSpPr>
        <p:spPr>
          <a:xfrm>
            <a:off x="4816962" y="2660787"/>
            <a:ext cx="1353292" cy="823447"/>
          </a:xfrm>
          <a:prstGeom prst="rect">
            <a:avLst/>
          </a:prstGeom>
          <a:solidFill>
            <a:srgbClr val="BC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Annual Average </a:t>
            </a:r>
            <a:r>
              <a:rPr lang="en-US" sz="1600" dirty="0" err="1">
                <a:solidFill>
                  <a:schemeClr val="tx1"/>
                </a:solidFill>
              </a:rPr>
              <a:t>Tmax</a:t>
            </a:r>
            <a:r>
              <a:rPr lang="en-US" sz="1600" dirty="0">
                <a:solidFill>
                  <a:schemeClr val="tx1"/>
                </a:solidFill>
              </a:rPr>
              <a:t> (2016)</a:t>
            </a:r>
          </a:p>
        </p:txBody>
      </p:sp>
      <p:pic>
        <p:nvPicPr>
          <p:cNvPr id="12" name="Picture 11">
            <a:extLst>
              <a:ext uri="{FF2B5EF4-FFF2-40B4-BE49-F238E27FC236}">
                <a16:creationId xmlns:a16="http://schemas.microsoft.com/office/drawing/2014/main" id="{929FA73C-961E-4E0F-BA60-2C62524BDBBD}"/>
              </a:ext>
            </a:extLst>
          </p:cNvPr>
          <p:cNvPicPr>
            <a:picLocks noChangeAspect="1"/>
          </p:cNvPicPr>
          <p:nvPr/>
        </p:nvPicPr>
        <p:blipFill>
          <a:blip r:embed="rId5"/>
          <a:stretch>
            <a:fillRect/>
          </a:stretch>
        </p:blipFill>
        <p:spPr>
          <a:xfrm>
            <a:off x="3448746" y="844486"/>
            <a:ext cx="2185209" cy="1095472"/>
          </a:xfrm>
          <a:prstGeom prst="rect">
            <a:avLst/>
          </a:prstGeom>
        </p:spPr>
      </p:pic>
    </p:spTree>
    <p:extLst>
      <p:ext uri="{BB962C8B-B14F-4D97-AF65-F5344CB8AC3E}">
        <p14:creationId xmlns:p14="http://schemas.microsoft.com/office/powerpoint/2010/main" val="427786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EFF3-0898-4AED-93F2-C7649F0C05F9}"/>
              </a:ext>
            </a:extLst>
          </p:cNvPr>
          <p:cNvSpPr>
            <a:spLocks noGrp="1"/>
          </p:cNvSpPr>
          <p:nvPr>
            <p:ph type="title"/>
          </p:nvPr>
        </p:nvSpPr>
        <p:spPr>
          <a:xfrm>
            <a:off x="457200" y="205740"/>
            <a:ext cx="8229600" cy="504588"/>
          </a:xfrm>
        </p:spPr>
        <p:txBody>
          <a:bodyPr/>
          <a:lstStyle/>
          <a:p>
            <a:pPr algn="ctr"/>
            <a:r>
              <a:rPr lang="en-US" dirty="0"/>
              <a:t>Computational strategy: </a:t>
            </a:r>
            <a:r>
              <a:rPr lang="en-US" dirty="0" err="1"/>
              <a:t>OpenACC</a:t>
            </a:r>
            <a:r>
              <a:rPr lang="en-US" dirty="0"/>
              <a:t> on Summit</a:t>
            </a:r>
          </a:p>
        </p:txBody>
      </p:sp>
      <p:pic>
        <p:nvPicPr>
          <p:cNvPr id="3" name="Picture 2">
            <a:extLst>
              <a:ext uri="{FF2B5EF4-FFF2-40B4-BE49-F238E27FC236}">
                <a16:creationId xmlns:a16="http://schemas.microsoft.com/office/drawing/2014/main" id="{0A690DC2-DBB1-4B68-AE4D-0F28D8985F33}"/>
              </a:ext>
            </a:extLst>
          </p:cNvPr>
          <p:cNvPicPr>
            <a:picLocks noChangeAspect="1"/>
          </p:cNvPicPr>
          <p:nvPr/>
        </p:nvPicPr>
        <p:blipFill>
          <a:blip r:embed="rId3"/>
          <a:stretch>
            <a:fillRect/>
          </a:stretch>
        </p:blipFill>
        <p:spPr>
          <a:xfrm>
            <a:off x="186413" y="823290"/>
            <a:ext cx="2865769" cy="2171120"/>
          </a:xfrm>
          <a:prstGeom prst="rect">
            <a:avLst/>
          </a:prstGeom>
        </p:spPr>
      </p:pic>
      <p:sp>
        <p:nvSpPr>
          <p:cNvPr id="4" name="TextBox 3">
            <a:extLst>
              <a:ext uri="{FF2B5EF4-FFF2-40B4-BE49-F238E27FC236}">
                <a16:creationId xmlns:a16="http://schemas.microsoft.com/office/drawing/2014/main" id="{CFA1C8FA-EA5B-44EC-AF14-174ACD0EE426}"/>
              </a:ext>
            </a:extLst>
          </p:cNvPr>
          <p:cNvSpPr txBox="1"/>
          <p:nvPr/>
        </p:nvSpPr>
        <p:spPr>
          <a:xfrm>
            <a:off x="140230" y="3002450"/>
            <a:ext cx="2911952" cy="646331"/>
          </a:xfrm>
          <a:prstGeom prst="rect">
            <a:avLst/>
          </a:prstGeom>
          <a:noFill/>
        </p:spPr>
        <p:txBody>
          <a:bodyPr wrap="square" rtlCol="0">
            <a:spAutoFit/>
          </a:bodyPr>
          <a:lstStyle/>
          <a:p>
            <a:pPr algn="ctr"/>
            <a:r>
              <a:rPr lang="en-US" sz="1200" dirty="0"/>
              <a:t>Each Summit node has 6 NVIDIA Volta V100 GPUs. We plan to have 1 ELM MPI task per GPU, so 6 MPI tasks per node</a:t>
            </a:r>
          </a:p>
        </p:txBody>
      </p:sp>
      <p:pic>
        <p:nvPicPr>
          <p:cNvPr id="5" name="Picture 2">
            <a:extLst>
              <a:ext uri="{FF2B5EF4-FFF2-40B4-BE49-F238E27FC236}">
                <a16:creationId xmlns:a16="http://schemas.microsoft.com/office/drawing/2014/main" id="{E14D0739-F406-460E-9F7F-B98C11D0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74" y="1017234"/>
            <a:ext cx="2735277" cy="155451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384AE72-1CED-40C3-8BD2-21AAF76029FC}"/>
              </a:ext>
            </a:extLst>
          </p:cNvPr>
          <p:cNvSpPr/>
          <p:nvPr/>
        </p:nvSpPr>
        <p:spPr>
          <a:xfrm>
            <a:off x="2146682" y="2193966"/>
            <a:ext cx="451313" cy="4395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DDB98CA-5BD5-4778-9C9F-58A202441829}"/>
              </a:ext>
            </a:extLst>
          </p:cNvPr>
          <p:cNvCxnSpPr>
            <a:cxnSpLocks/>
            <a:stCxn id="6" idx="6"/>
          </p:cNvCxnSpPr>
          <p:nvPr/>
        </p:nvCxnSpPr>
        <p:spPr>
          <a:xfrm flipV="1">
            <a:off x="2597995" y="2000034"/>
            <a:ext cx="702479" cy="4137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3DB2C9C-5390-42B8-94FD-2F1F9781CB7E}"/>
              </a:ext>
            </a:extLst>
          </p:cNvPr>
          <p:cNvSpPr txBox="1"/>
          <p:nvPr/>
        </p:nvSpPr>
        <p:spPr>
          <a:xfrm>
            <a:off x="3300474" y="2633506"/>
            <a:ext cx="2633306" cy="646331"/>
          </a:xfrm>
          <a:prstGeom prst="rect">
            <a:avLst/>
          </a:prstGeom>
          <a:noFill/>
        </p:spPr>
        <p:txBody>
          <a:bodyPr wrap="square" rtlCol="0">
            <a:spAutoFit/>
          </a:bodyPr>
          <a:lstStyle/>
          <a:p>
            <a:pPr algn="ctr"/>
            <a:r>
              <a:rPr lang="en-US" sz="1200" dirty="0"/>
              <a:t>Each GPU has 80+ Streaming Multiprocessors (SMs) and 16 GB of shared memory (HBM2)</a:t>
            </a:r>
          </a:p>
        </p:txBody>
      </p:sp>
      <p:pic>
        <p:nvPicPr>
          <p:cNvPr id="11" name="Picture 2">
            <a:extLst>
              <a:ext uri="{FF2B5EF4-FFF2-40B4-BE49-F238E27FC236}">
                <a16:creationId xmlns:a16="http://schemas.microsoft.com/office/drawing/2014/main" id="{7BA83923-7D4F-4554-83C3-C8D846AFC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676" y="895598"/>
            <a:ext cx="1423305" cy="1884556"/>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6BBB7F17-2F1D-4A9C-BD4B-BBC1475A3764}"/>
              </a:ext>
            </a:extLst>
          </p:cNvPr>
          <p:cNvSpPr/>
          <p:nvPr/>
        </p:nvSpPr>
        <p:spPr>
          <a:xfrm flipH="1">
            <a:off x="5227382" y="1208734"/>
            <a:ext cx="215847" cy="28699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107CE05-9101-4918-8ED6-EBB8B2FE6316}"/>
              </a:ext>
            </a:extLst>
          </p:cNvPr>
          <p:cNvCxnSpPr>
            <a:cxnSpLocks/>
            <a:stCxn id="12" idx="2"/>
          </p:cNvCxnSpPr>
          <p:nvPr/>
        </p:nvCxnSpPr>
        <p:spPr>
          <a:xfrm>
            <a:off x="5443229" y="1352234"/>
            <a:ext cx="1397111" cy="3745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D30D6F4-F3E7-4C91-9E42-F4844CDD782C}"/>
              </a:ext>
            </a:extLst>
          </p:cNvPr>
          <p:cNvSpPr txBox="1"/>
          <p:nvPr/>
        </p:nvSpPr>
        <p:spPr>
          <a:xfrm>
            <a:off x="6091820" y="2804935"/>
            <a:ext cx="2956623" cy="1015663"/>
          </a:xfrm>
          <a:prstGeom prst="rect">
            <a:avLst/>
          </a:prstGeom>
          <a:noFill/>
        </p:spPr>
        <p:txBody>
          <a:bodyPr wrap="square" rtlCol="0">
            <a:spAutoFit/>
          </a:bodyPr>
          <a:lstStyle/>
          <a:p>
            <a:pPr algn="ctr"/>
            <a:r>
              <a:rPr lang="en-US" sz="1200" dirty="0"/>
              <a:t>Each SM has 32 double precision cores, which can be “over-subscribed” with threads to an extent that depends in part on availability of register space and heap space.</a:t>
            </a:r>
          </a:p>
          <a:p>
            <a:pPr algn="ctr"/>
            <a:endParaRPr lang="en-US" sz="1200" dirty="0"/>
          </a:p>
        </p:txBody>
      </p:sp>
      <p:sp>
        <p:nvSpPr>
          <p:cNvPr id="25" name="TextBox 24">
            <a:extLst>
              <a:ext uri="{FF2B5EF4-FFF2-40B4-BE49-F238E27FC236}">
                <a16:creationId xmlns:a16="http://schemas.microsoft.com/office/drawing/2014/main" id="{70A289F7-1F4A-4DE8-8BA5-E2B74BA66387}"/>
              </a:ext>
            </a:extLst>
          </p:cNvPr>
          <p:cNvSpPr txBox="1"/>
          <p:nvPr/>
        </p:nvSpPr>
        <p:spPr>
          <a:xfrm>
            <a:off x="812364" y="3820598"/>
            <a:ext cx="7405463" cy="923330"/>
          </a:xfrm>
          <a:prstGeom prst="rect">
            <a:avLst/>
          </a:prstGeom>
          <a:noFill/>
        </p:spPr>
        <p:txBody>
          <a:bodyPr wrap="square" rtlCol="0">
            <a:spAutoFit/>
          </a:bodyPr>
          <a:lstStyle/>
          <a:p>
            <a:r>
              <a:rPr lang="en-US" dirty="0"/>
              <a:t>Our approach is to use the existing “clumps” parallelism in ELM (traditionally connected to OpenMP), and tie it to the double precision cores on the V100 GPUs via </a:t>
            </a:r>
            <a:r>
              <a:rPr lang="en-US" dirty="0" err="1"/>
              <a:t>OpenACC</a:t>
            </a:r>
            <a:r>
              <a:rPr lang="en-US" dirty="0"/>
              <a:t>, using </a:t>
            </a:r>
            <a:r>
              <a:rPr lang="en-US" b="1" dirty="0"/>
              <a:t>1 </a:t>
            </a:r>
            <a:r>
              <a:rPr lang="en-US" b="1" dirty="0" err="1"/>
              <a:t>gridcell</a:t>
            </a:r>
            <a:r>
              <a:rPr lang="en-US" b="1" dirty="0"/>
              <a:t> per clump</a:t>
            </a:r>
            <a:r>
              <a:rPr lang="en-US" dirty="0"/>
              <a:t>.</a:t>
            </a:r>
          </a:p>
        </p:txBody>
      </p:sp>
    </p:spTree>
    <p:extLst>
      <p:ext uri="{BB962C8B-B14F-4D97-AF65-F5344CB8AC3E}">
        <p14:creationId xmlns:p14="http://schemas.microsoft.com/office/powerpoint/2010/main" val="170998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EFF3-0898-4AED-93F2-C7649F0C05F9}"/>
              </a:ext>
            </a:extLst>
          </p:cNvPr>
          <p:cNvSpPr>
            <a:spLocks noGrp="1"/>
          </p:cNvSpPr>
          <p:nvPr>
            <p:ph type="title"/>
          </p:nvPr>
        </p:nvSpPr>
        <p:spPr>
          <a:xfrm>
            <a:off x="457200" y="205740"/>
            <a:ext cx="8229600" cy="521160"/>
          </a:xfrm>
        </p:spPr>
        <p:txBody>
          <a:bodyPr/>
          <a:lstStyle/>
          <a:p>
            <a:pPr algn="ctr"/>
            <a:r>
              <a:rPr lang="en-US" dirty="0" err="1"/>
              <a:t>OpenACC</a:t>
            </a:r>
            <a:r>
              <a:rPr lang="en-US" dirty="0"/>
              <a:t> kernel = complete ELM timestep</a:t>
            </a:r>
          </a:p>
        </p:txBody>
      </p:sp>
      <p:sp>
        <p:nvSpPr>
          <p:cNvPr id="24" name="Content Placeholder 23">
            <a:extLst>
              <a:ext uri="{FF2B5EF4-FFF2-40B4-BE49-F238E27FC236}">
                <a16:creationId xmlns:a16="http://schemas.microsoft.com/office/drawing/2014/main" id="{2F8BB1D7-E63E-43F7-82E7-67325AE45006}"/>
              </a:ext>
            </a:extLst>
          </p:cNvPr>
          <p:cNvSpPr>
            <a:spLocks noGrp="1"/>
          </p:cNvSpPr>
          <p:nvPr>
            <p:ph idx="1"/>
          </p:nvPr>
        </p:nvSpPr>
        <p:spPr>
          <a:xfrm>
            <a:off x="3522992" y="953644"/>
            <a:ext cx="5198620" cy="3086100"/>
          </a:xfrm>
        </p:spPr>
        <p:txBody>
          <a:bodyPr/>
          <a:lstStyle/>
          <a:p>
            <a:r>
              <a:rPr lang="en-US" sz="1600" dirty="0"/>
              <a:t>Using </a:t>
            </a:r>
            <a:r>
              <a:rPr lang="en-US" sz="1600" dirty="0" err="1"/>
              <a:t>OpenACC</a:t>
            </a:r>
            <a:r>
              <a:rPr lang="en-US" sz="1600" dirty="0"/>
              <a:t> deep copy directive to move entire ELM data structure (all clumps) onto GPU.</a:t>
            </a:r>
          </a:p>
          <a:p>
            <a:r>
              <a:rPr lang="en-US" sz="1600" dirty="0"/>
              <a:t>Sequential execution of all subroutines in ELM run step on GPU.</a:t>
            </a:r>
          </a:p>
          <a:p>
            <a:r>
              <a:rPr lang="en-US" sz="1600" dirty="0"/>
              <a:t>Update CPU on exit from GPU block, to allow I/O</a:t>
            </a:r>
          </a:p>
          <a:p>
            <a:r>
              <a:rPr lang="en-US" sz="1600" dirty="0"/>
              <a:t>Using the </a:t>
            </a:r>
            <a:r>
              <a:rPr lang="en-US" sz="1600" b="1" dirty="0"/>
              <a:t>Functional Unit Testing </a:t>
            </a:r>
            <a:r>
              <a:rPr lang="en-US" sz="1600" dirty="0"/>
              <a:t>framework developed by Dali Wang during E3SM Phase 1 to rapidly prototype the GPU kernel</a:t>
            </a:r>
          </a:p>
          <a:p>
            <a:r>
              <a:rPr lang="en-US" sz="1600" dirty="0"/>
              <a:t>Performance tests show </a:t>
            </a:r>
            <a:r>
              <a:rPr lang="en-US" sz="1600" b="1" dirty="0"/>
              <a:t>near-ideal scaling </a:t>
            </a:r>
            <a:r>
              <a:rPr lang="en-US" sz="1600" dirty="0"/>
              <a:t>of compute time out to ~10,00 clumps per GPU.</a:t>
            </a:r>
          </a:p>
          <a:p>
            <a:r>
              <a:rPr lang="en-US" sz="1600" dirty="0"/>
              <a:t>As expected, data transfer time scales with number of clumps per GPU.</a:t>
            </a:r>
          </a:p>
          <a:p>
            <a:r>
              <a:rPr lang="en-US" sz="1600" dirty="0"/>
              <a:t>Next steps: continue adding subroutines to the GPU kernel, test timing with multiple MPI tasks on one node (fill multiple GPUs with work). </a:t>
            </a:r>
          </a:p>
        </p:txBody>
      </p:sp>
      <p:sp>
        <p:nvSpPr>
          <p:cNvPr id="10" name="Freeform: Shape 9">
            <a:extLst>
              <a:ext uri="{FF2B5EF4-FFF2-40B4-BE49-F238E27FC236}">
                <a16:creationId xmlns:a16="http://schemas.microsoft.com/office/drawing/2014/main" id="{D44A8CC8-86E7-4274-9EB8-D39DC1030649}"/>
              </a:ext>
            </a:extLst>
          </p:cNvPr>
          <p:cNvSpPr/>
          <p:nvPr/>
        </p:nvSpPr>
        <p:spPr>
          <a:xfrm>
            <a:off x="620065" y="1071379"/>
            <a:ext cx="1185188" cy="3225909"/>
          </a:xfrm>
          <a:custGeom>
            <a:avLst/>
            <a:gdLst>
              <a:gd name="connsiteX0" fmla="*/ 0 w 1185188"/>
              <a:gd name="connsiteY0" fmla="*/ 3924 h 3225909"/>
              <a:gd name="connsiteX1" fmla="*/ 0 w 1185188"/>
              <a:gd name="connsiteY1" fmla="*/ 3225909 h 3225909"/>
              <a:gd name="connsiteX2" fmla="*/ 1185188 w 1185188"/>
              <a:gd name="connsiteY2" fmla="*/ 3225909 h 3225909"/>
              <a:gd name="connsiteX3" fmla="*/ 1185188 w 1185188"/>
              <a:gd name="connsiteY3" fmla="*/ 2609768 h 3225909"/>
              <a:gd name="connsiteX4" fmla="*/ 396371 w 1185188"/>
              <a:gd name="connsiteY4" fmla="*/ 2609768 h 3225909"/>
              <a:gd name="connsiteX5" fmla="*/ 396371 w 1185188"/>
              <a:gd name="connsiteY5" fmla="*/ 623989 h 3225909"/>
              <a:gd name="connsiteX6" fmla="*/ 1165566 w 1185188"/>
              <a:gd name="connsiteY6" fmla="*/ 623989 h 3225909"/>
              <a:gd name="connsiteX7" fmla="*/ 1165566 w 1185188"/>
              <a:gd name="connsiteY7" fmla="*/ 0 h 3225909"/>
              <a:gd name="connsiteX8" fmla="*/ 0 w 1185188"/>
              <a:gd name="connsiteY8" fmla="*/ 3924 h 32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188" h="3225909">
                <a:moveTo>
                  <a:pt x="0" y="3924"/>
                </a:moveTo>
                <a:lnTo>
                  <a:pt x="0" y="3225909"/>
                </a:lnTo>
                <a:lnTo>
                  <a:pt x="1185188" y="3225909"/>
                </a:lnTo>
                <a:lnTo>
                  <a:pt x="1185188" y="2609768"/>
                </a:lnTo>
                <a:lnTo>
                  <a:pt x="396371" y="2609768"/>
                </a:lnTo>
                <a:lnTo>
                  <a:pt x="396371" y="623989"/>
                </a:lnTo>
                <a:lnTo>
                  <a:pt x="1165566" y="623989"/>
                </a:lnTo>
                <a:lnTo>
                  <a:pt x="1165566" y="0"/>
                </a:lnTo>
                <a:lnTo>
                  <a:pt x="0" y="3924"/>
                </a:lnTo>
                <a:close/>
              </a:path>
            </a:pathLst>
          </a:custGeom>
          <a:gradFill>
            <a:gsLst>
              <a:gs pos="5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A38214-6A86-4508-BEA0-CC86A5ECA7D7}"/>
              </a:ext>
            </a:extLst>
          </p:cNvPr>
          <p:cNvSpPr/>
          <p:nvPr/>
        </p:nvSpPr>
        <p:spPr>
          <a:xfrm>
            <a:off x="1058290" y="1749892"/>
            <a:ext cx="1090782" cy="18984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FC06BD-4EAA-47F3-80C5-81E484BF3E64}"/>
              </a:ext>
            </a:extLst>
          </p:cNvPr>
          <p:cNvSpPr txBox="1"/>
          <p:nvPr/>
        </p:nvSpPr>
        <p:spPr>
          <a:xfrm>
            <a:off x="705527" y="1220747"/>
            <a:ext cx="993308" cy="369332"/>
          </a:xfrm>
          <a:prstGeom prst="rect">
            <a:avLst/>
          </a:prstGeom>
          <a:noFill/>
        </p:spPr>
        <p:txBody>
          <a:bodyPr wrap="square" rtlCol="0">
            <a:spAutoFit/>
          </a:bodyPr>
          <a:lstStyle/>
          <a:p>
            <a:r>
              <a:rPr lang="en-US" dirty="0"/>
              <a:t>Initialize</a:t>
            </a:r>
          </a:p>
        </p:txBody>
      </p:sp>
      <p:sp>
        <p:nvSpPr>
          <p:cNvPr id="18" name="TextBox 17">
            <a:extLst>
              <a:ext uri="{FF2B5EF4-FFF2-40B4-BE49-F238E27FC236}">
                <a16:creationId xmlns:a16="http://schemas.microsoft.com/office/drawing/2014/main" id="{1C6918C7-786E-4A31-A22A-1173DE6250A1}"/>
              </a:ext>
            </a:extLst>
          </p:cNvPr>
          <p:cNvSpPr txBox="1"/>
          <p:nvPr/>
        </p:nvSpPr>
        <p:spPr>
          <a:xfrm>
            <a:off x="716005" y="3789232"/>
            <a:ext cx="993308" cy="369332"/>
          </a:xfrm>
          <a:prstGeom prst="rect">
            <a:avLst/>
          </a:prstGeom>
          <a:noFill/>
        </p:spPr>
        <p:txBody>
          <a:bodyPr wrap="square" rtlCol="0">
            <a:spAutoFit/>
          </a:bodyPr>
          <a:lstStyle/>
          <a:p>
            <a:r>
              <a:rPr lang="en-US" dirty="0"/>
              <a:t>Update</a:t>
            </a:r>
          </a:p>
        </p:txBody>
      </p:sp>
      <p:sp>
        <p:nvSpPr>
          <p:cNvPr id="19" name="TextBox 18">
            <a:extLst>
              <a:ext uri="{FF2B5EF4-FFF2-40B4-BE49-F238E27FC236}">
                <a16:creationId xmlns:a16="http://schemas.microsoft.com/office/drawing/2014/main" id="{4E27AE41-049E-4B6C-A3CC-F4ED27B056E0}"/>
              </a:ext>
            </a:extLst>
          </p:cNvPr>
          <p:cNvSpPr txBox="1"/>
          <p:nvPr/>
        </p:nvSpPr>
        <p:spPr>
          <a:xfrm>
            <a:off x="1092762" y="2375938"/>
            <a:ext cx="1090781" cy="646331"/>
          </a:xfrm>
          <a:prstGeom prst="rect">
            <a:avLst/>
          </a:prstGeom>
          <a:noFill/>
        </p:spPr>
        <p:txBody>
          <a:bodyPr wrap="square" rtlCol="0">
            <a:spAutoFit/>
          </a:bodyPr>
          <a:lstStyle/>
          <a:p>
            <a:pPr algn="ctr"/>
            <a:r>
              <a:rPr lang="en-US" dirty="0"/>
              <a:t>Run timestep</a:t>
            </a:r>
          </a:p>
        </p:txBody>
      </p:sp>
      <p:cxnSp>
        <p:nvCxnSpPr>
          <p:cNvPr id="17" name="Straight Connector 16">
            <a:extLst>
              <a:ext uri="{FF2B5EF4-FFF2-40B4-BE49-F238E27FC236}">
                <a16:creationId xmlns:a16="http://schemas.microsoft.com/office/drawing/2014/main" id="{DA219AD8-A856-44EF-A403-CFAEF4523F8B}"/>
              </a:ext>
            </a:extLst>
          </p:cNvPr>
          <p:cNvCxnSpPr/>
          <p:nvPr/>
        </p:nvCxnSpPr>
        <p:spPr>
          <a:xfrm flipV="1">
            <a:off x="1842725" y="1220747"/>
            <a:ext cx="891192" cy="18466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3303B4E-28A7-467C-9FB5-93E5467B8510}"/>
              </a:ext>
            </a:extLst>
          </p:cNvPr>
          <p:cNvSpPr txBox="1"/>
          <p:nvPr/>
        </p:nvSpPr>
        <p:spPr>
          <a:xfrm>
            <a:off x="2700653" y="1008232"/>
            <a:ext cx="654469" cy="379614"/>
          </a:xfrm>
          <a:prstGeom prst="rect">
            <a:avLst/>
          </a:prstGeom>
          <a:noFill/>
        </p:spPr>
        <p:txBody>
          <a:bodyPr wrap="square" rtlCol="0">
            <a:spAutoFit/>
          </a:bodyPr>
          <a:lstStyle/>
          <a:p>
            <a:r>
              <a:rPr lang="en-US" dirty="0"/>
              <a:t>CPU</a:t>
            </a:r>
          </a:p>
        </p:txBody>
      </p:sp>
      <p:cxnSp>
        <p:nvCxnSpPr>
          <p:cNvPr id="22" name="Straight Connector 21">
            <a:extLst>
              <a:ext uri="{FF2B5EF4-FFF2-40B4-BE49-F238E27FC236}">
                <a16:creationId xmlns:a16="http://schemas.microsoft.com/office/drawing/2014/main" id="{C6AE8E5D-A404-46C1-8B6E-9A98138FC997}"/>
              </a:ext>
            </a:extLst>
          </p:cNvPr>
          <p:cNvCxnSpPr/>
          <p:nvPr/>
        </p:nvCxnSpPr>
        <p:spPr>
          <a:xfrm flipV="1">
            <a:off x="2183543" y="2306887"/>
            <a:ext cx="550374" cy="10675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0F2F198-8F26-4DBC-BBDB-2F9019B18AB8}"/>
              </a:ext>
            </a:extLst>
          </p:cNvPr>
          <p:cNvSpPr txBox="1"/>
          <p:nvPr/>
        </p:nvSpPr>
        <p:spPr>
          <a:xfrm>
            <a:off x="2700653" y="2117080"/>
            <a:ext cx="877267" cy="379614"/>
          </a:xfrm>
          <a:prstGeom prst="rect">
            <a:avLst/>
          </a:prstGeom>
          <a:noFill/>
        </p:spPr>
        <p:txBody>
          <a:bodyPr wrap="square" rtlCol="0">
            <a:spAutoFit/>
          </a:bodyPr>
          <a:lstStyle/>
          <a:p>
            <a:r>
              <a:rPr lang="en-US" dirty="0"/>
              <a:t>GPU</a:t>
            </a:r>
          </a:p>
        </p:txBody>
      </p:sp>
    </p:spTree>
    <p:extLst>
      <p:ext uri="{BB962C8B-B14F-4D97-AF65-F5344CB8AC3E}">
        <p14:creationId xmlns:p14="http://schemas.microsoft.com/office/powerpoint/2010/main" val="226095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8F15-79D1-482E-97DF-6C969E0C3A33}"/>
              </a:ext>
            </a:extLst>
          </p:cNvPr>
          <p:cNvSpPr>
            <a:spLocks noGrp="1"/>
          </p:cNvSpPr>
          <p:nvPr>
            <p:ph type="title"/>
          </p:nvPr>
        </p:nvSpPr>
        <p:spPr>
          <a:xfrm>
            <a:off x="457200" y="205740"/>
            <a:ext cx="8229600" cy="356359"/>
          </a:xfrm>
        </p:spPr>
        <p:txBody>
          <a:bodyPr/>
          <a:lstStyle/>
          <a:p>
            <a:r>
              <a:rPr lang="en-US" dirty="0"/>
              <a:t>Preliminary performance data</a:t>
            </a:r>
          </a:p>
        </p:txBody>
      </p:sp>
      <p:graphicFrame>
        <p:nvGraphicFramePr>
          <p:cNvPr id="4" name="Chart 3">
            <a:extLst>
              <a:ext uri="{FF2B5EF4-FFF2-40B4-BE49-F238E27FC236}">
                <a16:creationId xmlns:a16="http://schemas.microsoft.com/office/drawing/2014/main" id="{EA6C4330-C4BB-4550-8929-CD1156A2648B}"/>
              </a:ext>
            </a:extLst>
          </p:cNvPr>
          <p:cNvGraphicFramePr>
            <a:graphicFrameLocks/>
          </p:cNvGraphicFramePr>
          <p:nvPr>
            <p:extLst>
              <p:ext uri="{D42A27DB-BD31-4B8C-83A1-F6EECF244321}">
                <p14:modId xmlns:p14="http://schemas.microsoft.com/office/powerpoint/2010/main" val="496343191"/>
              </p:ext>
            </p:extLst>
          </p:nvPr>
        </p:nvGraphicFramePr>
        <p:xfrm>
          <a:off x="1743693" y="847106"/>
          <a:ext cx="5599216" cy="35752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9F6A1C6-8911-4778-BEF4-4CA8B5ABD6F1}"/>
              </a:ext>
            </a:extLst>
          </p:cNvPr>
          <p:cNvSpPr txBox="1"/>
          <p:nvPr/>
        </p:nvSpPr>
        <p:spPr>
          <a:xfrm rot="16200000">
            <a:off x="795650" y="2153394"/>
            <a:ext cx="1314203" cy="369332"/>
          </a:xfrm>
          <a:prstGeom prst="rect">
            <a:avLst/>
          </a:prstGeom>
          <a:noFill/>
        </p:spPr>
        <p:txBody>
          <a:bodyPr wrap="square" rtlCol="0">
            <a:spAutoFit/>
          </a:bodyPr>
          <a:lstStyle/>
          <a:p>
            <a:r>
              <a:rPr lang="en-US" dirty="0"/>
              <a:t>Time (</a:t>
            </a:r>
            <a:r>
              <a:rPr lang="en-US" dirty="0" err="1"/>
              <a:t>ms</a:t>
            </a:r>
            <a:r>
              <a:rPr lang="en-US" dirty="0"/>
              <a:t>)</a:t>
            </a:r>
          </a:p>
        </p:txBody>
      </p:sp>
      <p:sp>
        <p:nvSpPr>
          <p:cNvPr id="6" name="TextBox 5">
            <a:extLst>
              <a:ext uri="{FF2B5EF4-FFF2-40B4-BE49-F238E27FC236}">
                <a16:creationId xmlns:a16="http://schemas.microsoft.com/office/drawing/2014/main" id="{4F9231B2-2519-4206-BD73-210C3FF5093B}"/>
              </a:ext>
            </a:extLst>
          </p:cNvPr>
          <p:cNvSpPr txBox="1"/>
          <p:nvPr/>
        </p:nvSpPr>
        <p:spPr>
          <a:xfrm>
            <a:off x="3180608" y="4585359"/>
            <a:ext cx="2838203" cy="380011"/>
          </a:xfrm>
          <a:prstGeom prst="rect">
            <a:avLst/>
          </a:prstGeom>
          <a:noFill/>
        </p:spPr>
        <p:txBody>
          <a:bodyPr wrap="square" rtlCol="0">
            <a:spAutoFit/>
          </a:bodyPr>
          <a:lstStyle/>
          <a:p>
            <a:r>
              <a:rPr lang="en-US" dirty="0"/>
              <a:t># of clumps per MPI process</a:t>
            </a:r>
          </a:p>
        </p:txBody>
      </p:sp>
    </p:spTree>
    <p:extLst>
      <p:ext uri="{BB962C8B-B14F-4D97-AF65-F5344CB8AC3E}">
        <p14:creationId xmlns:p14="http://schemas.microsoft.com/office/powerpoint/2010/main" val="3725500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674</Words>
  <Application>Microsoft Office PowerPoint</Application>
  <PresentationFormat>On-screen Show (16:9)</PresentationFormat>
  <Paragraphs>36</Paragraphs>
  <Slides>5</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Office Theme</vt:lpstr>
      <vt:lpstr>Custom Design</vt:lpstr>
      <vt:lpstr>Progress toward a high-resolution offline ELM simulation over North America</vt:lpstr>
      <vt:lpstr>Target: 1km2 grid resolution over N. America</vt:lpstr>
      <vt:lpstr>Computational strategy: OpenACC on Summit</vt:lpstr>
      <vt:lpstr>OpenACC kernel = complete ELM timestep</vt:lpstr>
      <vt:lpstr>Preliminary performance data</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Thornton, Peter E.</cp:lastModifiedBy>
  <cp:revision>41</cp:revision>
  <dcterms:created xsi:type="dcterms:W3CDTF">2014-12-04T00:15:55Z</dcterms:created>
  <dcterms:modified xsi:type="dcterms:W3CDTF">2019-11-20T16:57:24Z</dcterms:modified>
</cp:coreProperties>
</file>